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6"/>
  </p:notesMasterIdLst>
  <p:handoutMasterIdLst>
    <p:handoutMasterId r:id="rId57"/>
  </p:handoutMasterIdLst>
  <p:sldIdLst>
    <p:sldId id="262" r:id="rId2"/>
    <p:sldId id="536" r:id="rId3"/>
    <p:sldId id="335" r:id="rId4"/>
    <p:sldId id="291" r:id="rId5"/>
    <p:sldId id="380" r:id="rId6"/>
    <p:sldId id="515" r:id="rId7"/>
    <p:sldId id="518" r:id="rId8"/>
    <p:sldId id="531" r:id="rId9"/>
    <p:sldId id="519" r:id="rId10"/>
    <p:sldId id="517" r:id="rId11"/>
    <p:sldId id="516" r:id="rId12"/>
    <p:sldId id="484" r:id="rId13"/>
    <p:sldId id="530" r:id="rId14"/>
    <p:sldId id="485" r:id="rId15"/>
    <p:sldId id="487" r:id="rId16"/>
    <p:sldId id="488" r:id="rId17"/>
    <p:sldId id="500" r:id="rId18"/>
    <p:sldId id="495" r:id="rId19"/>
    <p:sldId id="496" r:id="rId20"/>
    <p:sldId id="507" r:id="rId21"/>
    <p:sldId id="501" r:id="rId22"/>
    <p:sldId id="535" r:id="rId23"/>
    <p:sldId id="502" r:id="rId24"/>
    <p:sldId id="537" r:id="rId25"/>
    <p:sldId id="538" r:id="rId26"/>
    <p:sldId id="529" r:id="rId27"/>
    <p:sldId id="493" r:id="rId28"/>
    <p:sldId id="486" r:id="rId29"/>
    <p:sldId id="508" r:id="rId30"/>
    <p:sldId id="509" r:id="rId31"/>
    <p:sldId id="510" r:id="rId32"/>
    <p:sldId id="511" r:id="rId33"/>
    <p:sldId id="512" r:id="rId34"/>
    <p:sldId id="513" r:id="rId35"/>
    <p:sldId id="257" r:id="rId36"/>
    <p:sldId id="258" r:id="rId37"/>
    <p:sldId id="259" r:id="rId38"/>
    <p:sldId id="260" r:id="rId39"/>
    <p:sldId id="514" r:id="rId40"/>
    <p:sldId id="525" r:id="rId41"/>
    <p:sldId id="523" r:id="rId42"/>
    <p:sldId id="532" r:id="rId43"/>
    <p:sldId id="524" r:id="rId44"/>
    <p:sldId id="497" r:id="rId45"/>
    <p:sldId id="503" r:id="rId46"/>
    <p:sldId id="533" r:id="rId47"/>
    <p:sldId id="534" r:id="rId48"/>
    <p:sldId id="504" r:id="rId49"/>
    <p:sldId id="505" r:id="rId50"/>
    <p:sldId id="539" r:id="rId51"/>
    <p:sldId id="328" r:id="rId52"/>
    <p:sldId id="332" r:id="rId53"/>
    <p:sldId id="330" r:id="rId54"/>
    <p:sldId id="331" r:id="rId55"/>
  </p:sldIdLst>
  <p:sldSz cx="9144000" cy="6858000" type="screen4x3"/>
  <p:notesSz cx="7023100" cy="93091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36"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36"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36"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36"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36" charset="-128"/>
        <a:cs typeface="+mn-cs"/>
      </a:defRPr>
    </a:lvl5pPr>
    <a:lvl6pPr marL="2286000" algn="l" defTabSz="914400" rtl="0" eaLnBrk="1" latinLnBrk="0" hangingPunct="1">
      <a:defRPr sz="2400" kern="1200">
        <a:solidFill>
          <a:schemeClr val="tx1"/>
        </a:solidFill>
        <a:latin typeface="Arial" panose="020B0604020202020204" pitchFamily="34" charset="0"/>
        <a:ea typeface="ヒラギノ角ゴ Pro W3" pitchFamily="36" charset="-128"/>
        <a:cs typeface="+mn-cs"/>
      </a:defRPr>
    </a:lvl6pPr>
    <a:lvl7pPr marL="2743200" algn="l" defTabSz="914400" rtl="0" eaLnBrk="1" latinLnBrk="0" hangingPunct="1">
      <a:defRPr sz="2400" kern="1200">
        <a:solidFill>
          <a:schemeClr val="tx1"/>
        </a:solidFill>
        <a:latin typeface="Arial" panose="020B0604020202020204" pitchFamily="34" charset="0"/>
        <a:ea typeface="ヒラギノ角ゴ Pro W3" pitchFamily="36" charset="-128"/>
        <a:cs typeface="+mn-cs"/>
      </a:defRPr>
    </a:lvl7pPr>
    <a:lvl8pPr marL="3200400" algn="l" defTabSz="914400" rtl="0" eaLnBrk="1" latinLnBrk="0" hangingPunct="1">
      <a:defRPr sz="2400" kern="1200">
        <a:solidFill>
          <a:schemeClr val="tx1"/>
        </a:solidFill>
        <a:latin typeface="Arial" panose="020B0604020202020204" pitchFamily="34" charset="0"/>
        <a:ea typeface="ヒラギノ角ゴ Pro W3" pitchFamily="36" charset="-128"/>
        <a:cs typeface="+mn-cs"/>
      </a:defRPr>
    </a:lvl8pPr>
    <a:lvl9pPr marL="3657600" algn="l" defTabSz="914400" rtl="0" eaLnBrk="1" latinLnBrk="0" hangingPunct="1">
      <a:defRPr sz="2400" kern="1200">
        <a:solidFill>
          <a:schemeClr val="tx1"/>
        </a:solidFill>
        <a:latin typeface="Arial" panose="020B0604020202020204" pitchFamily="34" charset="0"/>
        <a:ea typeface="ヒラギノ角ゴ Pro W3" pitchFamily="36"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9F67A49-EE8D-D03A-019D-D06E5390473A}" name="Tracey L Poston" initials="TP" userId="S::tracey.poston@umb.edu::5bd761df-506c-4241-babf-2a9558ad44d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8B"/>
    <a:srgbClr val="005389"/>
    <a:srgbClr val="D47600"/>
    <a:srgbClr val="A79E70"/>
    <a:srgbClr val="FFFFFF"/>
    <a:srgbClr val="7373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53"/>
    <p:restoredTop sz="94692"/>
  </p:normalViewPr>
  <p:slideViewPr>
    <p:cSldViewPr snapToGrid="0">
      <p:cViewPr varScale="1">
        <p:scale>
          <a:sx n="106" d="100"/>
          <a:sy n="106" d="100"/>
        </p:scale>
        <p:origin x="600" y="176"/>
      </p:cViewPr>
      <p:guideLst>
        <p:guide orient="horz" pos="2160"/>
        <p:guide pos="2880"/>
      </p:guideLst>
    </p:cSldViewPr>
  </p:slideViewPr>
  <p:notesTextViewPr>
    <p:cViewPr>
      <p:scale>
        <a:sx n="1" d="1"/>
        <a:sy n="1" d="1"/>
      </p:scale>
      <p:origin x="0" y="0"/>
    </p:cViewPr>
  </p:notesTextViewPr>
  <p:notesViewPr>
    <p:cSldViewPr snapToGrid="0">
      <p:cViewPr varScale="1">
        <p:scale>
          <a:sx n="38" d="100"/>
          <a:sy n="38" d="100"/>
        </p:scale>
        <p:origin x="2410" y="3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49666C0-40D8-4D6F-AF29-A769D41BECB0}"/>
              </a:ext>
            </a:extLst>
          </p:cNvPr>
          <p:cNvSpPr>
            <a:spLocks noGrp="1"/>
          </p:cNvSpPr>
          <p:nvPr>
            <p:ph type="hdr" sz="quarter"/>
          </p:nvPr>
        </p:nvSpPr>
        <p:spPr>
          <a:xfrm>
            <a:off x="0" y="0"/>
            <a:ext cx="3043238" cy="466725"/>
          </a:xfrm>
          <a:prstGeom prst="rect">
            <a:avLst/>
          </a:prstGeom>
        </p:spPr>
        <p:txBody>
          <a:bodyPr vert="horz" lIns="93324" tIns="46662" rIns="93324" bIns="46662" rtlCol="0"/>
          <a:lstStyle>
            <a:lvl1pPr algn="l">
              <a:defRPr sz="1200"/>
            </a:lvl1pPr>
          </a:lstStyle>
          <a:p>
            <a:pPr>
              <a:defRPr/>
            </a:pPr>
            <a:endParaRPr lang="en-US" dirty="0"/>
          </a:p>
        </p:txBody>
      </p:sp>
      <p:sp>
        <p:nvSpPr>
          <p:cNvPr id="3" name="Date Placeholder 2">
            <a:extLst>
              <a:ext uri="{FF2B5EF4-FFF2-40B4-BE49-F238E27FC236}">
                <a16:creationId xmlns:a16="http://schemas.microsoft.com/office/drawing/2014/main" id="{A1A688AB-88B6-4306-847D-57456F3942E5}"/>
              </a:ext>
            </a:extLst>
          </p:cNvPr>
          <p:cNvSpPr>
            <a:spLocks noGrp="1"/>
          </p:cNvSpPr>
          <p:nvPr>
            <p:ph type="dt" sz="quarter" idx="1"/>
          </p:nvPr>
        </p:nvSpPr>
        <p:spPr>
          <a:xfrm>
            <a:off x="3978275" y="0"/>
            <a:ext cx="3043238" cy="466725"/>
          </a:xfrm>
          <a:prstGeom prst="rect">
            <a:avLst/>
          </a:prstGeom>
        </p:spPr>
        <p:txBody>
          <a:bodyPr vert="horz" lIns="93324" tIns="46662" rIns="93324" bIns="46662" rtlCol="0"/>
          <a:lstStyle>
            <a:lvl1pPr algn="r">
              <a:defRPr sz="1200"/>
            </a:lvl1pPr>
          </a:lstStyle>
          <a:p>
            <a:pPr>
              <a:defRPr/>
            </a:pPr>
            <a:fld id="{53F91C95-4A04-4797-A5B0-D107941E0E91}" type="datetimeFigureOut">
              <a:rPr lang="en-US"/>
              <a:pPr>
                <a:defRPr/>
              </a:pPr>
              <a:t>12/8/21</a:t>
            </a:fld>
            <a:endParaRPr lang="en-US" dirty="0"/>
          </a:p>
        </p:txBody>
      </p:sp>
      <p:sp>
        <p:nvSpPr>
          <p:cNvPr id="4" name="Footer Placeholder 3">
            <a:extLst>
              <a:ext uri="{FF2B5EF4-FFF2-40B4-BE49-F238E27FC236}">
                <a16:creationId xmlns:a16="http://schemas.microsoft.com/office/drawing/2014/main" id="{51507F42-433A-45FF-B464-58966CEB11FC}"/>
              </a:ext>
            </a:extLst>
          </p:cNvPr>
          <p:cNvSpPr>
            <a:spLocks noGrp="1"/>
          </p:cNvSpPr>
          <p:nvPr>
            <p:ph type="ftr" sz="quarter" idx="2"/>
          </p:nvPr>
        </p:nvSpPr>
        <p:spPr>
          <a:xfrm>
            <a:off x="0" y="8842375"/>
            <a:ext cx="3043238" cy="466725"/>
          </a:xfrm>
          <a:prstGeom prst="rect">
            <a:avLst/>
          </a:prstGeom>
        </p:spPr>
        <p:txBody>
          <a:bodyPr vert="horz" lIns="93324" tIns="46662" rIns="93324" bIns="46662" rtlCol="0" anchor="b"/>
          <a:lstStyle>
            <a:lvl1pPr algn="l">
              <a:defRPr sz="1200"/>
            </a:lvl1pPr>
          </a:lstStyle>
          <a:p>
            <a:pPr>
              <a:defRPr/>
            </a:pPr>
            <a:endParaRPr lang="en-US" dirty="0"/>
          </a:p>
        </p:txBody>
      </p:sp>
      <p:sp>
        <p:nvSpPr>
          <p:cNvPr id="5" name="Slide Number Placeholder 4">
            <a:extLst>
              <a:ext uri="{FF2B5EF4-FFF2-40B4-BE49-F238E27FC236}">
                <a16:creationId xmlns:a16="http://schemas.microsoft.com/office/drawing/2014/main" id="{9971CE1B-6A7F-438B-A9D2-748F6056EBA3}"/>
              </a:ext>
            </a:extLst>
          </p:cNvPr>
          <p:cNvSpPr>
            <a:spLocks noGrp="1"/>
          </p:cNvSpPr>
          <p:nvPr>
            <p:ph type="sldNum" sz="quarter" idx="3"/>
          </p:nvPr>
        </p:nvSpPr>
        <p:spPr>
          <a:xfrm>
            <a:off x="3978275" y="8842375"/>
            <a:ext cx="3043238" cy="466725"/>
          </a:xfrm>
          <a:prstGeom prst="rect">
            <a:avLst/>
          </a:prstGeom>
        </p:spPr>
        <p:txBody>
          <a:bodyPr vert="horz" wrap="square" lIns="93324" tIns="46662" rIns="93324" bIns="46662" numCol="1" anchor="b" anchorCtr="0" compatLnSpc="1">
            <a:prstTxWarp prst="textNoShape">
              <a:avLst/>
            </a:prstTxWarp>
          </a:bodyPr>
          <a:lstStyle>
            <a:lvl1pPr algn="r">
              <a:defRPr sz="1200"/>
            </a:lvl1pPr>
          </a:lstStyle>
          <a:p>
            <a:fld id="{2C278814-35A2-4F9F-9111-E75379861707}" type="slidenum">
              <a:rPr lang="en-US" altLang="en-US"/>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8DA96AC4-448C-43D6-90D7-D91A6E98AA51}"/>
              </a:ext>
            </a:extLst>
          </p:cNvPr>
          <p:cNvSpPr>
            <a:spLocks noGrp="1" noChangeArrowheads="1"/>
          </p:cNvSpPr>
          <p:nvPr>
            <p:ph type="hdr" sz="quarter"/>
          </p:nvPr>
        </p:nvSpPr>
        <p:spPr bwMode="auto">
          <a:xfrm>
            <a:off x="0" y="0"/>
            <a:ext cx="3043238" cy="465138"/>
          </a:xfrm>
          <a:prstGeom prst="rect">
            <a:avLst/>
          </a:prstGeom>
          <a:noFill/>
          <a:ln w="9525">
            <a:noFill/>
            <a:miter lim="800000"/>
            <a:headEnd/>
            <a:tailEnd/>
          </a:ln>
        </p:spPr>
        <p:txBody>
          <a:bodyPr vert="horz" wrap="square" lIns="93324" tIns="46662" rIns="93324" bIns="46662" numCol="1" anchor="t" anchorCtr="0" compatLnSpc="1">
            <a:prstTxWarp prst="textNoShape">
              <a:avLst/>
            </a:prstTxWarp>
          </a:bodyPr>
          <a:lstStyle>
            <a:lvl1pPr>
              <a:defRPr sz="1200"/>
            </a:lvl1pPr>
          </a:lstStyle>
          <a:p>
            <a:pPr>
              <a:defRPr/>
            </a:pPr>
            <a:endParaRPr lang="en-US" altLang="en-US" dirty="0"/>
          </a:p>
        </p:txBody>
      </p:sp>
      <p:sp>
        <p:nvSpPr>
          <p:cNvPr id="5123" name="Rectangle 3">
            <a:extLst>
              <a:ext uri="{FF2B5EF4-FFF2-40B4-BE49-F238E27FC236}">
                <a16:creationId xmlns:a16="http://schemas.microsoft.com/office/drawing/2014/main" id="{B30932E2-6CCD-487C-815A-38F95CD9EE46}"/>
              </a:ext>
            </a:extLst>
          </p:cNvPr>
          <p:cNvSpPr>
            <a:spLocks noGrp="1" noChangeArrowheads="1"/>
          </p:cNvSpPr>
          <p:nvPr>
            <p:ph type="dt" idx="1"/>
          </p:nvPr>
        </p:nvSpPr>
        <p:spPr bwMode="auto">
          <a:xfrm>
            <a:off x="3979863" y="0"/>
            <a:ext cx="3043237" cy="465138"/>
          </a:xfrm>
          <a:prstGeom prst="rect">
            <a:avLst/>
          </a:prstGeom>
          <a:noFill/>
          <a:ln w="9525">
            <a:noFill/>
            <a:miter lim="800000"/>
            <a:headEnd/>
            <a:tailEnd/>
          </a:ln>
        </p:spPr>
        <p:txBody>
          <a:bodyPr vert="horz" wrap="square" lIns="93324" tIns="46662" rIns="93324" bIns="46662" numCol="1" anchor="t" anchorCtr="0" compatLnSpc="1">
            <a:prstTxWarp prst="textNoShape">
              <a:avLst/>
            </a:prstTxWarp>
          </a:bodyPr>
          <a:lstStyle>
            <a:lvl1pPr algn="r">
              <a:defRPr sz="1200"/>
            </a:lvl1pPr>
          </a:lstStyle>
          <a:p>
            <a:pPr>
              <a:defRPr/>
            </a:pPr>
            <a:endParaRPr lang="en-US" altLang="en-US" dirty="0"/>
          </a:p>
        </p:txBody>
      </p:sp>
      <p:sp>
        <p:nvSpPr>
          <p:cNvPr id="4100" name="Rectangle 4">
            <a:extLst>
              <a:ext uri="{FF2B5EF4-FFF2-40B4-BE49-F238E27FC236}">
                <a16:creationId xmlns:a16="http://schemas.microsoft.com/office/drawing/2014/main" id="{BBDE4810-CF9C-4B03-A658-96FEABB291FC}"/>
              </a:ext>
            </a:extLst>
          </p:cNvPr>
          <p:cNvSpPr>
            <a:spLocks noGrp="1" noRot="1" noChangeAspect="1" noChangeArrowheads="1" noTextEdit="1"/>
          </p:cNvSpPr>
          <p:nvPr>
            <p:ph type="sldImg" idx="2"/>
          </p:nvPr>
        </p:nvSpPr>
        <p:spPr bwMode="auto">
          <a:xfrm>
            <a:off x="1184275" y="698500"/>
            <a:ext cx="4654550" cy="34909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a:extLst>
              <a:ext uri="{FF2B5EF4-FFF2-40B4-BE49-F238E27FC236}">
                <a16:creationId xmlns:a16="http://schemas.microsoft.com/office/drawing/2014/main" id="{6D89AFBC-AFFD-4B0B-BE46-23C58C891AF1}"/>
              </a:ext>
            </a:extLst>
          </p:cNvPr>
          <p:cNvSpPr>
            <a:spLocks noGrp="1" noChangeArrowheads="1"/>
          </p:cNvSpPr>
          <p:nvPr>
            <p:ph type="body" sz="quarter" idx="3"/>
          </p:nvPr>
        </p:nvSpPr>
        <p:spPr bwMode="auto">
          <a:xfrm>
            <a:off x="936625" y="4421188"/>
            <a:ext cx="5149850" cy="4189412"/>
          </a:xfrm>
          <a:prstGeom prst="rect">
            <a:avLst/>
          </a:prstGeom>
          <a:noFill/>
          <a:ln w="9525">
            <a:noFill/>
            <a:miter lim="800000"/>
            <a:headEnd/>
            <a:tailEnd/>
          </a:ln>
        </p:spPr>
        <p:txBody>
          <a:bodyPr vert="horz" wrap="square" lIns="93324" tIns="46662" rIns="93324" bIns="46662"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5126" name="Rectangle 6">
            <a:extLst>
              <a:ext uri="{FF2B5EF4-FFF2-40B4-BE49-F238E27FC236}">
                <a16:creationId xmlns:a16="http://schemas.microsoft.com/office/drawing/2014/main" id="{63F2395D-4259-41C7-A6A9-3575BE76F61B}"/>
              </a:ext>
            </a:extLst>
          </p:cNvPr>
          <p:cNvSpPr>
            <a:spLocks noGrp="1" noChangeArrowheads="1"/>
          </p:cNvSpPr>
          <p:nvPr>
            <p:ph type="ftr" sz="quarter" idx="4"/>
          </p:nvPr>
        </p:nvSpPr>
        <p:spPr bwMode="auto">
          <a:xfrm>
            <a:off x="0" y="8843963"/>
            <a:ext cx="3043238" cy="465137"/>
          </a:xfrm>
          <a:prstGeom prst="rect">
            <a:avLst/>
          </a:prstGeom>
          <a:noFill/>
          <a:ln w="9525">
            <a:noFill/>
            <a:miter lim="800000"/>
            <a:headEnd/>
            <a:tailEnd/>
          </a:ln>
        </p:spPr>
        <p:txBody>
          <a:bodyPr vert="horz" wrap="square" lIns="93324" tIns="46662" rIns="93324" bIns="46662" numCol="1" anchor="b" anchorCtr="0" compatLnSpc="1">
            <a:prstTxWarp prst="textNoShape">
              <a:avLst/>
            </a:prstTxWarp>
          </a:bodyPr>
          <a:lstStyle>
            <a:lvl1pPr>
              <a:defRPr sz="1200"/>
            </a:lvl1pPr>
          </a:lstStyle>
          <a:p>
            <a:pPr>
              <a:defRPr/>
            </a:pPr>
            <a:endParaRPr lang="en-US" altLang="en-US" dirty="0"/>
          </a:p>
        </p:txBody>
      </p:sp>
      <p:sp>
        <p:nvSpPr>
          <p:cNvPr id="5127" name="Rectangle 7">
            <a:extLst>
              <a:ext uri="{FF2B5EF4-FFF2-40B4-BE49-F238E27FC236}">
                <a16:creationId xmlns:a16="http://schemas.microsoft.com/office/drawing/2014/main" id="{F75BB996-08A6-4F5D-9C45-42E4FFBC12A3}"/>
              </a:ext>
            </a:extLst>
          </p:cNvPr>
          <p:cNvSpPr>
            <a:spLocks noGrp="1" noChangeArrowheads="1"/>
          </p:cNvSpPr>
          <p:nvPr>
            <p:ph type="sldNum" sz="quarter" idx="5"/>
          </p:nvPr>
        </p:nvSpPr>
        <p:spPr bwMode="auto">
          <a:xfrm>
            <a:off x="3979863" y="8843963"/>
            <a:ext cx="3043237" cy="465137"/>
          </a:xfrm>
          <a:prstGeom prst="rect">
            <a:avLst/>
          </a:prstGeom>
          <a:noFill/>
          <a:ln w="9525">
            <a:noFill/>
            <a:miter lim="800000"/>
            <a:headEnd/>
            <a:tailEnd/>
          </a:ln>
        </p:spPr>
        <p:txBody>
          <a:bodyPr vert="horz" wrap="square" lIns="93324" tIns="46662" rIns="93324" bIns="46662" numCol="1" anchor="b" anchorCtr="0" compatLnSpc="1">
            <a:prstTxWarp prst="textNoShape">
              <a:avLst/>
            </a:prstTxWarp>
          </a:bodyPr>
          <a:lstStyle>
            <a:lvl1pPr algn="r">
              <a:defRPr sz="1200"/>
            </a:lvl1pPr>
          </a:lstStyle>
          <a:p>
            <a:fld id="{A4D9FA4D-F895-4DEE-8528-8A7B7493F406}" type="slidenum">
              <a:rPr lang="en-US" altLang="en-US"/>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charset="-128"/>
      </a:defRPr>
    </a:lvl1pPr>
    <a:lvl2pPr marL="457200"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charset="-128"/>
      </a:defRPr>
    </a:lvl2pPr>
    <a:lvl3pPr marL="914400"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charset="-128"/>
      </a:defRPr>
    </a:lvl3pPr>
    <a:lvl4pPr marL="1371600"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charset="-128"/>
      </a:defRPr>
    </a:lvl4pPr>
    <a:lvl5pPr marL="1828800"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8E7B1864-E644-49C1-B8E0-197D846F10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36" charset="-128"/>
              </a:defRPr>
            </a:lvl1pPr>
            <a:lvl2pPr marL="38712775" indent="-38246050">
              <a:defRPr sz="2400">
                <a:solidFill>
                  <a:schemeClr val="tx1"/>
                </a:solidFill>
                <a:latin typeface="Arial" panose="020B0604020202020204" pitchFamily="34" charset="0"/>
                <a:ea typeface="ヒラギノ角ゴ Pro W3" pitchFamily="36" charset="-128"/>
              </a:defRPr>
            </a:lvl2pPr>
            <a:lvl3pPr marL="1165225" indent="-231775">
              <a:defRPr sz="2400">
                <a:solidFill>
                  <a:schemeClr val="tx1"/>
                </a:solidFill>
                <a:latin typeface="Arial" panose="020B0604020202020204" pitchFamily="34" charset="0"/>
                <a:ea typeface="ヒラギノ角ゴ Pro W3" pitchFamily="36" charset="-128"/>
              </a:defRPr>
            </a:lvl3pPr>
            <a:lvl4pPr marL="1631950" indent="-231775">
              <a:defRPr sz="2400">
                <a:solidFill>
                  <a:schemeClr val="tx1"/>
                </a:solidFill>
                <a:latin typeface="Arial" panose="020B0604020202020204" pitchFamily="34" charset="0"/>
                <a:ea typeface="ヒラギノ角ゴ Pro W3" pitchFamily="36" charset="-128"/>
              </a:defRPr>
            </a:lvl4pPr>
            <a:lvl5pPr marL="2098675" indent="-231775">
              <a:defRPr sz="2400">
                <a:solidFill>
                  <a:schemeClr val="tx1"/>
                </a:solidFill>
                <a:latin typeface="Arial" panose="020B0604020202020204" pitchFamily="34" charset="0"/>
                <a:ea typeface="ヒラギノ角ゴ Pro W3" pitchFamily="36" charset="-128"/>
              </a:defRPr>
            </a:lvl5pPr>
            <a:lvl6pPr marL="2555875" indent="-231775" eaLnBrk="0" fontAlgn="base" hangingPunct="0">
              <a:spcBef>
                <a:spcPct val="0"/>
              </a:spcBef>
              <a:spcAft>
                <a:spcPct val="0"/>
              </a:spcAft>
              <a:defRPr sz="2400">
                <a:solidFill>
                  <a:schemeClr val="tx1"/>
                </a:solidFill>
                <a:latin typeface="Arial" panose="020B0604020202020204" pitchFamily="34" charset="0"/>
                <a:ea typeface="ヒラギノ角ゴ Pro W3" pitchFamily="36" charset="-128"/>
              </a:defRPr>
            </a:lvl6pPr>
            <a:lvl7pPr marL="3013075" indent="-231775" eaLnBrk="0" fontAlgn="base" hangingPunct="0">
              <a:spcBef>
                <a:spcPct val="0"/>
              </a:spcBef>
              <a:spcAft>
                <a:spcPct val="0"/>
              </a:spcAft>
              <a:defRPr sz="2400">
                <a:solidFill>
                  <a:schemeClr val="tx1"/>
                </a:solidFill>
                <a:latin typeface="Arial" panose="020B0604020202020204" pitchFamily="34" charset="0"/>
                <a:ea typeface="ヒラギノ角ゴ Pro W3" pitchFamily="36" charset="-128"/>
              </a:defRPr>
            </a:lvl7pPr>
            <a:lvl8pPr marL="3470275" indent="-231775" eaLnBrk="0" fontAlgn="base" hangingPunct="0">
              <a:spcBef>
                <a:spcPct val="0"/>
              </a:spcBef>
              <a:spcAft>
                <a:spcPct val="0"/>
              </a:spcAft>
              <a:defRPr sz="2400">
                <a:solidFill>
                  <a:schemeClr val="tx1"/>
                </a:solidFill>
                <a:latin typeface="Arial" panose="020B0604020202020204" pitchFamily="34" charset="0"/>
                <a:ea typeface="ヒラギノ角ゴ Pro W3" pitchFamily="36" charset="-128"/>
              </a:defRPr>
            </a:lvl8pPr>
            <a:lvl9pPr marL="3927475" indent="-231775" eaLnBrk="0" fontAlgn="base" hangingPunct="0">
              <a:spcBef>
                <a:spcPct val="0"/>
              </a:spcBef>
              <a:spcAft>
                <a:spcPct val="0"/>
              </a:spcAft>
              <a:defRPr sz="2400">
                <a:solidFill>
                  <a:schemeClr val="tx1"/>
                </a:solidFill>
                <a:latin typeface="Arial" panose="020B0604020202020204" pitchFamily="34" charset="0"/>
                <a:ea typeface="ヒラギノ角ゴ Pro W3" pitchFamily="36" charset="-128"/>
              </a:defRPr>
            </a:lvl9pPr>
          </a:lstStyle>
          <a:p>
            <a:fld id="{12796300-3D89-4362-8514-1BD90CFDD3A3}" type="slidenum">
              <a:rPr lang="en-US" altLang="en-US" sz="1200"/>
              <a:pPr/>
              <a:t>1</a:t>
            </a:fld>
            <a:endParaRPr lang="en-US" altLang="en-US" sz="1200" dirty="0"/>
          </a:p>
        </p:txBody>
      </p:sp>
      <p:sp>
        <p:nvSpPr>
          <p:cNvPr id="7171" name="Rectangle 2">
            <a:extLst>
              <a:ext uri="{FF2B5EF4-FFF2-40B4-BE49-F238E27FC236}">
                <a16:creationId xmlns:a16="http://schemas.microsoft.com/office/drawing/2014/main" id="{211D00C0-65EE-4C00-8CFE-83F417FAC28A}"/>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1D303CAF-0988-4BF6-9291-64F200877A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ヒラギノ角ゴ Pro W3" pitchFamily="36" charset="-128"/>
              </a:rPr>
              <a:t>Speaker: Shala</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Shala </a:t>
            </a:r>
          </a:p>
        </p:txBody>
      </p:sp>
      <p:sp>
        <p:nvSpPr>
          <p:cNvPr id="4" name="Slide Number Placeholder 3"/>
          <p:cNvSpPr>
            <a:spLocks noGrp="1"/>
          </p:cNvSpPr>
          <p:nvPr>
            <p:ph type="sldNum" sz="quarter" idx="5"/>
          </p:nvPr>
        </p:nvSpPr>
        <p:spPr/>
        <p:txBody>
          <a:bodyPr/>
          <a:lstStyle/>
          <a:p>
            <a:fld id="{A4D9FA4D-F895-4DEE-8528-8A7B7493F406}" type="slidenum">
              <a:rPr lang="en-US" altLang="en-US" smtClean="0"/>
              <a:pPr/>
              <a:t>10</a:t>
            </a:fld>
            <a:endParaRPr lang="en-US" altLang="en-US" dirty="0"/>
          </a:p>
        </p:txBody>
      </p:sp>
    </p:spTree>
    <p:extLst>
      <p:ext uri="{BB962C8B-B14F-4D97-AF65-F5344CB8AC3E}">
        <p14:creationId xmlns:p14="http://schemas.microsoft.com/office/powerpoint/2010/main" val="968701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Speaker: Shala </a:t>
            </a:r>
          </a:p>
          <a:p>
            <a:endParaRPr lang="en-US" dirty="0"/>
          </a:p>
        </p:txBody>
      </p:sp>
      <p:sp>
        <p:nvSpPr>
          <p:cNvPr id="4" name="Slide Number Placeholder 3"/>
          <p:cNvSpPr>
            <a:spLocks noGrp="1"/>
          </p:cNvSpPr>
          <p:nvPr>
            <p:ph type="sldNum" sz="quarter" idx="5"/>
          </p:nvPr>
        </p:nvSpPr>
        <p:spPr/>
        <p:txBody>
          <a:bodyPr/>
          <a:lstStyle/>
          <a:p>
            <a:fld id="{A4D9FA4D-F895-4DEE-8528-8A7B7493F406}" type="slidenum">
              <a:rPr lang="en-US" altLang="en-US" smtClean="0"/>
              <a:pPr/>
              <a:t>11</a:t>
            </a:fld>
            <a:endParaRPr lang="en-US" altLang="en-US" dirty="0"/>
          </a:p>
        </p:txBody>
      </p:sp>
    </p:spTree>
    <p:extLst>
      <p:ext uri="{BB962C8B-B14F-4D97-AF65-F5344CB8AC3E}">
        <p14:creationId xmlns:p14="http://schemas.microsoft.com/office/powerpoint/2010/main" val="1438087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Speaker: Shala </a:t>
            </a:r>
          </a:p>
          <a:p>
            <a:endParaRPr lang="en-US" dirty="0"/>
          </a:p>
        </p:txBody>
      </p:sp>
      <p:sp>
        <p:nvSpPr>
          <p:cNvPr id="4" name="Slide Number Placeholder 3"/>
          <p:cNvSpPr>
            <a:spLocks noGrp="1"/>
          </p:cNvSpPr>
          <p:nvPr>
            <p:ph type="sldNum" sz="quarter" idx="5"/>
          </p:nvPr>
        </p:nvSpPr>
        <p:spPr/>
        <p:txBody>
          <a:bodyPr/>
          <a:lstStyle/>
          <a:p>
            <a:fld id="{A4D9FA4D-F895-4DEE-8528-8A7B7493F406}" type="slidenum">
              <a:rPr lang="en-US" altLang="en-US" smtClean="0"/>
              <a:pPr/>
              <a:t>12</a:t>
            </a:fld>
            <a:endParaRPr lang="en-US" altLang="en-US" dirty="0"/>
          </a:p>
        </p:txBody>
      </p:sp>
    </p:spTree>
    <p:extLst>
      <p:ext uri="{BB962C8B-B14F-4D97-AF65-F5344CB8AC3E}">
        <p14:creationId xmlns:p14="http://schemas.microsoft.com/office/powerpoint/2010/main" val="599707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Speaker: Shala </a:t>
            </a:r>
          </a:p>
          <a:p>
            <a:endParaRPr lang="en-US" dirty="0">
              <a:latin typeface="Arial"/>
              <a:ea typeface="ヒラギノ角ゴ Pro W3"/>
              <a:cs typeface="Arial"/>
            </a:endParaRPr>
          </a:p>
        </p:txBody>
      </p:sp>
      <p:sp>
        <p:nvSpPr>
          <p:cNvPr id="4" name="Slide Number Placeholder 3"/>
          <p:cNvSpPr>
            <a:spLocks noGrp="1"/>
          </p:cNvSpPr>
          <p:nvPr>
            <p:ph type="sldNum" sz="quarter" idx="5"/>
          </p:nvPr>
        </p:nvSpPr>
        <p:spPr/>
        <p:txBody>
          <a:bodyPr/>
          <a:lstStyle/>
          <a:p>
            <a:fld id="{A4D9FA4D-F895-4DEE-8528-8A7B7493F406}" type="slidenum">
              <a:rPr lang="en-US" altLang="en-US" smtClean="0"/>
              <a:pPr/>
              <a:t>13</a:t>
            </a:fld>
            <a:endParaRPr lang="en-US" altLang="en-US" dirty="0"/>
          </a:p>
        </p:txBody>
      </p:sp>
    </p:spTree>
    <p:extLst>
      <p:ext uri="{BB962C8B-B14F-4D97-AF65-F5344CB8AC3E}">
        <p14:creationId xmlns:p14="http://schemas.microsoft.com/office/powerpoint/2010/main" val="21643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Speaker: Shala </a:t>
            </a:r>
          </a:p>
          <a:p>
            <a:endParaRPr lang="en-US" dirty="0"/>
          </a:p>
        </p:txBody>
      </p:sp>
      <p:sp>
        <p:nvSpPr>
          <p:cNvPr id="4" name="Slide Number Placeholder 3"/>
          <p:cNvSpPr>
            <a:spLocks noGrp="1"/>
          </p:cNvSpPr>
          <p:nvPr>
            <p:ph type="sldNum" sz="quarter" idx="5"/>
          </p:nvPr>
        </p:nvSpPr>
        <p:spPr/>
        <p:txBody>
          <a:bodyPr/>
          <a:lstStyle/>
          <a:p>
            <a:fld id="{A4D9FA4D-F895-4DEE-8528-8A7B7493F406}" type="slidenum">
              <a:rPr lang="en-US" altLang="en-US" smtClean="0"/>
              <a:pPr/>
              <a:t>14</a:t>
            </a:fld>
            <a:endParaRPr lang="en-US" altLang="en-US" dirty="0"/>
          </a:p>
        </p:txBody>
      </p:sp>
    </p:spTree>
    <p:extLst>
      <p:ext uri="{BB962C8B-B14F-4D97-AF65-F5344CB8AC3E}">
        <p14:creationId xmlns:p14="http://schemas.microsoft.com/office/powerpoint/2010/main" val="39529871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Speaker: Shala </a:t>
            </a:r>
          </a:p>
          <a:p>
            <a:endParaRPr lang="en-US" dirty="0"/>
          </a:p>
        </p:txBody>
      </p:sp>
      <p:sp>
        <p:nvSpPr>
          <p:cNvPr id="4" name="Slide Number Placeholder 3"/>
          <p:cNvSpPr>
            <a:spLocks noGrp="1"/>
          </p:cNvSpPr>
          <p:nvPr>
            <p:ph type="sldNum" sz="quarter" idx="5"/>
          </p:nvPr>
        </p:nvSpPr>
        <p:spPr/>
        <p:txBody>
          <a:bodyPr/>
          <a:lstStyle/>
          <a:p>
            <a:fld id="{A4D9FA4D-F895-4DEE-8528-8A7B7493F406}" type="slidenum">
              <a:rPr lang="en-US" altLang="en-US" smtClean="0"/>
              <a:pPr/>
              <a:t>15</a:t>
            </a:fld>
            <a:endParaRPr lang="en-US" altLang="en-US" dirty="0"/>
          </a:p>
        </p:txBody>
      </p:sp>
    </p:spTree>
    <p:extLst>
      <p:ext uri="{BB962C8B-B14F-4D97-AF65-F5344CB8AC3E}">
        <p14:creationId xmlns:p14="http://schemas.microsoft.com/office/powerpoint/2010/main" val="5616970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Speaker: Shala </a:t>
            </a:r>
          </a:p>
          <a:p>
            <a:endParaRPr lang="en-US" dirty="0"/>
          </a:p>
        </p:txBody>
      </p:sp>
      <p:sp>
        <p:nvSpPr>
          <p:cNvPr id="4" name="Slide Number Placeholder 3"/>
          <p:cNvSpPr>
            <a:spLocks noGrp="1"/>
          </p:cNvSpPr>
          <p:nvPr>
            <p:ph type="sldNum" sz="quarter" idx="5"/>
          </p:nvPr>
        </p:nvSpPr>
        <p:spPr/>
        <p:txBody>
          <a:bodyPr/>
          <a:lstStyle/>
          <a:p>
            <a:fld id="{A4D9FA4D-F895-4DEE-8528-8A7B7493F406}" type="slidenum">
              <a:rPr lang="en-US" altLang="en-US" smtClean="0"/>
              <a:pPr/>
              <a:t>16</a:t>
            </a:fld>
            <a:endParaRPr lang="en-US" altLang="en-US" dirty="0"/>
          </a:p>
        </p:txBody>
      </p:sp>
    </p:spTree>
    <p:extLst>
      <p:ext uri="{BB962C8B-B14F-4D97-AF65-F5344CB8AC3E}">
        <p14:creationId xmlns:p14="http://schemas.microsoft.com/office/powerpoint/2010/main" val="3050264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Speaker: Shala </a:t>
            </a:r>
          </a:p>
          <a:p>
            <a:endParaRPr lang="en-US" dirty="0"/>
          </a:p>
        </p:txBody>
      </p:sp>
      <p:sp>
        <p:nvSpPr>
          <p:cNvPr id="4" name="Slide Number Placeholder 3"/>
          <p:cNvSpPr>
            <a:spLocks noGrp="1"/>
          </p:cNvSpPr>
          <p:nvPr>
            <p:ph type="sldNum" sz="quarter" idx="5"/>
          </p:nvPr>
        </p:nvSpPr>
        <p:spPr/>
        <p:txBody>
          <a:bodyPr/>
          <a:lstStyle/>
          <a:p>
            <a:fld id="{A4D9FA4D-F895-4DEE-8528-8A7B7493F406}" type="slidenum">
              <a:rPr lang="en-US" altLang="en-US" smtClean="0"/>
              <a:pPr/>
              <a:t>17</a:t>
            </a:fld>
            <a:endParaRPr lang="en-US" altLang="en-US" dirty="0"/>
          </a:p>
        </p:txBody>
      </p:sp>
    </p:spTree>
    <p:extLst>
      <p:ext uri="{BB962C8B-B14F-4D97-AF65-F5344CB8AC3E}">
        <p14:creationId xmlns:p14="http://schemas.microsoft.com/office/powerpoint/2010/main" val="35310551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Speaker: Shala </a:t>
            </a:r>
          </a:p>
          <a:p>
            <a:endParaRPr lang="en-US" dirty="0"/>
          </a:p>
        </p:txBody>
      </p:sp>
      <p:sp>
        <p:nvSpPr>
          <p:cNvPr id="4" name="Slide Number Placeholder 3"/>
          <p:cNvSpPr>
            <a:spLocks noGrp="1"/>
          </p:cNvSpPr>
          <p:nvPr>
            <p:ph type="sldNum" sz="quarter" idx="5"/>
          </p:nvPr>
        </p:nvSpPr>
        <p:spPr/>
        <p:txBody>
          <a:bodyPr/>
          <a:lstStyle/>
          <a:p>
            <a:fld id="{A4D9FA4D-F895-4DEE-8528-8A7B7493F406}" type="slidenum">
              <a:rPr lang="en-US" altLang="en-US" smtClean="0"/>
              <a:pPr/>
              <a:t>18</a:t>
            </a:fld>
            <a:endParaRPr lang="en-US" altLang="en-US" dirty="0"/>
          </a:p>
        </p:txBody>
      </p:sp>
    </p:spTree>
    <p:extLst>
      <p:ext uri="{BB962C8B-B14F-4D97-AF65-F5344CB8AC3E}">
        <p14:creationId xmlns:p14="http://schemas.microsoft.com/office/powerpoint/2010/main" val="31961174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Becky</a:t>
            </a:r>
          </a:p>
        </p:txBody>
      </p:sp>
      <p:sp>
        <p:nvSpPr>
          <p:cNvPr id="4" name="Slide Number Placeholder 3"/>
          <p:cNvSpPr>
            <a:spLocks noGrp="1"/>
          </p:cNvSpPr>
          <p:nvPr>
            <p:ph type="sldNum" sz="quarter" idx="5"/>
          </p:nvPr>
        </p:nvSpPr>
        <p:spPr/>
        <p:txBody>
          <a:bodyPr/>
          <a:lstStyle/>
          <a:p>
            <a:fld id="{A4D9FA4D-F895-4DEE-8528-8A7B7493F406}" type="slidenum">
              <a:rPr lang="en-US" altLang="en-US" smtClean="0"/>
              <a:pPr/>
              <a:t>19</a:t>
            </a:fld>
            <a:endParaRPr lang="en-US" altLang="en-US" dirty="0"/>
          </a:p>
        </p:txBody>
      </p:sp>
    </p:spTree>
    <p:extLst>
      <p:ext uri="{BB962C8B-B14F-4D97-AF65-F5344CB8AC3E}">
        <p14:creationId xmlns:p14="http://schemas.microsoft.com/office/powerpoint/2010/main" val="2967640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8E7B1864-E644-49C1-B8E0-197D846F10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36" charset="-128"/>
              </a:defRPr>
            </a:lvl1pPr>
            <a:lvl2pPr marL="38712775" indent="-38246050">
              <a:defRPr sz="2400">
                <a:solidFill>
                  <a:schemeClr val="tx1"/>
                </a:solidFill>
                <a:latin typeface="Arial" panose="020B0604020202020204" pitchFamily="34" charset="0"/>
                <a:ea typeface="ヒラギノ角ゴ Pro W3" pitchFamily="36" charset="-128"/>
              </a:defRPr>
            </a:lvl2pPr>
            <a:lvl3pPr marL="1165225" indent="-231775">
              <a:defRPr sz="2400">
                <a:solidFill>
                  <a:schemeClr val="tx1"/>
                </a:solidFill>
                <a:latin typeface="Arial" panose="020B0604020202020204" pitchFamily="34" charset="0"/>
                <a:ea typeface="ヒラギノ角ゴ Pro W3" pitchFamily="36" charset="-128"/>
              </a:defRPr>
            </a:lvl3pPr>
            <a:lvl4pPr marL="1631950" indent="-231775">
              <a:defRPr sz="2400">
                <a:solidFill>
                  <a:schemeClr val="tx1"/>
                </a:solidFill>
                <a:latin typeface="Arial" panose="020B0604020202020204" pitchFamily="34" charset="0"/>
                <a:ea typeface="ヒラギノ角ゴ Pro W3" pitchFamily="36" charset="-128"/>
              </a:defRPr>
            </a:lvl4pPr>
            <a:lvl5pPr marL="2098675" indent="-231775">
              <a:defRPr sz="2400">
                <a:solidFill>
                  <a:schemeClr val="tx1"/>
                </a:solidFill>
                <a:latin typeface="Arial" panose="020B0604020202020204" pitchFamily="34" charset="0"/>
                <a:ea typeface="ヒラギノ角ゴ Pro W3" pitchFamily="36" charset="-128"/>
              </a:defRPr>
            </a:lvl5pPr>
            <a:lvl6pPr marL="2555875" indent="-231775" eaLnBrk="0" fontAlgn="base" hangingPunct="0">
              <a:spcBef>
                <a:spcPct val="0"/>
              </a:spcBef>
              <a:spcAft>
                <a:spcPct val="0"/>
              </a:spcAft>
              <a:defRPr sz="2400">
                <a:solidFill>
                  <a:schemeClr val="tx1"/>
                </a:solidFill>
                <a:latin typeface="Arial" panose="020B0604020202020204" pitchFamily="34" charset="0"/>
                <a:ea typeface="ヒラギノ角ゴ Pro W3" pitchFamily="36" charset="-128"/>
              </a:defRPr>
            </a:lvl6pPr>
            <a:lvl7pPr marL="3013075" indent="-231775" eaLnBrk="0" fontAlgn="base" hangingPunct="0">
              <a:spcBef>
                <a:spcPct val="0"/>
              </a:spcBef>
              <a:spcAft>
                <a:spcPct val="0"/>
              </a:spcAft>
              <a:defRPr sz="2400">
                <a:solidFill>
                  <a:schemeClr val="tx1"/>
                </a:solidFill>
                <a:latin typeface="Arial" panose="020B0604020202020204" pitchFamily="34" charset="0"/>
                <a:ea typeface="ヒラギノ角ゴ Pro W3" pitchFamily="36" charset="-128"/>
              </a:defRPr>
            </a:lvl7pPr>
            <a:lvl8pPr marL="3470275" indent="-231775" eaLnBrk="0" fontAlgn="base" hangingPunct="0">
              <a:spcBef>
                <a:spcPct val="0"/>
              </a:spcBef>
              <a:spcAft>
                <a:spcPct val="0"/>
              </a:spcAft>
              <a:defRPr sz="2400">
                <a:solidFill>
                  <a:schemeClr val="tx1"/>
                </a:solidFill>
                <a:latin typeface="Arial" panose="020B0604020202020204" pitchFamily="34" charset="0"/>
                <a:ea typeface="ヒラギノ角ゴ Pro W3" pitchFamily="36" charset="-128"/>
              </a:defRPr>
            </a:lvl8pPr>
            <a:lvl9pPr marL="3927475" indent="-231775" eaLnBrk="0" fontAlgn="base" hangingPunct="0">
              <a:spcBef>
                <a:spcPct val="0"/>
              </a:spcBef>
              <a:spcAft>
                <a:spcPct val="0"/>
              </a:spcAft>
              <a:defRPr sz="2400">
                <a:solidFill>
                  <a:schemeClr val="tx1"/>
                </a:solidFill>
                <a:latin typeface="Arial" panose="020B0604020202020204" pitchFamily="34" charset="0"/>
                <a:ea typeface="ヒラギノ角ゴ Pro W3" pitchFamily="36" charset="-128"/>
              </a:defRPr>
            </a:lvl9pPr>
          </a:lstStyle>
          <a:p>
            <a:fld id="{12796300-3D89-4362-8514-1BD90CFDD3A3}" type="slidenum">
              <a:rPr lang="en-US" altLang="en-US" sz="1200"/>
              <a:pPr/>
              <a:t>2</a:t>
            </a:fld>
            <a:endParaRPr lang="en-US" altLang="en-US" sz="1200" dirty="0"/>
          </a:p>
        </p:txBody>
      </p:sp>
      <p:sp>
        <p:nvSpPr>
          <p:cNvPr id="7171" name="Rectangle 2">
            <a:extLst>
              <a:ext uri="{FF2B5EF4-FFF2-40B4-BE49-F238E27FC236}">
                <a16:creationId xmlns:a16="http://schemas.microsoft.com/office/drawing/2014/main" id="{211D00C0-65EE-4C00-8CFE-83F417FAC28A}"/>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1D303CAF-0988-4BF6-9291-64F200877A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ヒラギノ角ゴ Pro W3" pitchFamily="36" charset="-128"/>
              </a:rPr>
              <a:t>Speaker: Shala</a:t>
            </a:r>
          </a:p>
        </p:txBody>
      </p:sp>
    </p:spTree>
    <p:extLst>
      <p:ext uri="{BB962C8B-B14F-4D97-AF65-F5344CB8AC3E}">
        <p14:creationId xmlns:p14="http://schemas.microsoft.com/office/powerpoint/2010/main" val="1563399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ea typeface="ヒラギノ角ゴ Pro W3"/>
                <a:cs typeface="Arial"/>
              </a:rPr>
              <a:t>Speaker: Becky</a:t>
            </a:r>
          </a:p>
        </p:txBody>
      </p:sp>
      <p:sp>
        <p:nvSpPr>
          <p:cNvPr id="4" name="Slide Number Placeholder 3"/>
          <p:cNvSpPr>
            <a:spLocks noGrp="1"/>
          </p:cNvSpPr>
          <p:nvPr>
            <p:ph type="sldNum" sz="quarter" idx="5"/>
          </p:nvPr>
        </p:nvSpPr>
        <p:spPr/>
        <p:txBody>
          <a:bodyPr/>
          <a:lstStyle/>
          <a:p>
            <a:fld id="{A4D9FA4D-F895-4DEE-8528-8A7B7493F406}" type="slidenum">
              <a:rPr lang="en-US" altLang="en-US" smtClean="0"/>
              <a:pPr/>
              <a:t>20</a:t>
            </a:fld>
            <a:endParaRPr lang="en-US" altLang="en-US" dirty="0"/>
          </a:p>
        </p:txBody>
      </p:sp>
    </p:spTree>
    <p:extLst>
      <p:ext uri="{BB962C8B-B14F-4D97-AF65-F5344CB8AC3E}">
        <p14:creationId xmlns:p14="http://schemas.microsoft.com/office/powerpoint/2010/main" val="3006425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ea typeface="ヒラギノ角ゴ Pro W3"/>
                <a:cs typeface="Arial"/>
              </a:rPr>
              <a:t>Speaker: Shala</a:t>
            </a:r>
          </a:p>
        </p:txBody>
      </p:sp>
      <p:sp>
        <p:nvSpPr>
          <p:cNvPr id="4" name="Slide Number Placeholder 3"/>
          <p:cNvSpPr>
            <a:spLocks noGrp="1"/>
          </p:cNvSpPr>
          <p:nvPr>
            <p:ph type="sldNum" sz="quarter" idx="5"/>
          </p:nvPr>
        </p:nvSpPr>
        <p:spPr/>
        <p:txBody>
          <a:bodyPr/>
          <a:lstStyle/>
          <a:p>
            <a:fld id="{A4D9FA4D-F895-4DEE-8528-8A7B7493F406}" type="slidenum">
              <a:rPr lang="en-US" altLang="en-US" smtClean="0"/>
              <a:pPr/>
              <a:t>21</a:t>
            </a:fld>
            <a:endParaRPr lang="en-US" altLang="en-US" dirty="0"/>
          </a:p>
        </p:txBody>
      </p:sp>
    </p:spTree>
    <p:extLst>
      <p:ext uri="{BB962C8B-B14F-4D97-AF65-F5344CB8AC3E}">
        <p14:creationId xmlns:p14="http://schemas.microsoft.com/office/powerpoint/2010/main" val="32896521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ea typeface="ヒラギノ角ゴ Pro W3"/>
                <a:cs typeface="Arial"/>
              </a:rPr>
              <a:t>Speaker: Becky</a:t>
            </a:r>
          </a:p>
        </p:txBody>
      </p:sp>
      <p:sp>
        <p:nvSpPr>
          <p:cNvPr id="4" name="Slide Number Placeholder 3"/>
          <p:cNvSpPr>
            <a:spLocks noGrp="1"/>
          </p:cNvSpPr>
          <p:nvPr>
            <p:ph type="sldNum" sz="quarter" idx="5"/>
          </p:nvPr>
        </p:nvSpPr>
        <p:spPr/>
        <p:txBody>
          <a:bodyPr/>
          <a:lstStyle/>
          <a:p>
            <a:fld id="{A4D9FA4D-F895-4DEE-8528-8A7B7493F406}" type="slidenum">
              <a:rPr lang="en-US" altLang="en-US" smtClean="0"/>
              <a:pPr/>
              <a:t>22</a:t>
            </a:fld>
            <a:endParaRPr lang="en-US" altLang="en-US" dirty="0"/>
          </a:p>
        </p:txBody>
      </p:sp>
    </p:spTree>
    <p:extLst>
      <p:ext uri="{BB962C8B-B14F-4D97-AF65-F5344CB8AC3E}">
        <p14:creationId xmlns:p14="http://schemas.microsoft.com/office/powerpoint/2010/main" val="8384811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6" charset="0"/>
              <a:buChar char="•"/>
            </a:pPr>
            <a:r>
              <a:rPr lang="en-US" i="1" dirty="0">
                <a:solidFill>
                  <a:schemeClr val="tx1"/>
                </a:solidFill>
                <a:ea typeface="+mn-lt"/>
                <a:cs typeface="+mn-lt"/>
              </a:rPr>
              <a:t>Speaker: Tracey.  All faculty investigators, and key personnel in the research, who have responsibility for the design, conduct, or reporting of the research must disclose any personal financial interests that reasonably appear to be related to the project. </a:t>
            </a:r>
            <a:endParaRPr lang="en-US" dirty="0">
              <a:solidFill>
                <a:schemeClr val="tx1"/>
              </a:solidFill>
            </a:endParaRPr>
          </a:p>
          <a:p>
            <a:pPr marL="0" indent="0">
              <a:buNone/>
            </a:pPr>
            <a:endParaRPr lang="en-US" dirty="0">
              <a:ea typeface="+mn-lt"/>
              <a:cs typeface="+mn-lt"/>
            </a:endParaRPr>
          </a:p>
          <a:p>
            <a:pPr>
              <a:buFont typeface="Arial" pitchFamily="36" charset="0"/>
              <a:buChar char="•"/>
            </a:pPr>
            <a:r>
              <a:rPr lang="en-US" i="1" dirty="0">
                <a:ea typeface="+mn-lt"/>
                <a:cs typeface="+mn-lt"/>
              </a:rPr>
              <a:t>In addition, key personnel must disclose activities that may appear to interfere or compete with the project's completion, ability, or willingness to perform his or her responsibilities. This also includes any foreign engagements. </a:t>
            </a:r>
            <a:endParaRPr lang="en-US" i="1" dirty="0"/>
          </a:p>
          <a:p>
            <a:endParaRPr lang="en-US" dirty="0"/>
          </a:p>
        </p:txBody>
      </p:sp>
      <p:sp>
        <p:nvSpPr>
          <p:cNvPr id="4" name="Slide Number Placeholder 3"/>
          <p:cNvSpPr>
            <a:spLocks noGrp="1"/>
          </p:cNvSpPr>
          <p:nvPr>
            <p:ph type="sldNum" sz="quarter" idx="5"/>
          </p:nvPr>
        </p:nvSpPr>
        <p:spPr/>
        <p:txBody>
          <a:bodyPr/>
          <a:lstStyle/>
          <a:p>
            <a:fld id="{A4D9FA4D-F895-4DEE-8528-8A7B7493F406}" type="slidenum">
              <a:rPr lang="en-US" altLang="en-US" smtClean="0"/>
              <a:pPr/>
              <a:t>23</a:t>
            </a:fld>
            <a:endParaRPr lang="en-US" altLang="en-US" dirty="0"/>
          </a:p>
        </p:txBody>
      </p:sp>
    </p:spTree>
    <p:extLst>
      <p:ext uri="{BB962C8B-B14F-4D97-AF65-F5344CB8AC3E}">
        <p14:creationId xmlns:p14="http://schemas.microsoft.com/office/powerpoint/2010/main" val="10427406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6" charset="0"/>
              <a:buChar char="•"/>
            </a:pPr>
            <a:r>
              <a:rPr lang="en-US" i="1" dirty="0">
                <a:solidFill>
                  <a:schemeClr val="tx1"/>
                </a:solidFill>
                <a:ea typeface="+mn-lt"/>
                <a:cs typeface="+mn-lt"/>
              </a:rPr>
              <a:t>All faculty investigators, and key personnel in the research, who have responsibility for the design, conduct, or reporting of the research must disclose any personal financial interests that reasonably appear to be related to the project. </a:t>
            </a:r>
            <a:endParaRPr lang="en-US" dirty="0">
              <a:solidFill>
                <a:schemeClr val="tx1"/>
              </a:solidFill>
            </a:endParaRPr>
          </a:p>
          <a:p>
            <a:pPr marL="0" indent="0">
              <a:buNone/>
            </a:pPr>
            <a:endParaRPr lang="en-US" dirty="0">
              <a:ea typeface="+mn-lt"/>
              <a:cs typeface="+mn-lt"/>
            </a:endParaRPr>
          </a:p>
          <a:p>
            <a:pPr>
              <a:buFont typeface="Arial" pitchFamily="36" charset="0"/>
              <a:buChar char="•"/>
            </a:pPr>
            <a:r>
              <a:rPr lang="en-US" i="1" dirty="0">
                <a:ea typeface="+mn-lt"/>
                <a:cs typeface="+mn-lt"/>
              </a:rPr>
              <a:t>In addition, key personnel must disclose activities that may appear to interfere or compete with the project's completion, ability, or willingness to perform his or her responsibilities. This also includes any foreign engagements. </a:t>
            </a:r>
            <a:endParaRPr lang="en-US" i="1" dirty="0"/>
          </a:p>
          <a:p>
            <a:endParaRPr lang="en-US" dirty="0"/>
          </a:p>
        </p:txBody>
      </p:sp>
      <p:sp>
        <p:nvSpPr>
          <p:cNvPr id="4" name="Slide Number Placeholder 3"/>
          <p:cNvSpPr>
            <a:spLocks noGrp="1"/>
          </p:cNvSpPr>
          <p:nvPr>
            <p:ph type="sldNum" sz="quarter" idx="5"/>
          </p:nvPr>
        </p:nvSpPr>
        <p:spPr/>
        <p:txBody>
          <a:bodyPr/>
          <a:lstStyle/>
          <a:p>
            <a:fld id="{A4D9FA4D-F895-4DEE-8528-8A7B7493F406}" type="slidenum">
              <a:rPr lang="en-US" altLang="en-US" smtClean="0"/>
              <a:pPr/>
              <a:t>24</a:t>
            </a:fld>
            <a:endParaRPr lang="en-US" altLang="en-US" dirty="0"/>
          </a:p>
        </p:txBody>
      </p:sp>
    </p:spTree>
    <p:extLst>
      <p:ext uri="{BB962C8B-B14F-4D97-AF65-F5344CB8AC3E}">
        <p14:creationId xmlns:p14="http://schemas.microsoft.com/office/powerpoint/2010/main" val="35667154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6" charset="0"/>
              <a:buNone/>
            </a:pPr>
            <a:r>
              <a:rPr lang="en-US" dirty="0">
                <a:ea typeface="+mn-lt"/>
                <a:cs typeface="+mn-lt"/>
              </a:rPr>
              <a:t>Speaker: Tracey </a:t>
            </a:r>
          </a:p>
          <a:p>
            <a:pPr>
              <a:buFont typeface="Arial" pitchFamily="36" charset="0"/>
              <a:buNone/>
            </a:pPr>
            <a:r>
              <a:rPr lang="en-US" dirty="0">
                <a:ea typeface="+mn-lt"/>
                <a:cs typeface="+mn-lt"/>
              </a:rPr>
              <a:t>NIH mandates that trainees on an NIH institutional research training grant, individual fellowship, career development award (institutional or individual), research education grant, dissertation research grant, or other grant programs that have a significant training component have a minimum of eight hours of formal instruction at least once during each career stage and at least every four years.</a:t>
            </a:r>
            <a:endParaRPr lang="en-US" dirty="0"/>
          </a:p>
          <a:p>
            <a:pPr marL="0" indent="0">
              <a:buNone/>
            </a:pPr>
            <a:endParaRPr lang="en-US" dirty="0">
              <a:ea typeface="+mn-lt"/>
              <a:cs typeface="+mn-lt"/>
            </a:endParaRPr>
          </a:p>
          <a:p>
            <a:pPr>
              <a:buFont typeface="Arial" pitchFamily="36" charset="0"/>
              <a:buChar char="•"/>
            </a:pPr>
            <a:r>
              <a:rPr lang="en-US" i="1" dirty="0">
                <a:ea typeface="+mn-lt"/>
                <a:cs typeface="+mn-lt"/>
              </a:rPr>
              <a:t>In addition, key personnel must disclose activities that may appear to interfere or compete with the project's completion, ability, or willingness to perform his or her responsibilities. This also includes any foreign engagements. </a:t>
            </a:r>
            <a:endParaRPr lang="en-US" i="1" dirty="0"/>
          </a:p>
          <a:p>
            <a:pPr>
              <a:buFont typeface="Arial" pitchFamily="36" charset="0"/>
              <a:buChar char="•"/>
            </a:pPr>
            <a:endParaRPr lang="en-US" i="1" dirty="0">
              <a:cs typeface="Arial"/>
            </a:endParaRPr>
          </a:p>
          <a:p>
            <a:r>
              <a:rPr lang="en-US" dirty="0"/>
              <a:t>Responsible conduct of research (RCR) includes most of the professional activities that are part and parcel of a research career. As defined by federal agencies, RCR encompasses the following nine areas:</a:t>
            </a:r>
          </a:p>
          <a:p>
            <a:pPr marL="228600" indent="-228600">
              <a:buAutoNum type="arabicPeriod"/>
            </a:pPr>
            <a:r>
              <a:rPr lang="en-US" b="1" dirty="0">
                <a:latin typeface="Arial"/>
                <a:ea typeface="ヒラギノ角ゴ Pro W3"/>
                <a:cs typeface="Arial"/>
              </a:rPr>
              <a:t>Collaborative Science </a:t>
            </a:r>
            <a:br>
              <a:rPr lang="en-US" b="1" dirty="0">
                <a:cs typeface="Arial"/>
              </a:rPr>
            </a:br>
            <a:r>
              <a:rPr lang="en-US" dirty="0">
                <a:latin typeface="Arial"/>
                <a:ea typeface="ヒラギノ角ゴ Pro W3"/>
                <a:cs typeface="Arial"/>
              </a:rPr>
              <a:t>Collaborations take place in a variety of forms, including the borrowing and lending of supplies, resources and equipment between researchers; seeking input from an expert in a different discipline; and partnering with colleagues who have a similar background or field of knowledge for fresh ideas and abilities.</a:t>
            </a:r>
          </a:p>
          <a:p>
            <a:pPr marL="228600" indent="-228600">
              <a:buAutoNum type="arabicPeriod"/>
            </a:pPr>
            <a:r>
              <a:rPr lang="en-US" b="1" dirty="0">
                <a:latin typeface="Arial"/>
                <a:ea typeface="ヒラギノ角ゴ Pro W3"/>
                <a:cs typeface="Arial"/>
              </a:rPr>
              <a:t>Conflicts of Interest and Commitments</a:t>
            </a:r>
            <a:r>
              <a:rPr lang="en-US" dirty="0">
                <a:latin typeface="Arial"/>
                <a:ea typeface="ヒラギノ角ゴ Pro W3"/>
                <a:cs typeface="Arial"/>
              </a:rPr>
              <a:t> </a:t>
            </a:r>
            <a:br>
              <a:rPr lang="en-US" dirty="0">
                <a:cs typeface="Arial"/>
              </a:rPr>
            </a:br>
            <a:r>
              <a:rPr lang="en-US" dirty="0">
                <a:latin typeface="Arial"/>
                <a:ea typeface="ヒラギノ角ゴ Pro W3"/>
                <a:cs typeface="Arial"/>
              </a:rPr>
              <a:t>Conflicts of interests or commitments are not inherently negative; rather, the way in which the conflict is managed is important.</a:t>
            </a:r>
          </a:p>
          <a:p>
            <a:pPr marL="228600" indent="-228600">
              <a:buAutoNum type="arabicPeriod"/>
            </a:pPr>
            <a:r>
              <a:rPr lang="en-US" b="1" dirty="0">
                <a:latin typeface="Arial"/>
                <a:ea typeface="ヒラギノ角ゴ Pro W3"/>
                <a:cs typeface="Arial"/>
              </a:rPr>
              <a:t>Data Acquisition, Management, Sharing and Ownership </a:t>
            </a:r>
            <a:br>
              <a:rPr lang="en-US" b="1" dirty="0">
                <a:cs typeface="Arial"/>
              </a:rPr>
            </a:br>
            <a:endParaRPr lang="en-US" b="1" dirty="0">
              <a:latin typeface="Arial"/>
              <a:ea typeface="ヒラギノ角ゴ Pro W3"/>
              <a:cs typeface="Arial"/>
            </a:endParaRPr>
          </a:p>
          <a:p>
            <a:pPr marL="228600" indent="-228600">
              <a:buAutoNum type="arabicPeriod"/>
            </a:pPr>
            <a:r>
              <a:rPr lang="en-US" b="1" dirty="0">
                <a:latin typeface="Arial"/>
                <a:ea typeface="ヒラギノ角ゴ Pro W3"/>
                <a:cs typeface="Arial"/>
              </a:rPr>
              <a:t>Human Research Protections</a:t>
            </a:r>
            <a:r>
              <a:rPr lang="en-US" dirty="0">
                <a:latin typeface="Arial"/>
                <a:ea typeface="ヒラギノ角ゴ Pro W3"/>
                <a:cs typeface="Arial"/>
              </a:rPr>
              <a:t> </a:t>
            </a:r>
            <a:br>
              <a:rPr lang="en-US" dirty="0">
                <a:cs typeface="Arial"/>
              </a:rPr>
            </a:br>
            <a:r>
              <a:rPr lang="en-US" dirty="0">
                <a:latin typeface="Arial"/>
                <a:ea typeface="ヒラギノ角ゴ Pro W3"/>
                <a:cs typeface="Arial"/>
              </a:rPr>
              <a:t>Research with human participants plays a central role in advancing knowledge in the biomedical, behavioral, and social sciences.</a:t>
            </a:r>
            <a:endParaRPr lang="en-US" dirty="0"/>
          </a:p>
          <a:p>
            <a:pPr marL="228600" indent="-228600">
              <a:buAutoNum type="arabicPeriod"/>
            </a:pPr>
            <a:r>
              <a:rPr lang="en-US" b="1" dirty="0">
                <a:latin typeface="Arial"/>
                <a:ea typeface="ヒラギノ角ゴ Pro W3"/>
                <a:cs typeface="Arial"/>
              </a:rPr>
              <a:t>Lab Animal Welfare</a:t>
            </a:r>
            <a:r>
              <a:rPr lang="en-US" dirty="0">
                <a:latin typeface="Arial"/>
                <a:ea typeface="ヒラギノ角ゴ Pro W3"/>
                <a:cs typeface="Arial"/>
              </a:rPr>
              <a:t> </a:t>
            </a:r>
            <a:br>
              <a:rPr lang="en-US" dirty="0">
                <a:cs typeface="Arial"/>
              </a:rPr>
            </a:br>
            <a:r>
              <a:rPr lang="en-US" dirty="0">
                <a:latin typeface="Arial"/>
                <a:ea typeface="ヒラギノ角ゴ Pro W3"/>
                <a:cs typeface="Arial"/>
              </a:rPr>
              <a:t>APA has and continues to support efforts to improve laboratory animal welfare through the implementation of policies and regulations that both maintain the integrity of scientific research and sustain the welfare of such animals.</a:t>
            </a:r>
          </a:p>
          <a:p>
            <a:pPr marL="228600" indent="-228600">
              <a:buAutoNum type="arabicPeriod"/>
            </a:pPr>
            <a:r>
              <a:rPr lang="en-US" b="1" dirty="0">
                <a:latin typeface="Arial"/>
                <a:ea typeface="ヒラギノ角ゴ Pro W3"/>
                <a:cs typeface="Arial"/>
              </a:rPr>
              <a:t>Mentoring </a:t>
            </a:r>
            <a:br>
              <a:rPr lang="en-US" b="1" dirty="0">
                <a:cs typeface="Arial"/>
              </a:rPr>
            </a:br>
            <a:r>
              <a:rPr lang="en-US" dirty="0">
                <a:latin typeface="Arial"/>
                <a:ea typeface="ヒラギノ角ゴ Pro W3"/>
                <a:cs typeface="Arial"/>
              </a:rPr>
              <a:t>Mentoring a less-experienced researcher is a professional responsibility of all scientists. The ultimate goal of the mentor is to establish the trainee as an independent researcher.</a:t>
            </a:r>
          </a:p>
          <a:p>
            <a:pPr marL="228600" indent="-228600">
              <a:buAutoNum type="arabicPeriod"/>
            </a:pPr>
            <a:r>
              <a:rPr lang="en-US" b="1" dirty="0">
                <a:latin typeface="Arial"/>
                <a:ea typeface="ヒラギノ角ゴ Pro W3"/>
                <a:cs typeface="Arial"/>
              </a:rPr>
              <a:t>Peer Review</a:t>
            </a:r>
            <a:r>
              <a:rPr lang="en-US" dirty="0">
                <a:latin typeface="Arial"/>
                <a:ea typeface="ヒラギノ角ゴ Pro W3"/>
                <a:cs typeface="Arial"/>
              </a:rPr>
              <a:t> </a:t>
            </a:r>
            <a:br>
              <a:rPr lang="en-US" dirty="0">
                <a:cs typeface="Arial"/>
              </a:rPr>
            </a:br>
            <a:r>
              <a:rPr lang="en-US" dirty="0">
                <a:latin typeface="Arial"/>
                <a:ea typeface="ヒラギノ角ゴ Pro W3"/>
                <a:cs typeface="Arial"/>
              </a:rPr>
              <a:t>Positive peer reviews contribute to increased funding opportunities, academic advancement, and a good reputation.</a:t>
            </a:r>
          </a:p>
          <a:p>
            <a:pPr marL="228600" indent="-228600">
              <a:buAutoNum type="arabicPeriod"/>
            </a:pPr>
            <a:r>
              <a:rPr lang="en-US" b="1" dirty="0">
                <a:latin typeface="Arial"/>
                <a:ea typeface="ヒラギノ角ゴ Pro W3"/>
                <a:cs typeface="Arial"/>
              </a:rPr>
              <a:t>Publications Practices and Responsible Authorship</a:t>
            </a:r>
            <a:r>
              <a:rPr lang="en-US" dirty="0">
                <a:latin typeface="Arial"/>
                <a:ea typeface="ヒラギノ角ゴ Pro W3"/>
                <a:cs typeface="Arial"/>
              </a:rPr>
              <a:t> </a:t>
            </a:r>
            <a:br>
              <a:rPr lang="en-US" dirty="0">
                <a:cs typeface="Arial"/>
              </a:rPr>
            </a:br>
            <a:r>
              <a:rPr lang="en-US" dirty="0">
                <a:latin typeface="Arial"/>
                <a:ea typeface="ヒラギノ角ゴ Pro W3"/>
                <a:cs typeface="Arial"/>
              </a:rPr>
              <a:t>Although researchers can disseminate their findings through many different avenues, results are most likely to be published as an article in a scholarly journal.</a:t>
            </a:r>
          </a:p>
          <a:p>
            <a:pPr marL="228600" indent="-228600">
              <a:buAutoNum type="arabicPeriod"/>
            </a:pPr>
            <a:r>
              <a:rPr lang="en-US" b="1" dirty="0">
                <a:latin typeface="Arial"/>
                <a:ea typeface="ヒラギノ角ゴ Pro W3"/>
                <a:cs typeface="Arial"/>
              </a:rPr>
              <a:t>Research Misconduct</a:t>
            </a:r>
            <a:r>
              <a:rPr lang="en-US" dirty="0">
                <a:latin typeface="Arial"/>
                <a:ea typeface="ヒラギノ角ゴ Pro W3"/>
                <a:cs typeface="Arial"/>
              </a:rPr>
              <a:t> </a:t>
            </a:r>
            <a:br>
              <a:rPr lang="en-US" dirty="0">
                <a:cs typeface="Arial"/>
              </a:rPr>
            </a:br>
            <a:r>
              <a:rPr lang="en-US" dirty="0">
                <a:latin typeface="Arial"/>
                <a:ea typeface="ヒラギノ角ゴ Pro W3"/>
                <a:cs typeface="Arial"/>
              </a:rPr>
              <a:t>Institutions should have procedures in place to investigate and when appropriate report findings of misconduct to the Office of Research Integrity (ORI). They should also have policies that protect both whistleblowers and the accused until a determination is made. FFP</a:t>
            </a:r>
            <a:endParaRPr lang="en-US" dirty="0">
              <a:cs typeface="Arial"/>
            </a:endParaRPr>
          </a:p>
          <a:p>
            <a:r>
              <a:rPr lang="en-US" dirty="0">
                <a:latin typeface="Arial"/>
                <a:ea typeface="ヒラギノ角ゴ Pro W3"/>
                <a:cs typeface="Arial"/>
              </a:rPr>
              <a:t> </a:t>
            </a:r>
          </a:p>
          <a:p>
            <a:r>
              <a:rPr lang="en-US" dirty="0">
                <a:latin typeface="Arial"/>
                <a:ea typeface="ヒラギノ角ゴ Pro W3"/>
                <a:cs typeface="Arial"/>
              </a:rPr>
              <a:t> </a:t>
            </a:r>
          </a:p>
          <a:p>
            <a:endParaRPr lang="en-US" dirty="0"/>
          </a:p>
        </p:txBody>
      </p:sp>
      <p:sp>
        <p:nvSpPr>
          <p:cNvPr id="4" name="Slide Number Placeholder 3"/>
          <p:cNvSpPr>
            <a:spLocks noGrp="1"/>
          </p:cNvSpPr>
          <p:nvPr>
            <p:ph type="sldNum" sz="quarter" idx="5"/>
          </p:nvPr>
        </p:nvSpPr>
        <p:spPr/>
        <p:txBody>
          <a:bodyPr/>
          <a:lstStyle/>
          <a:p>
            <a:fld id="{A4D9FA4D-F895-4DEE-8528-8A7B7493F406}" type="slidenum">
              <a:rPr lang="en-US" altLang="en-US" smtClean="0"/>
              <a:pPr/>
              <a:t>25</a:t>
            </a:fld>
            <a:endParaRPr lang="en-US" altLang="en-US" dirty="0"/>
          </a:p>
        </p:txBody>
      </p:sp>
    </p:spTree>
    <p:extLst>
      <p:ext uri="{BB962C8B-B14F-4D97-AF65-F5344CB8AC3E}">
        <p14:creationId xmlns:p14="http://schemas.microsoft.com/office/powerpoint/2010/main" val="36173523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ヒラギノ角ゴ Pro W3"/>
                <a:cs typeface="Calibri"/>
              </a:rPr>
              <a:t>Speaker: Tracey.</a:t>
            </a:r>
          </a:p>
          <a:p>
            <a:r>
              <a:rPr lang="en-US" b="1" dirty="0">
                <a:latin typeface="Arial"/>
                <a:ea typeface="ヒラギノ角ゴ Pro W3"/>
                <a:cs typeface="Arial"/>
              </a:rPr>
              <a:t>Preferably in writing.</a:t>
            </a:r>
            <a:endParaRPr lang="en-US" dirty="0">
              <a:latin typeface="Arial"/>
              <a:ea typeface="ヒラギノ角ゴ Pro W3"/>
              <a:cs typeface="Arial"/>
            </a:endParaRPr>
          </a:p>
          <a:p>
            <a:r>
              <a:rPr lang="en-US" b="1" dirty="0">
                <a:latin typeface="Arial"/>
                <a:ea typeface="ヒラギノ角ゴ Pro W3"/>
                <a:cs typeface="Arial"/>
              </a:rPr>
              <a:t>May need institutional approval!</a:t>
            </a:r>
            <a:endParaRPr lang="en-US" dirty="0">
              <a:latin typeface="Arial"/>
              <a:ea typeface="ヒラギノ角ゴ Pro W3"/>
              <a:cs typeface="Arial"/>
            </a:endParaRPr>
          </a:p>
          <a:p>
            <a:r>
              <a:rPr lang="en-US" b="1" dirty="0">
                <a:latin typeface="Arial"/>
                <a:ea typeface="ヒラギノ角ゴ Pro W3"/>
                <a:cs typeface="Arial"/>
              </a:rPr>
              <a:t>Data should be preserved – but for how long?</a:t>
            </a:r>
            <a:endParaRPr lang="en-US" dirty="0">
              <a:latin typeface="Arial"/>
              <a:ea typeface="ヒラギノ角ゴ Pro W3"/>
              <a:cs typeface="Arial"/>
            </a:endParaRPr>
          </a:p>
          <a:p>
            <a:r>
              <a:rPr lang="en-US" b="1" i="1" dirty="0">
                <a:latin typeface="Arial"/>
                <a:ea typeface="ヒラギノ角ゴ Pro W3"/>
                <a:cs typeface="Arial"/>
              </a:rPr>
              <a:t>At least 3-7 years?</a:t>
            </a:r>
            <a:endParaRPr lang="en-US" dirty="0">
              <a:latin typeface="Arial"/>
              <a:ea typeface="ヒラギノ角ゴ Pro W3"/>
              <a:cs typeface="Arial"/>
            </a:endParaRPr>
          </a:p>
          <a:p>
            <a:endParaRPr lang="en-US" b="1" dirty="0">
              <a:latin typeface="Arial"/>
              <a:cs typeface="Arial"/>
            </a:endParaRP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A4D9FA4D-F895-4DEE-8528-8A7B7493F406}" type="slidenum">
              <a:rPr lang="en-US" altLang="en-US"/>
              <a:pPr/>
              <a:t>26</a:t>
            </a:fld>
            <a:endParaRPr lang="en-US" altLang="en-US" dirty="0"/>
          </a:p>
        </p:txBody>
      </p:sp>
    </p:spTree>
    <p:extLst>
      <p:ext uri="{BB962C8B-B14F-4D97-AF65-F5344CB8AC3E}">
        <p14:creationId xmlns:p14="http://schemas.microsoft.com/office/powerpoint/2010/main" val="27422301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ea typeface="ヒラギノ角ゴ Pro W3"/>
                <a:cs typeface="Arial"/>
              </a:rPr>
              <a:t>Be</a:t>
            </a:r>
          </a:p>
        </p:txBody>
      </p:sp>
      <p:sp>
        <p:nvSpPr>
          <p:cNvPr id="4" name="Slide Number Placeholder 3"/>
          <p:cNvSpPr>
            <a:spLocks noGrp="1"/>
          </p:cNvSpPr>
          <p:nvPr>
            <p:ph type="sldNum" sz="quarter" idx="5"/>
          </p:nvPr>
        </p:nvSpPr>
        <p:spPr/>
        <p:txBody>
          <a:bodyPr/>
          <a:lstStyle/>
          <a:p>
            <a:fld id="{A4D9FA4D-F895-4DEE-8528-8A7B7493F406}" type="slidenum">
              <a:rPr lang="en-US" altLang="en-US" smtClean="0"/>
              <a:pPr/>
              <a:t>27</a:t>
            </a:fld>
            <a:endParaRPr lang="en-US" altLang="en-US" dirty="0"/>
          </a:p>
        </p:txBody>
      </p:sp>
    </p:spTree>
    <p:extLst>
      <p:ext uri="{BB962C8B-B14F-4D97-AF65-F5344CB8AC3E}">
        <p14:creationId xmlns:p14="http://schemas.microsoft.com/office/powerpoint/2010/main" val="29373835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Shape 52"/>
          <p:cNvSpPr>
            <a:spLocks noGrp="1" noRot="1" noChangeAspect="1"/>
          </p:cNvSpPr>
          <p:nvPr>
            <p:ph type="sldImg"/>
          </p:nvPr>
        </p:nvSpPr>
        <p:spPr>
          <a:prstGeom prst="rect">
            <a:avLst/>
          </a:prstGeom>
        </p:spPr>
        <p:txBody>
          <a:bodyPr/>
          <a:lstStyle/>
          <a:p>
            <a:endParaRPr dirty="0"/>
          </a:p>
        </p:txBody>
      </p:sp>
      <p:sp>
        <p:nvSpPr>
          <p:cNvPr id="53" name="Shape 53"/>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hape 66"/>
          <p:cNvSpPr>
            <a:spLocks noGrp="1" noRot="1" noChangeAspect="1"/>
          </p:cNvSpPr>
          <p:nvPr>
            <p:ph type="sldImg"/>
          </p:nvPr>
        </p:nvSpPr>
        <p:spPr>
          <a:prstGeom prst="rect">
            <a:avLst/>
          </a:prstGeom>
        </p:spPr>
        <p:txBody>
          <a:bodyPr/>
          <a:lstStyle/>
          <a:p>
            <a:endParaRPr dirty="0"/>
          </a:p>
        </p:txBody>
      </p:sp>
      <p:sp>
        <p:nvSpPr>
          <p:cNvPr id="67" name="Shape 67"/>
          <p:cNvSpPr>
            <a:spLocks noGrp="1"/>
          </p:cNvSpPr>
          <p:nvPr>
            <p:ph type="body" sz="quarter" idx="1"/>
          </p:nvPr>
        </p:nvSpPr>
        <p:spPr>
          <a:prstGeom prst="rect">
            <a:avLst/>
          </a:prstGeom>
        </p:spPr>
        <p:txBody>
          <a:bodyPr/>
          <a:lstStyle/>
          <a:p>
            <a:r>
              <a:rPr lang="en-US" dirty="0"/>
              <a:t>Becky and Tracey:  Add/revise comments bubbles</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Shala </a:t>
            </a:r>
          </a:p>
        </p:txBody>
      </p:sp>
      <p:sp>
        <p:nvSpPr>
          <p:cNvPr id="4" name="Slide Number Placeholder 3"/>
          <p:cNvSpPr>
            <a:spLocks noGrp="1"/>
          </p:cNvSpPr>
          <p:nvPr>
            <p:ph type="sldNum" sz="quarter" idx="5"/>
          </p:nvPr>
        </p:nvSpPr>
        <p:spPr/>
        <p:txBody>
          <a:bodyPr/>
          <a:lstStyle/>
          <a:p>
            <a:fld id="{A4D9FA4D-F895-4DEE-8528-8A7B7493F406}" type="slidenum">
              <a:rPr lang="en-US" altLang="en-US" smtClean="0"/>
              <a:pPr/>
              <a:t>3</a:t>
            </a:fld>
            <a:endParaRPr lang="en-US" altLang="en-US" dirty="0"/>
          </a:p>
        </p:txBody>
      </p:sp>
    </p:spTree>
    <p:extLst>
      <p:ext uri="{BB962C8B-B14F-4D97-AF65-F5344CB8AC3E}">
        <p14:creationId xmlns:p14="http://schemas.microsoft.com/office/powerpoint/2010/main" val="2107049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hape 79"/>
          <p:cNvSpPr>
            <a:spLocks noGrp="1" noRot="1" noChangeAspect="1"/>
          </p:cNvSpPr>
          <p:nvPr>
            <p:ph type="sldImg"/>
          </p:nvPr>
        </p:nvSpPr>
        <p:spPr>
          <a:prstGeom prst="rect">
            <a:avLst/>
          </a:prstGeom>
        </p:spPr>
        <p:txBody>
          <a:bodyPr/>
          <a:lstStyle/>
          <a:p>
            <a:endParaRPr dirty="0"/>
          </a:p>
        </p:txBody>
      </p:sp>
      <p:sp>
        <p:nvSpPr>
          <p:cNvPr id="80" name="Shape 80"/>
          <p:cNvSpPr>
            <a:spLocks noGrp="1"/>
          </p:cNvSpPr>
          <p:nvPr>
            <p:ph type="body" sz="quarter" idx="1"/>
          </p:nvPr>
        </p:nvSpPr>
        <p:spPr>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Becky and Tracey:  Add/revise comments bubbles</a:t>
            </a:r>
          </a:p>
          <a:p>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prstGeom prst="rect">
            <a:avLst/>
          </a:prstGeom>
        </p:spPr>
        <p:txBody>
          <a:bodyPr/>
          <a:lstStyle/>
          <a:p>
            <a:endParaRPr dirty="0"/>
          </a:p>
        </p:txBody>
      </p:sp>
      <p:sp>
        <p:nvSpPr>
          <p:cNvPr id="92" name="Shape 92"/>
          <p:cNvSpPr>
            <a:spLocks noGrp="1"/>
          </p:cNvSpPr>
          <p:nvPr>
            <p:ph type="body" sz="quarter" idx="1"/>
          </p:nvPr>
        </p:nvSpPr>
        <p:spPr>
          <a:prstGeom prst="rect">
            <a:avLst/>
          </a:prstGeom>
        </p:spPr>
        <p:txBody>
          <a:bodyPr/>
          <a:lstStyle/>
          <a:p>
            <a:r>
              <a:rPr lang="en-US" dirty="0"/>
              <a:t>Becky and Tracey:  Add/revise comments bubbles</a:t>
            </a:r>
          </a:p>
          <a:p>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Becky and Tracey:  Add/revise comments bubbles</a:t>
            </a:r>
          </a:p>
          <a:p>
            <a:endParaRPr lang="en-US" dirty="0"/>
          </a:p>
        </p:txBody>
      </p:sp>
      <p:sp>
        <p:nvSpPr>
          <p:cNvPr id="4" name="Slide Number Placeholder 3"/>
          <p:cNvSpPr>
            <a:spLocks noGrp="1"/>
          </p:cNvSpPr>
          <p:nvPr>
            <p:ph type="sldNum" sz="quarter" idx="5"/>
          </p:nvPr>
        </p:nvSpPr>
        <p:spPr/>
        <p:txBody>
          <a:bodyPr/>
          <a:lstStyle/>
          <a:p>
            <a:fld id="{A4D9FA4D-F895-4DEE-8528-8A7B7493F406}" type="slidenum">
              <a:rPr lang="en-US" altLang="en-US" smtClean="0"/>
              <a:pPr/>
              <a:t>33</a:t>
            </a:fld>
            <a:endParaRPr lang="en-US" altLang="en-US" dirty="0"/>
          </a:p>
        </p:txBody>
      </p:sp>
    </p:spTree>
    <p:extLst>
      <p:ext uri="{BB962C8B-B14F-4D97-AF65-F5344CB8AC3E}">
        <p14:creationId xmlns:p14="http://schemas.microsoft.com/office/powerpoint/2010/main" val="29715775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Becky Add/revise comments bubbles</a:t>
            </a:r>
          </a:p>
          <a:p>
            <a:endParaRPr lang="en-US" dirty="0"/>
          </a:p>
        </p:txBody>
      </p:sp>
      <p:sp>
        <p:nvSpPr>
          <p:cNvPr id="4" name="Slide Number Placeholder 3"/>
          <p:cNvSpPr>
            <a:spLocks noGrp="1"/>
          </p:cNvSpPr>
          <p:nvPr>
            <p:ph type="sldNum" sz="quarter" idx="5"/>
          </p:nvPr>
        </p:nvSpPr>
        <p:spPr/>
        <p:txBody>
          <a:bodyPr/>
          <a:lstStyle/>
          <a:p>
            <a:fld id="{A4D9FA4D-F895-4DEE-8528-8A7B7493F406}" type="slidenum">
              <a:rPr lang="en-US" altLang="en-US" smtClean="0"/>
              <a:pPr/>
              <a:t>34</a:t>
            </a:fld>
            <a:endParaRPr lang="en-US" altLang="en-US" dirty="0"/>
          </a:p>
        </p:txBody>
      </p:sp>
    </p:spTree>
    <p:extLst>
      <p:ext uri="{BB962C8B-B14F-4D97-AF65-F5344CB8AC3E}">
        <p14:creationId xmlns:p14="http://schemas.microsoft.com/office/powerpoint/2010/main" val="18168853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Tracey and Becky add comments to bubbles </a:t>
            </a:r>
          </a:p>
        </p:txBody>
      </p:sp>
      <p:sp>
        <p:nvSpPr>
          <p:cNvPr id="4" name="Slide Number Placeholder 3"/>
          <p:cNvSpPr>
            <a:spLocks noGrp="1"/>
          </p:cNvSpPr>
          <p:nvPr>
            <p:ph type="sldNum" sz="quarter" idx="5"/>
          </p:nvPr>
        </p:nvSpPr>
        <p:spPr/>
        <p:txBody>
          <a:bodyPr/>
          <a:lstStyle/>
          <a:p>
            <a:fld id="{A4D9FA4D-F895-4DEE-8528-8A7B7493F406}" type="slidenum">
              <a:rPr lang="en-US" altLang="en-US" smtClean="0"/>
              <a:pPr/>
              <a:t>35</a:t>
            </a:fld>
            <a:endParaRPr lang="en-US" altLang="en-US" dirty="0"/>
          </a:p>
        </p:txBody>
      </p:sp>
    </p:spTree>
    <p:extLst>
      <p:ext uri="{BB962C8B-B14F-4D97-AF65-F5344CB8AC3E}">
        <p14:creationId xmlns:p14="http://schemas.microsoft.com/office/powerpoint/2010/main" val="8420208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Tracey and Becky add comments to bubbles </a:t>
            </a:r>
          </a:p>
          <a:p>
            <a:endParaRPr lang="en-US" dirty="0"/>
          </a:p>
        </p:txBody>
      </p:sp>
      <p:sp>
        <p:nvSpPr>
          <p:cNvPr id="4" name="Slide Number Placeholder 3"/>
          <p:cNvSpPr>
            <a:spLocks noGrp="1"/>
          </p:cNvSpPr>
          <p:nvPr>
            <p:ph type="sldNum" sz="quarter" idx="5"/>
          </p:nvPr>
        </p:nvSpPr>
        <p:spPr/>
        <p:txBody>
          <a:bodyPr/>
          <a:lstStyle/>
          <a:p>
            <a:fld id="{A4D9FA4D-F895-4DEE-8528-8A7B7493F406}" type="slidenum">
              <a:rPr lang="en-US" altLang="en-US" smtClean="0"/>
              <a:pPr/>
              <a:t>36</a:t>
            </a:fld>
            <a:endParaRPr lang="en-US" altLang="en-US" dirty="0"/>
          </a:p>
        </p:txBody>
      </p:sp>
    </p:spTree>
    <p:extLst>
      <p:ext uri="{BB962C8B-B14F-4D97-AF65-F5344CB8AC3E}">
        <p14:creationId xmlns:p14="http://schemas.microsoft.com/office/powerpoint/2010/main" val="32322290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Tracey and Becky add comments to bubbles </a:t>
            </a:r>
          </a:p>
          <a:p>
            <a:endParaRPr lang="en-US" dirty="0"/>
          </a:p>
        </p:txBody>
      </p:sp>
      <p:sp>
        <p:nvSpPr>
          <p:cNvPr id="4" name="Slide Number Placeholder 3"/>
          <p:cNvSpPr>
            <a:spLocks noGrp="1"/>
          </p:cNvSpPr>
          <p:nvPr>
            <p:ph type="sldNum" sz="quarter" idx="5"/>
          </p:nvPr>
        </p:nvSpPr>
        <p:spPr/>
        <p:txBody>
          <a:bodyPr/>
          <a:lstStyle/>
          <a:p>
            <a:fld id="{A4D9FA4D-F895-4DEE-8528-8A7B7493F406}" type="slidenum">
              <a:rPr lang="en-US" altLang="en-US" smtClean="0"/>
              <a:pPr/>
              <a:t>37</a:t>
            </a:fld>
            <a:endParaRPr lang="en-US" altLang="en-US" dirty="0"/>
          </a:p>
        </p:txBody>
      </p:sp>
    </p:spTree>
    <p:extLst>
      <p:ext uri="{BB962C8B-B14F-4D97-AF65-F5344CB8AC3E}">
        <p14:creationId xmlns:p14="http://schemas.microsoft.com/office/powerpoint/2010/main" val="37174743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Tracey and Becky add comments to bubbles </a:t>
            </a:r>
          </a:p>
          <a:p>
            <a:endParaRPr lang="en-US" dirty="0"/>
          </a:p>
        </p:txBody>
      </p:sp>
      <p:sp>
        <p:nvSpPr>
          <p:cNvPr id="4" name="Slide Number Placeholder 3"/>
          <p:cNvSpPr>
            <a:spLocks noGrp="1"/>
          </p:cNvSpPr>
          <p:nvPr>
            <p:ph type="sldNum" sz="quarter" idx="5"/>
          </p:nvPr>
        </p:nvSpPr>
        <p:spPr/>
        <p:txBody>
          <a:bodyPr/>
          <a:lstStyle/>
          <a:p>
            <a:fld id="{A4D9FA4D-F895-4DEE-8528-8A7B7493F406}" type="slidenum">
              <a:rPr lang="en-US" altLang="en-US" smtClean="0"/>
              <a:pPr/>
              <a:t>38</a:t>
            </a:fld>
            <a:endParaRPr lang="en-US" altLang="en-US" dirty="0"/>
          </a:p>
        </p:txBody>
      </p:sp>
    </p:spTree>
    <p:extLst>
      <p:ext uri="{BB962C8B-B14F-4D97-AF65-F5344CB8AC3E}">
        <p14:creationId xmlns:p14="http://schemas.microsoft.com/office/powerpoint/2010/main" val="41800057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Tracey add poll.  “Which Award Point of Contact should field this question (PI, ORSP, Sponsor?)”.  “Where could you find this information (HR, Award T&amp;C, OMB Guidelines)”</a:t>
            </a:r>
          </a:p>
          <a:p>
            <a:endParaRPr lang="en-US" dirty="0">
              <a:cs typeface="Arial"/>
            </a:endParaRPr>
          </a:p>
          <a:p>
            <a:endParaRPr lang="en-US" dirty="0">
              <a:cs typeface="Arial"/>
            </a:endParaRPr>
          </a:p>
          <a:p>
            <a:r>
              <a:rPr lang="en-US" dirty="0">
                <a:latin typeface="Arial"/>
                <a:ea typeface="ヒラギノ角ゴ Pro W3"/>
                <a:cs typeface="Arial"/>
              </a:rPr>
              <a:t>Added questions – feel free to edit. Let me know if you want to add more.</a:t>
            </a:r>
            <a:endParaRPr lang="en-US" dirty="0">
              <a:cs typeface="Arial"/>
            </a:endParaRPr>
          </a:p>
        </p:txBody>
      </p:sp>
      <p:sp>
        <p:nvSpPr>
          <p:cNvPr id="4" name="Slide Number Placeholder 3"/>
          <p:cNvSpPr>
            <a:spLocks noGrp="1"/>
          </p:cNvSpPr>
          <p:nvPr>
            <p:ph type="sldNum" sz="quarter" idx="5"/>
          </p:nvPr>
        </p:nvSpPr>
        <p:spPr/>
        <p:txBody>
          <a:bodyPr/>
          <a:lstStyle/>
          <a:p>
            <a:fld id="{A4D9FA4D-F895-4DEE-8528-8A7B7493F406}" type="slidenum">
              <a:rPr lang="en-US" altLang="en-US" smtClean="0"/>
              <a:pPr/>
              <a:t>39</a:t>
            </a:fld>
            <a:endParaRPr lang="en-US" altLang="en-US" dirty="0"/>
          </a:p>
        </p:txBody>
      </p:sp>
    </p:spTree>
    <p:extLst>
      <p:ext uri="{BB962C8B-B14F-4D97-AF65-F5344CB8AC3E}">
        <p14:creationId xmlns:p14="http://schemas.microsoft.com/office/powerpoint/2010/main" val="9151662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Shala </a:t>
            </a:r>
          </a:p>
        </p:txBody>
      </p:sp>
      <p:sp>
        <p:nvSpPr>
          <p:cNvPr id="4" name="Slide Number Placeholder 3"/>
          <p:cNvSpPr>
            <a:spLocks noGrp="1"/>
          </p:cNvSpPr>
          <p:nvPr>
            <p:ph type="sldNum" sz="quarter" idx="5"/>
          </p:nvPr>
        </p:nvSpPr>
        <p:spPr/>
        <p:txBody>
          <a:bodyPr/>
          <a:lstStyle/>
          <a:p>
            <a:fld id="{A4D9FA4D-F895-4DEE-8528-8A7B7493F406}" type="slidenum">
              <a:rPr lang="en-US" altLang="en-US" smtClean="0"/>
              <a:pPr/>
              <a:t>40</a:t>
            </a:fld>
            <a:endParaRPr lang="en-US" altLang="en-US" dirty="0"/>
          </a:p>
        </p:txBody>
      </p:sp>
    </p:spTree>
    <p:extLst>
      <p:ext uri="{BB962C8B-B14F-4D97-AF65-F5344CB8AC3E}">
        <p14:creationId xmlns:p14="http://schemas.microsoft.com/office/powerpoint/2010/main" val="2385013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Shala</a:t>
            </a:r>
          </a:p>
        </p:txBody>
      </p:sp>
      <p:sp>
        <p:nvSpPr>
          <p:cNvPr id="4" name="Slide Number Placeholder 3"/>
          <p:cNvSpPr>
            <a:spLocks noGrp="1"/>
          </p:cNvSpPr>
          <p:nvPr>
            <p:ph type="sldNum" sz="quarter" idx="5"/>
          </p:nvPr>
        </p:nvSpPr>
        <p:spPr/>
        <p:txBody>
          <a:bodyPr/>
          <a:lstStyle/>
          <a:p>
            <a:fld id="{A4D9FA4D-F895-4DEE-8528-8A7B7493F406}" type="slidenum">
              <a:rPr lang="en-US" altLang="en-US" smtClean="0"/>
              <a:pPr/>
              <a:t>4</a:t>
            </a:fld>
            <a:endParaRPr lang="en-US" altLang="en-US" dirty="0"/>
          </a:p>
        </p:txBody>
      </p:sp>
    </p:spTree>
    <p:extLst>
      <p:ext uri="{BB962C8B-B14F-4D97-AF65-F5344CB8AC3E}">
        <p14:creationId xmlns:p14="http://schemas.microsoft.com/office/powerpoint/2010/main" val="10540449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D9FA4D-F895-4DEE-8528-8A7B7493F406}" type="slidenum">
              <a:rPr lang="en-US" altLang="en-US" smtClean="0"/>
              <a:pPr/>
              <a:t>41</a:t>
            </a:fld>
            <a:endParaRPr lang="en-US" altLang="en-US" dirty="0"/>
          </a:p>
        </p:txBody>
      </p:sp>
    </p:spTree>
    <p:extLst>
      <p:ext uri="{BB962C8B-B14F-4D97-AF65-F5344CB8AC3E}">
        <p14:creationId xmlns:p14="http://schemas.microsoft.com/office/powerpoint/2010/main" val="11720586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include PSC, travel and capital equipment </a:t>
            </a:r>
          </a:p>
        </p:txBody>
      </p:sp>
      <p:sp>
        <p:nvSpPr>
          <p:cNvPr id="4" name="Slide Number Placeholder 3"/>
          <p:cNvSpPr>
            <a:spLocks noGrp="1"/>
          </p:cNvSpPr>
          <p:nvPr>
            <p:ph type="sldNum" sz="quarter" idx="5"/>
          </p:nvPr>
        </p:nvSpPr>
        <p:spPr/>
        <p:txBody>
          <a:bodyPr/>
          <a:lstStyle/>
          <a:p>
            <a:fld id="{A4D9FA4D-F895-4DEE-8528-8A7B7493F406}" type="slidenum">
              <a:rPr lang="en-US" altLang="en-US" smtClean="0"/>
              <a:pPr/>
              <a:t>42</a:t>
            </a:fld>
            <a:endParaRPr lang="en-US" altLang="en-US" dirty="0"/>
          </a:p>
        </p:txBody>
      </p:sp>
    </p:spTree>
    <p:extLst>
      <p:ext uri="{BB962C8B-B14F-4D97-AF65-F5344CB8AC3E}">
        <p14:creationId xmlns:p14="http://schemas.microsoft.com/office/powerpoint/2010/main" val="3299998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Tracey Add Example </a:t>
            </a:r>
          </a:p>
        </p:txBody>
      </p:sp>
      <p:sp>
        <p:nvSpPr>
          <p:cNvPr id="4" name="Slide Number Placeholder 3"/>
          <p:cNvSpPr>
            <a:spLocks noGrp="1"/>
          </p:cNvSpPr>
          <p:nvPr>
            <p:ph type="sldNum" sz="quarter" idx="5"/>
          </p:nvPr>
        </p:nvSpPr>
        <p:spPr/>
        <p:txBody>
          <a:bodyPr/>
          <a:lstStyle/>
          <a:p>
            <a:fld id="{A4D9FA4D-F895-4DEE-8528-8A7B7493F406}" type="slidenum">
              <a:rPr lang="en-US" altLang="en-US" smtClean="0"/>
              <a:pPr/>
              <a:t>43</a:t>
            </a:fld>
            <a:endParaRPr lang="en-US" altLang="en-US" dirty="0"/>
          </a:p>
        </p:txBody>
      </p:sp>
    </p:spTree>
    <p:extLst>
      <p:ext uri="{BB962C8B-B14F-4D97-AF65-F5344CB8AC3E}">
        <p14:creationId xmlns:p14="http://schemas.microsoft.com/office/powerpoint/2010/main" val="16428879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Postaward </a:t>
            </a:r>
          </a:p>
        </p:txBody>
      </p:sp>
      <p:sp>
        <p:nvSpPr>
          <p:cNvPr id="4" name="Slide Number Placeholder 3"/>
          <p:cNvSpPr>
            <a:spLocks noGrp="1"/>
          </p:cNvSpPr>
          <p:nvPr>
            <p:ph type="sldNum" sz="quarter" idx="5"/>
          </p:nvPr>
        </p:nvSpPr>
        <p:spPr/>
        <p:txBody>
          <a:bodyPr/>
          <a:lstStyle/>
          <a:p>
            <a:fld id="{A4D9FA4D-F895-4DEE-8528-8A7B7493F406}" type="slidenum">
              <a:rPr lang="en-US" altLang="en-US" smtClean="0"/>
              <a:pPr/>
              <a:t>44</a:t>
            </a:fld>
            <a:endParaRPr lang="en-US" altLang="en-US" dirty="0"/>
          </a:p>
        </p:txBody>
      </p:sp>
    </p:spTree>
    <p:extLst>
      <p:ext uri="{BB962C8B-B14F-4D97-AF65-F5344CB8AC3E}">
        <p14:creationId xmlns:p14="http://schemas.microsoft.com/office/powerpoint/2010/main" val="14867502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Speaker: Postaward </a:t>
            </a:r>
          </a:p>
          <a:p>
            <a:r>
              <a:rPr lang="en-US" dirty="0"/>
              <a:t>Becky add animation</a:t>
            </a:r>
          </a:p>
        </p:txBody>
      </p:sp>
      <p:sp>
        <p:nvSpPr>
          <p:cNvPr id="4" name="Slide Number Placeholder 3"/>
          <p:cNvSpPr>
            <a:spLocks noGrp="1"/>
          </p:cNvSpPr>
          <p:nvPr>
            <p:ph type="sldNum" sz="quarter" idx="5"/>
          </p:nvPr>
        </p:nvSpPr>
        <p:spPr/>
        <p:txBody>
          <a:bodyPr/>
          <a:lstStyle/>
          <a:p>
            <a:fld id="{A4D9FA4D-F895-4DEE-8528-8A7B7493F406}" type="slidenum">
              <a:rPr lang="en-US" altLang="en-US" smtClean="0"/>
              <a:pPr/>
              <a:t>45</a:t>
            </a:fld>
            <a:endParaRPr lang="en-US" altLang="en-US" dirty="0"/>
          </a:p>
        </p:txBody>
      </p:sp>
    </p:spTree>
    <p:extLst>
      <p:ext uri="{BB962C8B-B14F-4D97-AF65-F5344CB8AC3E}">
        <p14:creationId xmlns:p14="http://schemas.microsoft.com/office/powerpoint/2010/main" val="6977342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Speaker: Postaward </a:t>
            </a:r>
          </a:p>
          <a:p>
            <a:endParaRPr lang="en-US" dirty="0"/>
          </a:p>
        </p:txBody>
      </p:sp>
      <p:sp>
        <p:nvSpPr>
          <p:cNvPr id="4" name="Slide Number Placeholder 3"/>
          <p:cNvSpPr>
            <a:spLocks noGrp="1"/>
          </p:cNvSpPr>
          <p:nvPr>
            <p:ph type="sldNum" sz="quarter" idx="5"/>
          </p:nvPr>
        </p:nvSpPr>
        <p:spPr/>
        <p:txBody>
          <a:bodyPr/>
          <a:lstStyle/>
          <a:p>
            <a:fld id="{A4D9FA4D-F895-4DEE-8528-8A7B7493F406}" type="slidenum">
              <a:rPr lang="en-US" altLang="en-US" smtClean="0"/>
              <a:pPr/>
              <a:t>46</a:t>
            </a:fld>
            <a:endParaRPr lang="en-US" altLang="en-US" dirty="0"/>
          </a:p>
        </p:txBody>
      </p:sp>
    </p:spTree>
    <p:extLst>
      <p:ext uri="{BB962C8B-B14F-4D97-AF65-F5344CB8AC3E}">
        <p14:creationId xmlns:p14="http://schemas.microsoft.com/office/powerpoint/2010/main" val="23206365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Speaker: Postaward </a:t>
            </a:r>
          </a:p>
          <a:p>
            <a:endParaRPr lang="en-US" dirty="0"/>
          </a:p>
        </p:txBody>
      </p:sp>
      <p:sp>
        <p:nvSpPr>
          <p:cNvPr id="4" name="Slide Number Placeholder 3"/>
          <p:cNvSpPr>
            <a:spLocks noGrp="1"/>
          </p:cNvSpPr>
          <p:nvPr>
            <p:ph type="sldNum" sz="quarter" idx="5"/>
          </p:nvPr>
        </p:nvSpPr>
        <p:spPr/>
        <p:txBody>
          <a:bodyPr/>
          <a:lstStyle/>
          <a:p>
            <a:fld id="{A4D9FA4D-F895-4DEE-8528-8A7B7493F406}" type="slidenum">
              <a:rPr lang="en-US" altLang="en-US" smtClean="0"/>
              <a:pPr/>
              <a:t>47</a:t>
            </a:fld>
            <a:endParaRPr lang="en-US" altLang="en-US" dirty="0"/>
          </a:p>
        </p:txBody>
      </p:sp>
    </p:spTree>
    <p:extLst>
      <p:ext uri="{BB962C8B-B14F-4D97-AF65-F5344CB8AC3E}">
        <p14:creationId xmlns:p14="http://schemas.microsoft.com/office/powerpoint/2010/main" val="5621927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Shala </a:t>
            </a:r>
          </a:p>
        </p:txBody>
      </p:sp>
      <p:sp>
        <p:nvSpPr>
          <p:cNvPr id="4" name="Slide Number Placeholder 3"/>
          <p:cNvSpPr>
            <a:spLocks noGrp="1"/>
          </p:cNvSpPr>
          <p:nvPr>
            <p:ph type="sldNum" sz="quarter" idx="5"/>
          </p:nvPr>
        </p:nvSpPr>
        <p:spPr/>
        <p:txBody>
          <a:bodyPr/>
          <a:lstStyle/>
          <a:p>
            <a:fld id="{A4D9FA4D-F895-4DEE-8528-8A7B7493F406}" type="slidenum">
              <a:rPr lang="en-US" altLang="en-US" smtClean="0"/>
              <a:pPr/>
              <a:t>48</a:t>
            </a:fld>
            <a:endParaRPr lang="en-US" altLang="en-US" dirty="0"/>
          </a:p>
        </p:txBody>
      </p:sp>
    </p:spTree>
    <p:extLst>
      <p:ext uri="{BB962C8B-B14F-4D97-AF65-F5344CB8AC3E}">
        <p14:creationId xmlns:p14="http://schemas.microsoft.com/office/powerpoint/2010/main" val="610757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Shala </a:t>
            </a:r>
          </a:p>
        </p:txBody>
      </p:sp>
      <p:sp>
        <p:nvSpPr>
          <p:cNvPr id="4" name="Slide Number Placeholder 3"/>
          <p:cNvSpPr>
            <a:spLocks noGrp="1"/>
          </p:cNvSpPr>
          <p:nvPr>
            <p:ph type="sldNum" sz="quarter" idx="5"/>
          </p:nvPr>
        </p:nvSpPr>
        <p:spPr/>
        <p:txBody>
          <a:bodyPr/>
          <a:lstStyle/>
          <a:p>
            <a:fld id="{A4D9FA4D-F895-4DEE-8528-8A7B7493F406}" type="slidenum">
              <a:rPr lang="en-US" altLang="en-US" smtClean="0"/>
              <a:pPr/>
              <a:t>49</a:t>
            </a:fld>
            <a:endParaRPr lang="en-US" altLang="en-US" dirty="0"/>
          </a:p>
        </p:txBody>
      </p:sp>
    </p:spTree>
    <p:extLst>
      <p:ext uri="{BB962C8B-B14F-4D97-AF65-F5344CB8AC3E}">
        <p14:creationId xmlns:p14="http://schemas.microsoft.com/office/powerpoint/2010/main" val="7947947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Becky</a:t>
            </a:r>
          </a:p>
        </p:txBody>
      </p:sp>
      <p:sp>
        <p:nvSpPr>
          <p:cNvPr id="4" name="Slide Number Placeholder 3"/>
          <p:cNvSpPr>
            <a:spLocks noGrp="1"/>
          </p:cNvSpPr>
          <p:nvPr>
            <p:ph type="sldNum" sz="quarter" idx="5"/>
          </p:nvPr>
        </p:nvSpPr>
        <p:spPr/>
        <p:txBody>
          <a:bodyPr/>
          <a:lstStyle/>
          <a:p>
            <a:fld id="{A4D9FA4D-F895-4DEE-8528-8A7B7493F406}" type="slidenum">
              <a:rPr lang="en-US" altLang="en-US" smtClean="0"/>
              <a:pPr/>
              <a:t>50</a:t>
            </a:fld>
            <a:endParaRPr lang="en-US" altLang="en-US" dirty="0"/>
          </a:p>
        </p:txBody>
      </p:sp>
    </p:spTree>
    <p:extLst>
      <p:ext uri="{BB962C8B-B14F-4D97-AF65-F5344CB8AC3E}">
        <p14:creationId xmlns:p14="http://schemas.microsoft.com/office/powerpoint/2010/main" val="1912416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Shala </a:t>
            </a:r>
          </a:p>
        </p:txBody>
      </p:sp>
      <p:sp>
        <p:nvSpPr>
          <p:cNvPr id="4" name="Slide Number Placeholder 3"/>
          <p:cNvSpPr>
            <a:spLocks noGrp="1"/>
          </p:cNvSpPr>
          <p:nvPr>
            <p:ph type="sldNum" sz="quarter" idx="5"/>
          </p:nvPr>
        </p:nvSpPr>
        <p:spPr/>
        <p:txBody>
          <a:bodyPr/>
          <a:lstStyle/>
          <a:p>
            <a:fld id="{A4D9FA4D-F895-4DEE-8528-8A7B7493F406}" type="slidenum">
              <a:rPr lang="en-US" altLang="en-US" smtClean="0"/>
              <a:pPr/>
              <a:t>5</a:t>
            </a:fld>
            <a:endParaRPr lang="en-US" altLang="en-US" dirty="0"/>
          </a:p>
        </p:txBody>
      </p:sp>
    </p:spTree>
    <p:extLst>
      <p:ext uri="{BB962C8B-B14F-4D97-AF65-F5344CB8AC3E}">
        <p14:creationId xmlns:p14="http://schemas.microsoft.com/office/powerpoint/2010/main" val="26962861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Shala </a:t>
            </a:r>
          </a:p>
        </p:txBody>
      </p:sp>
      <p:sp>
        <p:nvSpPr>
          <p:cNvPr id="4" name="Slide Number Placeholder 3"/>
          <p:cNvSpPr>
            <a:spLocks noGrp="1"/>
          </p:cNvSpPr>
          <p:nvPr>
            <p:ph type="sldNum" sz="quarter" idx="5"/>
          </p:nvPr>
        </p:nvSpPr>
        <p:spPr/>
        <p:txBody>
          <a:bodyPr/>
          <a:lstStyle/>
          <a:p>
            <a:fld id="{A4D9FA4D-F895-4DEE-8528-8A7B7493F406}" type="slidenum">
              <a:rPr lang="en-US" altLang="en-US" smtClean="0"/>
              <a:pPr/>
              <a:t>51</a:t>
            </a:fld>
            <a:endParaRPr lang="en-US" altLang="en-US" dirty="0"/>
          </a:p>
        </p:txBody>
      </p:sp>
    </p:spTree>
    <p:extLst>
      <p:ext uri="{BB962C8B-B14F-4D97-AF65-F5344CB8AC3E}">
        <p14:creationId xmlns:p14="http://schemas.microsoft.com/office/powerpoint/2010/main" val="10190586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Shala</a:t>
            </a:r>
          </a:p>
        </p:txBody>
      </p:sp>
      <p:sp>
        <p:nvSpPr>
          <p:cNvPr id="4" name="Slide Number Placeholder 3"/>
          <p:cNvSpPr>
            <a:spLocks noGrp="1"/>
          </p:cNvSpPr>
          <p:nvPr>
            <p:ph type="sldNum" sz="quarter" idx="5"/>
          </p:nvPr>
        </p:nvSpPr>
        <p:spPr/>
        <p:txBody>
          <a:bodyPr/>
          <a:lstStyle/>
          <a:p>
            <a:fld id="{A4D9FA4D-F895-4DEE-8528-8A7B7493F406}" type="slidenum">
              <a:rPr lang="en-US" altLang="en-US" smtClean="0"/>
              <a:pPr/>
              <a:t>52</a:t>
            </a:fld>
            <a:endParaRPr lang="en-US" altLang="en-US" dirty="0"/>
          </a:p>
        </p:txBody>
      </p:sp>
    </p:spTree>
    <p:extLst>
      <p:ext uri="{BB962C8B-B14F-4D97-AF65-F5344CB8AC3E}">
        <p14:creationId xmlns:p14="http://schemas.microsoft.com/office/powerpoint/2010/main" val="21667564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Shala Add Content </a:t>
            </a:r>
          </a:p>
        </p:txBody>
      </p:sp>
      <p:sp>
        <p:nvSpPr>
          <p:cNvPr id="4" name="Slide Number Placeholder 3"/>
          <p:cNvSpPr>
            <a:spLocks noGrp="1"/>
          </p:cNvSpPr>
          <p:nvPr>
            <p:ph type="sldNum" sz="quarter" idx="5"/>
          </p:nvPr>
        </p:nvSpPr>
        <p:spPr/>
        <p:txBody>
          <a:bodyPr/>
          <a:lstStyle/>
          <a:p>
            <a:fld id="{A4D9FA4D-F895-4DEE-8528-8A7B7493F406}" type="slidenum">
              <a:rPr lang="en-US" altLang="en-US" smtClean="0"/>
              <a:pPr/>
              <a:t>53</a:t>
            </a:fld>
            <a:endParaRPr lang="en-US" altLang="en-US" dirty="0"/>
          </a:p>
        </p:txBody>
      </p:sp>
    </p:spTree>
    <p:extLst>
      <p:ext uri="{BB962C8B-B14F-4D97-AF65-F5344CB8AC3E}">
        <p14:creationId xmlns:p14="http://schemas.microsoft.com/office/powerpoint/2010/main" val="38830013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D9FA4D-F895-4DEE-8528-8A7B7493F406}" type="slidenum">
              <a:rPr lang="en-US" altLang="en-US" smtClean="0"/>
              <a:pPr/>
              <a:t>54</a:t>
            </a:fld>
            <a:endParaRPr lang="en-US" altLang="en-US" dirty="0"/>
          </a:p>
        </p:txBody>
      </p:sp>
    </p:spTree>
    <p:extLst>
      <p:ext uri="{BB962C8B-B14F-4D97-AF65-F5344CB8AC3E}">
        <p14:creationId xmlns:p14="http://schemas.microsoft.com/office/powerpoint/2010/main" val="3347250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Shala </a:t>
            </a:r>
          </a:p>
        </p:txBody>
      </p:sp>
      <p:sp>
        <p:nvSpPr>
          <p:cNvPr id="4" name="Slide Number Placeholder 3"/>
          <p:cNvSpPr>
            <a:spLocks noGrp="1"/>
          </p:cNvSpPr>
          <p:nvPr>
            <p:ph type="sldNum" sz="quarter" idx="5"/>
          </p:nvPr>
        </p:nvSpPr>
        <p:spPr/>
        <p:txBody>
          <a:bodyPr/>
          <a:lstStyle/>
          <a:p>
            <a:fld id="{A4D9FA4D-F895-4DEE-8528-8A7B7493F406}" type="slidenum">
              <a:rPr lang="en-US" altLang="en-US" smtClean="0"/>
              <a:pPr/>
              <a:t>6</a:t>
            </a:fld>
            <a:endParaRPr lang="en-US" altLang="en-US" dirty="0"/>
          </a:p>
        </p:txBody>
      </p:sp>
    </p:spTree>
    <p:extLst>
      <p:ext uri="{BB962C8B-B14F-4D97-AF65-F5344CB8AC3E}">
        <p14:creationId xmlns:p14="http://schemas.microsoft.com/office/powerpoint/2010/main" val="1723769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ea typeface="ヒラギノ角ゴ Pro W3"/>
                <a:cs typeface="Arial"/>
              </a:rPr>
              <a:t>Speaker: Becky</a:t>
            </a:r>
          </a:p>
        </p:txBody>
      </p:sp>
      <p:sp>
        <p:nvSpPr>
          <p:cNvPr id="4" name="Slide Number Placeholder 3"/>
          <p:cNvSpPr>
            <a:spLocks noGrp="1"/>
          </p:cNvSpPr>
          <p:nvPr>
            <p:ph type="sldNum" sz="quarter" idx="5"/>
          </p:nvPr>
        </p:nvSpPr>
        <p:spPr/>
        <p:txBody>
          <a:bodyPr/>
          <a:lstStyle/>
          <a:p>
            <a:fld id="{A4D9FA4D-F895-4DEE-8528-8A7B7493F406}" type="slidenum">
              <a:rPr lang="en-US" altLang="en-US" smtClean="0"/>
              <a:pPr/>
              <a:t>7</a:t>
            </a:fld>
            <a:endParaRPr lang="en-US" altLang="en-US" dirty="0"/>
          </a:p>
        </p:txBody>
      </p:sp>
    </p:spTree>
    <p:extLst>
      <p:ext uri="{BB962C8B-B14F-4D97-AF65-F5344CB8AC3E}">
        <p14:creationId xmlns:p14="http://schemas.microsoft.com/office/powerpoint/2010/main" val="4187526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ea typeface="ヒラギノ角ゴ Pro W3"/>
                <a:cs typeface="Arial"/>
              </a:rPr>
              <a:t>Speaker: Becky</a:t>
            </a:r>
          </a:p>
        </p:txBody>
      </p:sp>
      <p:sp>
        <p:nvSpPr>
          <p:cNvPr id="4" name="Slide Number Placeholder 3"/>
          <p:cNvSpPr>
            <a:spLocks noGrp="1"/>
          </p:cNvSpPr>
          <p:nvPr>
            <p:ph type="sldNum" sz="quarter" idx="5"/>
          </p:nvPr>
        </p:nvSpPr>
        <p:spPr/>
        <p:txBody>
          <a:bodyPr/>
          <a:lstStyle/>
          <a:p>
            <a:fld id="{A4D9FA4D-F895-4DEE-8528-8A7B7493F406}" type="slidenum">
              <a:rPr lang="en-US" altLang="en-US" smtClean="0"/>
              <a:pPr/>
              <a:t>8</a:t>
            </a:fld>
            <a:endParaRPr lang="en-US" altLang="en-US" dirty="0"/>
          </a:p>
        </p:txBody>
      </p:sp>
    </p:spTree>
    <p:extLst>
      <p:ext uri="{BB962C8B-B14F-4D97-AF65-F5344CB8AC3E}">
        <p14:creationId xmlns:p14="http://schemas.microsoft.com/office/powerpoint/2010/main" val="1804867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Shala </a:t>
            </a:r>
          </a:p>
        </p:txBody>
      </p:sp>
      <p:sp>
        <p:nvSpPr>
          <p:cNvPr id="4" name="Slide Number Placeholder 3"/>
          <p:cNvSpPr>
            <a:spLocks noGrp="1"/>
          </p:cNvSpPr>
          <p:nvPr>
            <p:ph type="sldNum" sz="quarter" idx="5"/>
          </p:nvPr>
        </p:nvSpPr>
        <p:spPr/>
        <p:txBody>
          <a:bodyPr/>
          <a:lstStyle/>
          <a:p>
            <a:fld id="{A4D9FA4D-F895-4DEE-8528-8A7B7493F406}" type="slidenum">
              <a:rPr lang="en-US" altLang="en-US" smtClean="0"/>
              <a:pPr/>
              <a:t>9</a:t>
            </a:fld>
            <a:endParaRPr lang="en-US" altLang="en-US" dirty="0"/>
          </a:p>
        </p:txBody>
      </p:sp>
    </p:spTree>
    <p:extLst>
      <p:ext uri="{BB962C8B-B14F-4D97-AF65-F5344CB8AC3E}">
        <p14:creationId xmlns:p14="http://schemas.microsoft.com/office/powerpoint/2010/main" val="704985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5" name="Rectangle 3"/>
          <p:cNvSpPr>
            <a:spLocks noGrp="1" noChangeArrowheads="1"/>
          </p:cNvSpPr>
          <p:nvPr>
            <p:ph type="ctrTitle"/>
          </p:nvPr>
        </p:nvSpPr>
        <p:spPr>
          <a:xfrm>
            <a:off x="762000" y="2057400"/>
            <a:ext cx="7848600" cy="1143000"/>
          </a:xfrm>
        </p:spPr>
        <p:txBody>
          <a:bodyPr anchor="b"/>
          <a:lstStyle>
            <a:lvl1pPr>
              <a:defRPr sz="4000">
                <a:solidFill>
                  <a:srgbClr val="005A8B"/>
                </a:solidFill>
              </a:defRPr>
            </a:lvl1pPr>
          </a:lstStyle>
          <a:p>
            <a:r>
              <a:rPr lang="en-US"/>
              <a:t>Click to edit Master title style</a:t>
            </a:r>
          </a:p>
        </p:txBody>
      </p:sp>
      <p:sp>
        <p:nvSpPr>
          <p:cNvPr id="3076" name="Rectangle 4"/>
          <p:cNvSpPr>
            <a:spLocks noGrp="1" noChangeArrowheads="1"/>
          </p:cNvSpPr>
          <p:nvPr>
            <p:ph type="subTitle" idx="1"/>
          </p:nvPr>
        </p:nvSpPr>
        <p:spPr>
          <a:xfrm>
            <a:off x="762000" y="3352800"/>
            <a:ext cx="6400800" cy="1752600"/>
          </a:xfrm>
        </p:spPr>
        <p:txBody>
          <a:bodyPr/>
          <a:lstStyle>
            <a:lvl1pPr marL="0" indent="0">
              <a:buFontTx/>
              <a:buNone/>
              <a:defRPr>
                <a:solidFill>
                  <a:srgbClr val="005A8B"/>
                </a:solidFill>
              </a:defRPr>
            </a:lvl1pPr>
          </a:lstStyle>
          <a:p>
            <a:r>
              <a:rPr lang="en-US"/>
              <a:t>Click to edit Master subtitle style</a:t>
            </a:r>
          </a:p>
        </p:txBody>
      </p:sp>
    </p:spTree>
    <p:extLst>
      <p:ext uri="{BB962C8B-B14F-4D97-AF65-F5344CB8AC3E}">
        <p14:creationId xmlns:p14="http://schemas.microsoft.com/office/powerpoint/2010/main" val="105184982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9"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extLst>
      <p:ext uri="{BB962C8B-B14F-4D97-AF65-F5344CB8AC3E}">
        <p14:creationId xmlns:p14="http://schemas.microsoft.com/office/powerpoint/2010/main" val="43746344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3244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2982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9726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16975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635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59471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a:extLst>
              <a:ext uri="{FF2B5EF4-FFF2-40B4-BE49-F238E27FC236}">
                <a16:creationId xmlns:a16="http://schemas.microsoft.com/office/drawing/2014/main" id="{3E3A6A38-1071-43AD-86BF-6F19EA623B40}"/>
              </a:ext>
            </a:extLst>
          </p:cNvPr>
          <p:cNvSpPr>
            <a:spLocks noGrp="1"/>
          </p:cNvSpPr>
          <p:nvPr>
            <p:ph type="sldNum" sz="quarter" idx="10"/>
          </p:nvPr>
        </p:nvSpPr>
        <p:spPr>
          <a:xfrm>
            <a:off x="685800" y="64008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33C6FBEB-302B-4314-8690-A112A865E183}" type="slidenum">
              <a:rPr lang="en-US" altLang="en-US"/>
              <a:pPr/>
              <a:t>‹#›</a:t>
            </a:fld>
            <a:endParaRPr lang="en-US" altLang="en-US" dirty="0"/>
          </a:p>
        </p:txBody>
      </p:sp>
    </p:spTree>
    <p:extLst>
      <p:ext uri="{BB962C8B-B14F-4D97-AF65-F5344CB8AC3E}">
        <p14:creationId xmlns:p14="http://schemas.microsoft.com/office/powerpoint/2010/main" val="109638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229156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tx2"/>
            </a:gs>
            <a:gs pos="100000">
              <a:schemeClr val="bg1"/>
            </a:gs>
          </a:gsLst>
          <a:lin ang="5400000"/>
        </a:gradFill>
        <a:effectLst/>
      </p:bgPr>
    </p:bg>
    <p:spTree>
      <p:nvGrpSpPr>
        <p:cNvPr id="1" name=""/>
        <p:cNvGrpSpPr/>
        <p:nvPr/>
      </p:nvGrpSpPr>
      <p:grpSpPr>
        <a:xfrm>
          <a:off x="0" y="0"/>
          <a:ext cx="0" cy="0"/>
          <a:chOff x="0" y="0"/>
          <a:chExt cx="0" cy="0"/>
        </a:xfrm>
      </p:grpSpPr>
      <p:pic>
        <p:nvPicPr>
          <p:cNvPr id="1026" name="Picture 6" descr="white screen for ppt.jpg">
            <a:extLst>
              <a:ext uri="{FF2B5EF4-FFF2-40B4-BE49-F238E27FC236}">
                <a16:creationId xmlns:a16="http://schemas.microsoft.com/office/drawing/2014/main" id="{D19C998B-D8DD-4204-BB00-BC1B134DD836}"/>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7463" y="0"/>
            <a:ext cx="9237663"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id="{8FD3FD9E-8C00-4F16-AE4F-B1CF0B6AF761}"/>
              </a:ext>
            </a:extLst>
          </p:cNvPr>
          <p:cNvSpPr>
            <a:spLocks noGrp="1" noChangeArrowheads="1"/>
          </p:cNvSpPr>
          <p:nvPr>
            <p:ph type="title"/>
          </p:nvPr>
        </p:nvSpPr>
        <p:spPr bwMode="auto">
          <a:xfrm>
            <a:off x="609600" y="457200"/>
            <a:ext cx="7162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8" name="Rectangle 3">
            <a:extLst>
              <a:ext uri="{FF2B5EF4-FFF2-40B4-BE49-F238E27FC236}">
                <a16:creationId xmlns:a16="http://schemas.microsoft.com/office/drawing/2014/main" id="{159B7BEB-DEF5-4D52-8086-329725516A6C}"/>
              </a:ext>
            </a:extLst>
          </p:cNvPr>
          <p:cNvSpPr>
            <a:spLocks noGrp="1" noChangeArrowheads="1"/>
          </p:cNvSpPr>
          <p:nvPr>
            <p:ph type="body" idx="1"/>
          </p:nvPr>
        </p:nvSpPr>
        <p:spPr bwMode="auto">
          <a:xfrm>
            <a:off x="609600" y="1600200"/>
            <a:ext cx="7162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5" name="Rectangle 11">
            <a:extLst>
              <a:ext uri="{FF2B5EF4-FFF2-40B4-BE49-F238E27FC236}">
                <a16:creationId xmlns:a16="http://schemas.microsoft.com/office/drawing/2014/main" id="{7D1C233A-AAF7-493D-93A5-9884D31152B0}"/>
              </a:ext>
            </a:extLst>
          </p:cNvPr>
          <p:cNvSpPr>
            <a:spLocks noChangeArrowheads="1"/>
          </p:cNvSpPr>
          <p:nvPr/>
        </p:nvSpPr>
        <p:spPr bwMode="auto">
          <a:xfrm>
            <a:off x="4572000" y="6400800"/>
            <a:ext cx="2895600" cy="457200"/>
          </a:xfrm>
          <a:prstGeom prst="rect">
            <a:avLst/>
          </a:prstGeom>
          <a:noFill/>
          <a:ln w="9525">
            <a:noFill/>
            <a:miter lim="800000"/>
            <a:headEnd/>
            <a:tailEnd/>
          </a:ln>
        </p:spPr>
        <p:txBody>
          <a:bodyPr/>
          <a:lstStyle>
            <a:lvl1pPr>
              <a:defRPr sz="2400">
                <a:solidFill>
                  <a:schemeClr val="tx1"/>
                </a:solidFill>
                <a:latin typeface="Arial" panose="020B0604020202020204" pitchFamily="34" charset="0"/>
                <a:ea typeface="ヒラギノ角ゴ Pro W3" pitchFamily="36" charset="-128"/>
              </a:defRPr>
            </a:lvl1pPr>
            <a:lvl2pPr marL="37931725" indent="-37474525">
              <a:defRPr sz="2400">
                <a:solidFill>
                  <a:schemeClr val="tx1"/>
                </a:solidFill>
                <a:latin typeface="Arial" panose="020B0604020202020204" pitchFamily="34" charset="0"/>
                <a:ea typeface="ヒラギノ角ゴ Pro W3" pitchFamily="36" charset="-128"/>
              </a:defRPr>
            </a:lvl2pPr>
            <a:lvl3pPr>
              <a:defRPr sz="2400">
                <a:solidFill>
                  <a:schemeClr val="tx1"/>
                </a:solidFill>
                <a:latin typeface="Arial" panose="020B0604020202020204" pitchFamily="34" charset="0"/>
                <a:ea typeface="ヒラギノ角ゴ Pro W3" pitchFamily="36" charset="-128"/>
              </a:defRPr>
            </a:lvl3pPr>
            <a:lvl4pPr>
              <a:defRPr sz="2400">
                <a:solidFill>
                  <a:schemeClr val="tx1"/>
                </a:solidFill>
                <a:latin typeface="Arial" panose="020B0604020202020204" pitchFamily="34" charset="0"/>
                <a:ea typeface="ヒラギノ角ゴ Pro W3" pitchFamily="36" charset="-128"/>
              </a:defRPr>
            </a:lvl4pPr>
            <a:lvl5pPr>
              <a:defRPr sz="2400">
                <a:solidFill>
                  <a:schemeClr val="tx1"/>
                </a:solidFill>
                <a:latin typeface="Arial" panose="020B0604020202020204" pitchFamily="34" charset="0"/>
                <a:ea typeface="ヒラギノ角ゴ Pro W3" pitchFamily="36"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36"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36"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36"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36" charset="-128"/>
              </a:defRPr>
            </a:lvl9pPr>
          </a:lstStyle>
          <a:p>
            <a:pPr>
              <a:defRPr/>
            </a:pPr>
            <a:endParaRPr lang="en-US" altLang="en-US" sz="1100" dirty="0"/>
          </a:p>
        </p:txBody>
      </p:sp>
    </p:spTree>
  </p:cSld>
  <p:clrMap bg1="lt1" tx1="dk1" bg2="lt2" tx2="dk2" accent1="accent1" accent2="accent2" accent3="accent3" accent4="accent4" accent5="accent5" accent6="accent6" hlink="hlink" folHlink="folHlink"/>
  <p:sldLayoutIdLst>
    <p:sldLayoutId id="2147484270" r:id="rId1"/>
    <p:sldLayoutId id="2147484263" r:id="rId2"/>
    <p:sldLayoutId id="2147484264" r:id="rId3"/>
    <p:sldLayoutId id="2147484265" r:id="rId4"/>
    <p:sldLayoutId id="2147484266" r:id="rId5"/>
    <p:sldLayoutId id="2147484267" r:id="rId6"/>
    <p:sldLayoutId id="2147484268" r:id="rId7"/>
    <p:sldLayoutId id="2147484271" r:id="rId8"/>
    <p:sldLayoutId id="2147484269" r:id="rId9"/>
    <p:sldLayoutId id="2147484272" r:id="rId10"/>
  </p:sldLayoutIdLst>
  <p:hf sldNum="0" hdr="0" dt="0"/>
  <p:txStyles>
    <p:titleStyle>
      <a:lvl1pPr algn="l" rtl="0" eaLnBrk="0" fontAlgn="base" hangingPunct="0">
        <a:spcBef>
          <a:spcPct val="0"/>
        </a:spcBef>
        <a:spcAft>
          <a:spcPct val="0"/>
        </a:spcAft>
        <a:defRPr sz="2800">
          <a:solidFill>
            <a:schemeClr val="tx1"/>
          </a:solidFill>
          <a:latin typeface="+mj-lt"/>
          <a:ea typeface="+mj-ea"/>
          <a:cs typeface="+mj-cs"/>
        </a:defRPr>
      </a:lvl1pPr>
      <a:lvl2pPr algn="l" rtl="0" eaLnBrk="0" fontAlgn="base" hangingPunct="0">
        <a:spcBef>
          <a:spcPct val="0"/>
        </a:spcBef>
        <a:spcAft>
          <a:spcPct val="0"/>
        </a:spcAft>
        <a:defRPr sz="2800">
          <a:solidFill>
            <a:schemeClr val="tx1"/>
          </a:solidFill>
          <a:latin typeface="Arial Bold" pitchFamily="1" charset="0"/>
          <a:ea typeface="ヒラギノ角ゴ Pro W3" charset="-128"/>
          <a:cs typeface="ヒラギノ角ゴ Pro W3" charset="-128"/>
        </a:defRPr>
      </a:lvl2pPr>
      <a:lvl3pPr algn="l" rtl="0" eaLnBrk="0" fontAlgn="base" hangingPunct="0">
        <a:spcBef>
          <a:spcPct val="0"/>
        </a:spcBef>
        <a:spcAft>
          <a:spcPct val="0"/>
        </a:spcAft>
        <a:defRPr sz="2800">
          <a:solidFill>
            <a:schemeClr val="tx1"/>
          </a:solidFill>
          <a:latin typeface="Arial Bold" pitchFamily="1" charset="0"/>
          <a:ea typeface="ヒラギノ角ゴ Pro W3" charset="-128"/>
          <a:cs typeface="ヒラギノ角ゴ Pro W3" charset="-128"/>
        </a:defRPr>
      </a:lvl3pPr>
      <a:lvl4pPr algn="l" rtl="0" eaLnBrk="0" fontAlgn="base" hangingPunct="0">
        <a:spcBef>
          <a:spcPct val="0"/>
        </a:spcBef>
        <a:spcAft>
          <a:spcPct val="0"/>
        </a:spcAft>
        <a:defRPr sz="2800">
          <a:solidFill>
            <a:schemeClr val="tx1"/>
          </a:solidFill>
          <a:latin typeface="Arial Bold" pitchFamily="1" charset="0"/>
          <a:ea typeface="ヒラギノ角ゴ Pro W3" charset="-128"/>
          <a:cs typeface="ヒラギノ角ゴ Pro W3" charset="-128"/>
        </a:defRPr>
      </a:lvl4pPr>
      <a:lvl5pPr algn="l" rtl="0" eaLnBrk="0" fontAlgn="base" hangingPunct="0">
        <a:spcBef>
          <a:spcPct val="0"/>
        </a:spcBef>
        <a:spcAft>
          <a:spcPct val="0"/>
        </a:spcAft>
        <a:defRPr sz="2800">
          <a:solidFill>
            <a:schemeClr val="tx1"/>
          </a:solidFill>
          <a:latin typeface="Arial Bold" pitchFamily="1" charset="0"/>
          <a:ea typeface="ヒラギノ角ゴ Pro W3" charset="-128"/>
          <a:cs typeface="ヒラギノ角ゴ Pro W3" charset="-128"/>
        </a:defRPr>
      </a:lvl5pPr>
      <a:lvl6pPr marL="457200" algn="l" rtl="0" fontAlgn="base">
        <a:spcBef>
          <a:spcPct val="0"/>
        </a:spcBef>
        <a:spcAft>
          <a:spcPct val="0"/>
        </a:spcAft>
        <a:defRPr sz="2800">
          <a:solidFill>
            <a:srgbClr val="005389"/>
          </a:solidFill>
          <a:latin typeface="Arial Bold" pitchFamily="1" charset="0"/>
          <a:ea typeface="ヒラギノ角ゴ Pro W3" charset="-128"/>
          <a:cs typeface="ヒラギノ角ゴ Pro W3" charset="-128"/>
        </a:defRPr>
      </a:lvl6pPr>
      <a:lvl7pPr marL="914400" algn="l" rtl="0" fontAlgn="base">
        <a:spcBef>
          <a:spcPct val="0"/>
        </a:spcBef>
        <a:spcAft>
          <a:spcPct val="0"/>
        </a:spcAft>
        <a:defRPr sz="2800">
          <a:solidFill>
            <a:srgbClr val="005389"/>
          </a:solidFill>
          <a:latin typeface="Arial Bold" pitchFamily="1" charset="0"/>
          <a:ea typeface="ヒラギノ角ゴ Pro W3" charset="-128"/>
          <a:cs typeface="ヒラギノ角ゴ Pro W3" charset="-128"/>
        </a:defRPr>
      </a:lvl7pPr>
      <a:lvl8pPr marL="1371600" algn="l" rtl="0" fontAlgn="base">
        <a:spcBef>
          <a:spcPct val="0"/>
        </a:spcBef>
        <a:spcAft>
          <a:spcPct val="0"/>
        </a:spcAft>
        <a:defRPr sz="2800">
          <a:solidFill>
            <a:srgbClr val="005389"/>
          </a:solidFill>
          <a:latin typeface="Arial Bold" pitchFamily="1" charset="0"/>
          <a:ea typeface="ヒラギノ角ゴ Pro W3" charset="-128"/>
          <a:cs typeface="ヒラギノ角ゴ Pro W3" charset="-128"/>
        </a:defRPr>
      </a:lvl8pPr>
      <a:lvl9pPr marL="1828800" algn="l" rtl="0" fontAlgn="base">
        <a:spcBef>
          <a:spcPct val="0"/>
        </a:spcBef>
        <a:spcAft>
          <a:spcPct val="0"/>
        </a:spcAft>
        <a:defRPr sz="2800">
          <a:solidFill>
            <a:srgbClr val="005389"/>
          </a:solidFill>
          <a:latin typeface="Arial Bold" pitchFamily="1" charset="0"/>
          <a:ea typeface="ヒラギノ角ゴ Pro W3" charset="-128"/>
          <a:cs typeface="ヒラギノ角ゴ Pro W3" charset="-128"/>
        </a:defRPr>
      </a:lvl9pPr>
    </p:titleStyle>
    <p:bodyStyle>
      <a:lvl1pPr marL="342900" indent="-342900" algn="l" rtl="0" eaLnBrk="0" fontAlgn="base" hangingPunct="0">
        <a:spcBef>
          <a:spcPct val="20000"/>
        </a:spcBef>
        <a:spcAft>
          <a:spcPct val="0"/>
        </a:spcAft>
        <a:buClr>
          <a:srgbClr val="005389"/>
        </a:buClr>
        <a:buFont typeface="Lucida Grande" pitchFamily="36" charset="0"/>
        <a:buChar char="▸"/>
        <a:defRPr sz="2000">
          <a:solidFill>
            <a:srgbClr val="005A8B"/>
          </a:solidFill>
          <a:latin typeface="+mn-lt"/>
          <a:ea typeface="+mn-ea"/>
          <a:cs typeface="+mn-cs"/>
        </a:defRPr>
      </a:lvl1pPr>
      <a:lvl2pPr marL="742950" indent="-285750" algn="l" rtl="0" eaLnBrk="0" fontAlgn="base" hangingPunct="0">
        <a:spcBef>
          <a:spcPct val="20000"/>
        </a:spcBef>
        <a:spcAft>
          <a:spcPct val="0"/>
        </a:spcAft>
        <a:buClr>
          <a:srgbClr val="005389"/>
        </a:buClr>
        <a:buFont typeface="Lucida Grande" pitchFamily="36" charset="0"/>
        <a:buChar char="▸"/>
        <a:defRPr>
          <a:solidFill>
            <a:srgbClr val="005A8B"/>
          </a:solidFill>
          <a:latin typeface="+mj-lt"/>
          <a:ea typeface="+mn-ea"/>
          <a:cs typeface="+mn-cs"/>
        </a:defRPr>
      </a:lvl2pPr>
      <a:lvl3pPr marL="1085850" indent="-228600" algn="l" rtl="0" eaLnBrk="0" fontAlgn="base" hangingPunct="0">
        <a:spcBef>
          <a:spcPct val="20000"/>
        </a:spcBef>
        <a:spcAft>
          <a:spcPct val="0"/>
        </a:spcAft>
        <a:buClr>
          <a:srgbClr val="005389"/>
        </a:buClr>
        <a:buSzPct val="75000"/>
        <a:buFont typeface="Lucida Grande" pitchFamily="36" charset="0"/>
        <a:buChar char="▸"/>
        <a:defRPr>
          <a:solidFill>
            <a:srgbClr val="005A8B"/>
          </a:solidFill>
          <a:latin typeface="+mn-lt"/>
          <a:ea typeface="+mn-ea"/>
          <a:cs typeface="+mn-cs"/>
        </a:defRPr>
      </a:lvl3pPr>
      <a:lvl4pPr marL="1428750" indent="-228600" algn="l" rtl="0" eaLnBrk="0" fontAlgn="base" hangingPunct="0">
        <a:spcBef>
          <a:spcPct val="20000"/>
        </a:spcBef>
        <a:spcAft>
          <a:spcPct val="0"/>
        </a:spcAft>
        <a:buClr>
          <a:srgbClr val="005389"/>
        </a:buClr>
        <a:buFont typeface="Lucida Grande" pitchFamily="36" charset="0"/>
        <a:buChar char="▸"/>
        <a:defRPr>
          <a:solidFill>
            <a:srgbClr val="005A8B"/>
          </a:solidFill>
          <a:latin typeface="+mn-lt"/>
          <a:ea typeface="+mn-ea"/>
          <a:cs typeface="+mn-cs"/>
        </a:defRPr>
      </a:lvl4pPr>
      <a:lvl5pPr marL="1771650" indent="-228600" algn="l" rtl="0" eaLnBrk="0" fontAlgn="base" hangingPunct="0">
        <a:spcBef>
          <a:spcPct val="20000"/>
        </a:spcBef>
        <a:spcAft>
          <a:spcPct val="0"/>
        </a:spcAft>
        <a:buClr>
          <a:srgbClr val="005389"/>
        </a:buClr>
        <a:buFont typeface="Lucida Grande" pitchFamily="36" charset="0"/>
        <a:buChar char="▸"/>
        <a:defRPr>
          <a:solidFill>
            <a:srgbClr val="005A8B"/>
          </a:solidFill>
          <a:latin typeface="+mj-lt"/>
          <a:ea typeface="+mn-ea"/>
          <a:cs typeface="+mn-cs"/>
        </a:defRPr>
      </a:lvl5pPr>
      <a:lvl6pPr marL="2228850" indent="-228600" algn="l" rtl="0" fontAlgn="base">
        <a:spcBef>
          <a:spcPct val="20000"/>
        </a:spcBef>
        <a:spcAft>
          <a:spcPct val="0"/>
        </a:spcAft>
        <a:buChar char="»"/>
        <a:defRPr sz="1100">
          <a:solidFill>
            <a:srgbClr val="005389"/>
          </a:solidFill>
          <a:latin typeface="+mj-lt"/>
          <a:ea typeface="+mn-ea"/>
          <a:cs typeface="+mn-cs"/>
        </a:defRPr>
      </a:lvl6pPr>
      <a:lvl7pPr marL="2686050" indent="-228600" algn="l" rtl="0" fontAlgn="base">
        <a:spcBef>
          <a:spcPct val="20000"/>
        </a:spcBef>
        <a:spcAft>
          <a:spcPct val="0"/>
        </a:spcAft>
        <a:buChar char="»"/>
        <a:defRPr sz="1100">
          <a:solidFill>
            <a:srgbClr val="005389"/>
          </a:solidFill>
          <a:latin typeface="+mj-lt"/>
          <a:ea typeface="+mn-ea"/>
          <a:cs typeface="+mn-cs"/>
        </a:defRPr>
      </a:lvl7pPr>
      <a:lvl8pPr marL="3143250" indent="-228600" algn="l" rtl="0" fontAlgn="base">
        <a:spcBef>
          <a:spcPct val="20000"/>
        </a:spcBef>
        <a:spcAft>
          <a:spcPct val="0"/>
        </a:spcAft>
        <a:buChar char="»"/>
        <a:defRPr sz="1100">
          <a:solidFill>
            <a:srgbClr val="005389"/>
          </a:solidFill>
          <a:latin typeface="+mj-lt"/>
          <a:ea typeface="+mn-ea"/>
          <a:cs typeface="+mn-cs"/>
        </a:defRPr>
      </a:lvl8pPr>
      <a:lvl9pPr marL="3600450" indent="-228600" algn="l" rtl="0" fontAlgn="base">
        <a:spcBef>
          <a:spcPct val="20000"/>
        </a:spcBef>
        <a:spcAft>
          <a:spcPct val="0"/>
        </a:spcAft>
        <a:buChar char="»"/>
        <a:defRPr sz="1100">
          <a:solidFill>
            <a:srgbClr val="005389"/>
          </a:solidFill>
          <a:latin typeface="+mj-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1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1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10.xml"/><Relationship Id="rId5" Type="http://schemas.openxmlformats.org/officeDocument/2006/relationships/image" Target="../media/image28.png"/><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10.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3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1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10.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umb.edu/orsp/research_policies/alphabetical#panel35"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hyperlink" Target="https://www.umb.edu/orsp/forms" TargetMode="External"/><Relationship Id="rId13" Type="http://schemas.openxmlformats.org/officeDocument/2006/relationships/hyperlink" Target="https://grants.nih.gov/grants/policy/coi/index.htm" TargetMode="External"/><Relationship Id="rId3" Type="http://schemas.openxmlformats.org/officeDocument/2006/relationships/hyperlink" Target="http://www.cra-cert.org/bodyofknowledge.html" TargetMode="External"/><Relationship Id="rId7" Type="http://schemas.openxmlformats.org/officeDocument/2006/relationships/hyperlink" Target="https://www.umb.edu/orsp/contact_us/by_dept" TargetMode="External"/><Relationship Id="rId12" Type="http://schemas.openxmlformats.org/officeDocument/2006/relationships/hyperlink" Target="https://ori.hhs.gov"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hyperlink" Target="https://www.ecfr.gov/cgi-bin/text-idx?tpl=/ecfrbrowse/Title02/2cfr200_main_02.tpl" TargetMode="External"/><Relationship Id="rId11" Type="http://schemas.openxmlformats.org/officeDocument/2006/relationships/hyperlink" Target="https://www.umb.edu/contracts_compliance/training_resources" TargetMode="External"/><Relationship Id="rId5" Type="http://schemas.openxmlformats.org/officeDocument/2006/relationships/hyperlink" Target="https://www.umb.edu/academics/graduate/info_for_faculty/graduate_assistant_salary_chart" TargetMode="External"/><Relationship Id="rId15" Type="http://schemas.openxmlformats.org/officeDocument/2006/relationships/hyperlink" Target="https://scholarworks.umb.edu/for_authors.html" TargetMode="External"/><Relationship Id="rId10" Type="http://schemas.openxmlformats.org/officeDocument/2006/relationships/hyperlink" Target="https://www.umb.edu/orsp/research_policies/alphabetical" TargetMode="External"/><Relationship Id="rId4" Type="http://schemas.openxmlformats.org/officeDocument/2006/relationships/hyperlink" Target="https://www.law.cornell.edu/cfr/text" TargetMode="External"/><Relationship Id="rId9" Type="http://schemas.openxmlformats.org/officeDocument/2006/relationships/hyperlink" Target="https://www.umb.edu/orsp/pi_toolkit" TargetMode="External"/><Relationship Id="rId14" Type="http://schemas.openxmlformats.org/officeDocument/2006/relationships/hyperlink" Target="https://www.nsf.gov/bfa/dias/policy/dmp.jsp"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F84CB2E7-0E14-4EA6-94A7-60E36FFF5CD5}"/>
              </a:ext>
            </a:extLst>
          </p:cNvPr>
          <p:cNvSpPr>
            <a:spLocks noGrp="1" noChangeArrowheads="1"/>
          </p:cNvSpPr>
          <p:nvPr>
            <p:ph type="ctrTitle"/>
          </p:nvPr>
        </p:nvSpPr>
        <p:spPr>
          <a:xfrm>
            <a:off x="685800" y="1752600"/>
            <a:ext cx="7848600" cy="663575"/>
          </a:xfrm>
        </p:spPr>
        <p:txBody>
          <a:bodyPr/>
          <a:lstStyle/>
          <a:p>
            <a:pPr eaLnBrk="1" hangingPunct="1"/>
            <a:br>
              <a:rPr lang="en-US" altLang="en-US" dirty="0"/>
            </a:br>
            <a:r>
              <a:rPr lang="en-US" altLang="en-US" dirty="0"/>
              <a:t>G.R.A.N.T. Forum</a:t>
            </a:r>
          </a:p>
        </p:txBody>
      </p:sp>
      <p:sp>
        <p:nvSpPr>
          <p:cNvPr id="6147" name="Rectangle 3">
            <a:extLst>
              <a:ext uri="{FF2B5EF4-FFF2-40B4-BE49-F238E27FC236}">
                <a16:creationId xmlns:a16="http://schemas.microsoft.com/office/drawing/2014/main" id="{763AD91F-23CF-4345-A5AE-0C9BE57A6F7C}"/>
              </a:ext>
            </a:extLst>
          </p:cNvPr>
          <p:cNvSpPr>
            <a:spLocks noGrp="1" noChangeArrowheads="1"/>
          </p:cNvSpPr>
          <p:nvPr>
            <p:ph type="subTitle" idx="1"/>
          </p:nvPr>
        </p:nvSpPr>
        <p:spPr>
          <a:xfrm>
            <a:off x="685800" y="2644775"/>
            <a:ext cx="6400800" cy="1752600"/>
          </a:xfrm>
        </p:spPr>
        <p:txBody>
          <a:bodyPr/>
          <a:lstStyle/>
          <a:p>
            <a:pPr eaLnBrk="1" hangingPunct="1">
              <a:buClr>
                <a:schemeClr val="accent2"/>
              </a:buClr>
            </a:pPr>
            <a:r>
              <a:rPr lang="en-US" altLang="en-US" sz="2400" dirty="0"/>
              <a:t>Grant Research Administrator Network Team</a:t>
            </a:r>
          </a:p>
          <a:p>
            <a:pPr eaLnBrk="1" hangingPunct="1">
              <a:buClr>
                <a:schemeClr val="accent2"/>
              </a:buClr>
            </a:pPr>
            <a:endParaRPr lang="en-US" altLang="en-US" sz="2400" dirty="0"/>
          </a:p>
          <a:p>
            <a:pPr eaLnBrk="1" hangingPunct="1">
              <a:buClr>
                <a:schemeClr val="accent2"/>
              </a:buClr>
            </a:pPr>
            <a:r>
              <a:rPr lang="en-US" altLang="en-US" sz="2400" b="1" dirty="0"/>
              <a:t>Award Kick-off: Notice of Grant Award, PIN…Now What?</a:t>
            </a:r>
          </a:p>
          <a:p>
            <a:pPr eaLnBrk="1" hangingPunct="1">
              <a:buClr>
                <a:schemeClr val="accent2"/>
              </a:buClr>
            </a:pPr>
            <a:endParaRPr lang="en-US" altLang="en-US" sz="2400" dirty="0"/>
          </a:p>
          <a:p>
            <a:pPr eaLnBrk="1" hangingPunct="1">
              <a:buClr>
                <a:schemeClr val="accent2"/>
              </a:buClr>
            </a:pPr>
            <a:r>
              <a:rPr lang="en-US" altLang="en-US" sz="1800" dirty="0"/>
              <a:t>November 16</a:t>
            </a:r>
            <a:r>
              <a:rPr lang="en-US" altLang="en-US" sz="1800" baseline="30000" dirty="0"/>
              <a:t>th</a:t>
            </a:r>
            <a:r>
              <a:rPr lang="en-US" altLang="en-US" sz="1800" dirty="0"/>
              <a:t> 2021</a:t>
            </a:r>
          </a:p>
        </p:txBody>
      </p:sp>
      <p:sp>
        <p:nvSpPr>
          <p:cNvPr id="6148" name="Line 4">
            <a:extLst>
              <a:ext uri="{FF2B5EF4-FFF2-40B4-BE49-F238E27FC236}">
                <a16:creationId xmlns:a16="http://schemas.microsoft.com/office/drawing/2014/main" id="{98ABCCFE-EB16-404D-9E50-EAF55BFC1A98}"/>
              </a:ext>
            </a:extLst>
          </p:cNvPr>
          <p:cNvSpPr>
            <a:spLocks noChangeShapeType="1"/>
          </p:cNvSpPr>
          <p:nvPr/>
        </p:nvSpPr>
        <p:spPr bwMode="auto">
          <a:xfrm>
            <a:off x="869950" y="5638800"/>
            <a:ext cx="40068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6149" name="Text Box 6">
            <a:extLst>
              <a:ext uri="{FF2B5EF4-FFF2-40B4-BE49-F238E27FC236}">
                <a16:creationId xmlns:a16="http://schemas.microsoft.com/office/drawing/2014/main" id="{FD071C6E-E983-4B02-B692-CF7F07895F37}"/>
              </a:ext>
            </a:extLst>
          </p:cNvPr>
          <p:cNvSpPr txBox="1">
            <a:spLocks noChangeArrowheads="1"/>
          </p:cNvSpPr>
          <p:nvPr/>
        </p:nvSpPr>
        <p:spPr bwMode="auto">
          <a:xfrm>
            <a:off x="762000" y="5562600"/>
            <a:ext cx="5562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ヒラギノ角ゴ Pro W3" pitchFamily="36" charset="-128"/>
              </a:defRPr>
            </a:lvl1pPr>
            <a:lvl2pPr marL="37931725" indent="-37474525">
              <a:defRPr sz="2400">
                <a:solidFill>
                  <a:schemeClr val="tx1"/>
                </a:solidFill>
                <a:latin typeface="Arial" panose="020B0604020202020204" pitchFamily="34" charset="0"/>
                <a:ea typeface="ヒラギノ角ゴ Pro W3" pitchFamily="36" charset="-128"/>
              </a:defRPr>
            </a:lvl2pPr>
            <a:lvl3pPr marL="1143000" indent="-228600">
              <a:defRPr sz="2400">
                <a:solidFill>
                  <a:schemeClr val="tx1"/>
                </a:solidFill>
                <a:latin typeface="Arial" panose="020B0604020202020204" pitchFamily="34" charset="0"/>
                <a:ea typeface="ヒラギノ角ゴ Pro W3" pitchFamily="36" charset="-128"/>
              </a:defRPr>
            </a:lvl3pPr>
            <a:lvl4pPr marL="1600200" indent="-228600">
              <a:defRPr sz="2400">
                <a:solidFill>
                  <a:schemeClr val="tx1"/>
                </a:solidFill>
                <a:latin typeface="Arial" panose="020B0604020202020204" pitchFamily="34" charset="0"/>
                <a:ea typeface="ヒラギノ角ゴ Pro W3" pitchFamily="36" charset="-128"/>
              </a:defRPr>
            </a:lvl4pPr>
            <a:lvl5pPr marL="2057400" indent="-228600">
              <a:defRPr sz="2400">
                <a:solidFill>
                  <a:schemeClr val="tx1"/>
                </a:solidFill>
                <a:latin typeface="Arial" panose="020B0604020202020204" pitchFamily="34" charset="0"/>
                <a:ea typeface="ヒラギノ角ゴ Pro W3" pitchFamily="36"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6"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6"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6"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6" charset="-128"/>
              </a:defRPr>
            </a:lvl9pPr>
          </a:lstStyle>
          <a:p>
            <a:r>
              <a:rPr lang="en-US" altLang="en-US" sz="1800" baseline="-25000" dirty="0">
                <a:latin typeface="Arial Bold" panose="020B0704020202020204" pitchFamily="34" charset="0"/>
                <a:ea typeface="ＭＳ Ｐゴシック" panose="020B0600070205080204" pitchFamily="34" charset="-128"/>
              </a:rPr>
              <a:t>OFFICE OF RESEARCH AND</a:t>
            </a:r>
            <a:r>
              <a:rPr lang="en-US" altLang="en-US" sz="1800" dirty="0">
                <a:latin typeface="Arial Bold" panose="020B0704020202020204" pitchFamily="34" charset="0"/>
                <a:ea typeface="ＭＳ Ｐゴシック" panose="020B0600070205080204" pitchFamily="34" charset="-128"/>
              </a:rPr>
              <a:t> </a:t>
            </a:r>
            <a:r>
              <a:rPr lang="en-US" altLang="en-US" sz="1800" baseline="-25000" dirty="0">
                <a:latin typeface="Arial Bold" panose="020B0704020202020204" pitchFamily="34" charset="0"/>
                <a:ea typeface="ＭＳ Ｐゴシック" panose="020B0600070205080204" pitchFamily="34" charset="-128"/>
              </a:rPr>
              <a:t>SPONSORED PROGRAMS</a:t>
            </a:r>
          </a:p>
        </p:txBody>
      </p:sp>
      <p:sp>
        <p:nvSpPr>
          <p:cNvPr id="6150" name="Line 7">
            <a:extLst>
              <a:ext uri="{FF2B5EF4-FFF2-40B4-BE49-F238E27FC236}">
                <a16:creationId xmlns:a16="http://schemas.microsoft.com/office/drawing/2014/main" id="{0F6C608F-1D62-4C49-A58F-6649A786B7DB}"/>
              </a:ext>
            </a:extLst>
          </p:cNvPr>
          <p:cNvSpPr>
            <a:spLocks noChangeShapeType="1"/>
          </p:cNvSpPr>
          <p:nvPr/>
        </p:nvSpPr>
        <p:spPr bwMode="auto">
          <a:xfrm>
            <a:off x="869950" y="6019800"/>
            <a:ext cx="40068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6151" name="Rectangle 8">
            <a:extLst>
              <a:ext uri="{FF2B5EF4-FFF2-40B4-BE49-F238E27FC236}">
                <a16:creationId xmlns:a16="http://schemas.microsoft.com/office/drawing/2014/main" id="{C6CCC7A4-7132-41A8-BC7D-1757320F11A1}"/>
              </a:ext>
            </a:extLst>
          </p:cNvPr>
          <p:cNvSpPr>
            <a:spLocks noChangeArrowheads="1"/>
          </p:cNvSpPr>
          <p:nvPr/>
        </p:nvSpPr>
        <p:spPr bwMode="auto">
          <a:xfrm>
            <a:off x="1312863" y="5424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ヒラギノ角ゴ Pro W3" pitchFamily="36" charset="-128"/>
              </a:defRPr>
            </a:lvl1pPr>
            <a:lvl2pPr marL="37931725" indent="-37474525">
              <a:defRPr sz="2400">
                <a:solidFill>
                  <a:schemeClr val="tx1"/>
                </a:solidFill>
                <a:latin typeface="Arial" panose="020B0604020202020204" pitchFamily="34" charset="0"/>
                <a:ea typeface="ヒラギノ角ゴ Pro W3" pitchFamily="36" charset="-128"/>
              </a:defRPr>
            </a:lvl2pPr>
            <a:lvl3pPr marL="1143000" indent="-228600">
              <a:defRPr sz="2400">
                <a:solidFill>
                  <a:schemeClr val="tx1"/>
                </a:solidFill>
                <a:latin typeface="Arial" panose="020B0604020202020204" pitchFamily="34" charset="0"/>
                <a:ea typeface="ヒラギノ角ゴ Pro W3" pitchFamily="36" charset="-128"/>
              </a:defRPr>
            </a:lvl3pPr>
            <a:lvl4pPr marL="1600200" indent="-228600">
              <a:defRPr sz="2400">
                <a:solidFill>
                  <a:schemeClr val="tx1"/>
                </a:solidFill>
                <a:latin typeface="Arial" panose="020B0604020202020204" pitchFamily="34" charset="0"/>
                <a:ea typeface="ヒラギノ角ゴ Pro W3" pitchFamily="36" charset="-128"/>
              </a:defRPr>
            </a:lvl4pPr>
            <a:lvl5pPr marL="2057400" indent="-228600">
              <a:defRPr sz="2400">
                <a:solidFill>
                  <a:schemeClr val="tx1"/>
                </a:solidFill>
                <a:latin typeface="Arial" panose="020B0604020202020204" pitchFamily="34" charset="0"/>
                <a:ea typeface="ヒラギノ角ゴ Pro W3" pitchFamily="36"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6"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6"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6"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6" charset="-128"/>
              </a:defRPr>
            </a:lvl9pPr>
          </a:lstStyle>
          <a:p>
            <a:endParaRPr lang="en-US"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64B7FEA8-F7A6-4C46-8B09-3D5AC41646FE}"/>
              </a:ext>
            </a:extLst>
          </p:cNvPr>
          <p:cNvSpPr>
            <a:spLocks noGrp="1" noChangeArrowheads="1"/>
          </p:cNvSpPr>
          <p:nvPr>
            <p:ph type="ctrTitle"/>
          </p:nvPr>
        </p:nvSpPr>
        <p:spPr>
          <a:xfrm>
            <a:off x="685800" y="685800"/>
            <a:ext cx="7848600" cy="2514600"/>
          </a:xfrm>
        </p:spPr>
        <p:txBody>
          <a:bodyPr/>
          <a:lstStyle/>
          <a:p>
            <a:pPr algn="ctr"/>
            <a:r>
              <a:rPr lang="en-US" altLang="en-US" dirty="0"/>
              <a:t>Proposal to Award</a:t>
            </a:r>
            <a:br>
              <a:rPr lang="en-US" altLang="en-US" sz="6000" dirty="0"/>
            </a:br>
            <a:br>
              <a:rPr lang="en-US" altLang="en-US" sz="6000" dirty="0"/>
            </a:br>
            <a:endParaRPr lang="en-US" altLang="en-US" sz="3000" dirty="0">
              <a:latin typeface="+mn-lt"/>
            </a:endParaRPr>
          </a:p>
        </p:txBody>
      </p:sp>
      <p:graphicFrame>
        <p:nvGraphicFramePr>
          <p:cNvPr id="3" name="Table 5">
            <a:extLst>
              <a:ext uri="{FF2B5EF4-FFF2-40B4-BE49-F238E27FC236}">
                <a16:creationId xmlns:a16="http://schemas.microsoft.com/office/drawing/2014/main" id="{E6CE884F-8FF5-4F32-AE27-B945C8B2934D}"/>
              </a:ext>
            </a:extLst>
          </p:cNvPr>
          <p:cNvGraphicFramePr>
            <a:graphicFrameLocks noGrp="1"/>
          </p:cNvGraphicFramePr>
          <p:nvPr>
            <p:extLst>
              <p:ext uri="{D42A27DB-BD31-4B8C-83A1-F6EECF244321}">
                <p14:modId xmlns:p14="http://schemas.microsoft.com/office/powerpoint/2010/main" val="2326856419"/>
              </p:ext>
            </p:extLst>
          </p:nvPr>
        </p:nvGraphicFramePr>
        <p:xfrm>
          <a:off x="1295400" y="2057400"/>
          <a:ext cx="6629400" cy="396240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3200173097"/>
                    </a:ext>
                  </a:extLst>
                </a:gridCol>
                <a:gridCol w="3581400">
                  <a:extLst>
                    <a:ext uri="{9D8B030D-6E8A-4147-A177-3AD203B41FA5}">
                      <a16:colId xmlns:a16="http://schemas.microsoft.com/office/drawing/2014/main" val="3493569395"/>
                    </a:ext>
                  </a:extLst>
                </a:gridCol>
              </a:tblGrid>
              <a:tr h="531719">
                <a:tc>
                  <a:txBody>
                    <a:bodyPr/>
                    <a:lstStyle/>
                    <a:p>
                      <a:r>
                        <a:rPr lang="en-US" dirty="0"/>
                        <a:t>Proposal Elements </a:t>
                      </a:r>
                    </a:p>
                  </a:txBody>
                  <a:tcPr/>
                </a:tc>
                <a:tc>
                  <a:txBody>
                    <a:bodyPr/>
                    <a:lstStyle/>
                    <a:p>
                      <a:r>
                        <a:rPr lang="en-US" dirty="0"/>
                        <a:t>Award T&amp;Cs</a:t>
                      </a:r>
                    </a:p>
                  </a:txBody>
                  <a:tcPr/>
                </a:tc>
                <a:extLst>
                  <a:ext uri="{0D108BD9-81ED-4DB2-BD59-A6C34878D82A}">
                    <a16:rowId xmlns:a16="http://schemas.microsoft.com/office/drawing/2014/main" val="1997948715"/>
                  </a:ext>
                </a:extLst>
              </a:tr>
              <a:tr h="531719">
                <a:tc>
                  <a:txBody>
                    <a:bodyPr/>
                    <a:lstStyle/>
                    <a:p>
                      <a:r>
                        <a:rPr lang="en-US" altLang="en-US" sz="1800" dirty="0">
                          <a:latin typeface="+mn-lt"/>
                        </a:rPr>
                        <a:t>Research Plan</a:t>
                      </a:r>
                      <a:endParaRPr lang="en-US" dirty="0"/>
                    </a:p>
                  </a:txBody>
                  <a:tcPr/>
                </a:tc>
                <a:tc>
                  <a:txBody>
                    <a:bodyPr/>
                    <a:lstStyle/>
                    <a:p>
                      <a:r>
                        <a:rPr lang="en-US" dirty="0"/>
                        <a:t>Project Plan and SOW</a:t>
                      </a:r>
                    </a:p>
                  </a:txBody>
                  <a:tcPr/>
                </a:tc>
                <a:extLst>
                  <a:ext uri="{0D108BD9-81ED-4DB2-BD59-A6C34878D82A}">
                    <a16:rowId xmlns:a16="http://schemas.microsoft.com/office/drawing/2014/main" val="1996972637"/>
                  </a:ext>
                </a:extLst>
              </a:tr>
              <a:tr h="531719">
                <a:tc>
                  <a:txBody>
                    <a:bodyPr/>
                    <a:lstStyle/>
                    <a:p>
                      <a:r>
                        <a:rPr lang="en-US" altLang="en-US" sz="1800" dirty="0">
                          <a:latin typeface="+mn-lt"/>
                        </a:rPr>
                        <a:t>Application Attachments</a:t>
                      </a:r>
                      <a:endParaRPr lang="en-US" dirty="0"/>
                    </a:p>
                  </a:txBody>
                  <a:tcPr/>
                </a:tc>
                <a:tc>
                  <a:txBody>
                    <a:bodyPr/>
                    <a:lstStyle/>
                    <a:p>
                      <a:r>
                        <a:rPr lang="en-US" dirty="0"/>
                        <a:t>Budget and Spending Plan</a:t>
                      </a:r>
                    </a:p>
                  </a:txBody>
                  <a:tcPr/>
                </a:tc>
                <a:extLst>
                  <a:ext uri="{0D108BD9-81ED-4DB2-BD59-A6C34878D82A}">
                    <a16:rowId xmlns:a16="http://schemas.microsoft.com/office/drawing/2014/main" val="2074576601"/>
                  </a:ext>
                </a:extLst>
              </a:tr>
              <a:tr h="917762">
                <a:tc>
                  <a:txBody>
                    <a:bodyPr/>
                    <a:lstStyle/>
                    <a:p>
                      <a:r>
                        <a:rPr lang="en-US" dirty="0"/>
                        <a:t>Project Teams </a:t>
                      </a:r>
                    </a:p>
                  </a:txBody>
                  <a:tcPr/>
                </a:tc>
                <a:tc>
                  <a:txBody>
                    <a:bodyPr/>
                    <a:lstStyle/>
                    <a:p>
                      <a:r>
                        <a:rPr lang="en-US" dirty="0"/>
                        <a:t>Key, non-Key Personnel, Approved Subawardees and consultants and evaluators </a:t>
                      </a:r>
                    </a:p>
                  </a:txBody>
                  <a:tcPr/>
                </a:tc>
                <a:extLst>
                  <a:ext uri="{0D108BD9-81ED-4DB2-BD59-A6C34878D82A}">
                    <a16:rowId xmlns:a16="http://schemas.microsoft.com/office/drawing/2014/main" val="4238151798"/>
                  </a:ext>
                </a:extLst>
              </a:tr>
              <a:tr h="531719">
                <a:tc>
                  <a:txBody>
                    <a:bodyPr/>
                    <a:lstStyle/>
                    <a:p>
                      <a:r>
                        <a:rPr lang="en-US" dirty="0"/>
                        <a:t>Participants </a:t>
                      </a:r>
                    </a:p>
                  </a:txBody>
                  <a:tcPr/>
                </a:tc>
                <a:tc>
                  <a:txBody>
                    <a:bodyPr/>
                    <a:lstStyle/>
                    <a:p>
                      <a:r>
                        <a:rPr lang="en-US" dirty="0"/>
                        <a:t>Trainee or Fellow Cohorts </a:t>
                      </a:r>
                    </a:p>
                  </a:txBody>
                  <a:tcPr/>
                </a:tc>
                <a:extLst>
                  <a:ext uri="{0D108BD9-81ED-4DB2-BD59-A6C34878D82A}">
                    <a16:rowId xmlns:a16="http://schemas.microsoft.com/office/drawing/2014/main" val="1457042367"/>
                  </a:ext>
                </a:extLst>
              </a:tr>
              <a:tr h="917762">
                <a:tc>
                  <a:txBody>
                    <a:bodyPr/>
                    <a:lstStyle/>
                    <a:p>
                      <a:r>
                        <a:rPr lang="en-US" dirty="0"/>
                        <a:t>Research Targets </a:t>
                      </a:r>
                    </a:p>
                  </a:txBody>
                  <a:tcPr/>
                </a:tc>
                <a:tc>
                  <a:txBody>
                    <a:bodyPr/>
                    <a:lstStyle/>
                    <a:p>
                      <a:r>
                        <a:rPr lang="en-US" dirty="0"/>
                        <a:t>Enrolled Humans Subjects, Research Sites and Locations</a:t>
                      </a:r>
                    </a:p>
                  </a:txBody>
                  <a:tcPr/>
                </a:tc>
                <a:extLst>
                  <a:ext uri="{0D108BD9-81ED-4DB2-BD59-A6C34878D82A}">
                    <a16:rowId xmlns:a16="http://schemas.microsoft.com/office/drawing/2014/main" val="4206521480"/>
                  </a:ext>
                </a:extLst>
              </a:tr>
            </a:tbl>
          </a:graphicData>
        </a:graphic>
      </p:graphicFrame>
    </p:spTree>
    <p:extLst>
      <p:ext uri="{BB962C8B-B14F-4D97-AF65-F5344CB8AC3E}">
        <p14:creationId xmlns:p14="http://schemas.microsoft.com/office/powerpoint/2010/main" val="29597127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64B7FEA8-F7A6-4C46-8B09-3D5AC41646FE}"/>
              </a:ext>
            </a:extLst>
          </p:cNvPr>
          <p:cNvSpPr>
            <a:spLocks noGrp="1" noChangeArrowheads="1"/>
          </p:cNvSpPr>
          <p:nvPr>
            <p:ph type="ctrTitle"/>
          </p:nvPr>
        </p:nvSpPr>
        <p:spPr>
          <a:xfrm>
            <a:off x="685800" y="845820"/>
            <a:ext cx="7848600" cy="4320540"/>
          </a:xfrm>
        </p:spPr>
        <p:txBody>
          <a:bodyPr/>
          <a:lstStyle/>
          <a:p>
            <a:pPr algn="ctr"/>
            <a:r>
              <a:rPr lang="en-US" altLang="en-US" dirty="0"/>
              <a:t>Proposal to Award</a:t>
            </a:r>
            <a:br>
              <a:rPr lang="en-US" altLang="en-US" dirty="0"/>
            </a:br>
            <a:br>
              <a:rPr lang="en-US" altLang="en-US" sz="6000" dirty="0"/>
            </a:br>
            <a:r>
              <a:rPr lang="en-US" altLang="en-US" sz="2400" dirty="0">
                <a:latin typeface="+mn-lt"/>
              </a:rPr>
              <a:t>Proposal Narratives, Application Attachments </a:t>
            </a:r>
            <a:br>
              <a:rPr lang="en-US" altLang="en-US" sz="2400" dirty="0">
                <a:latin typeface="+mn-lt"/>
              </a:rPr>
            </a:br>
            <a:r>
              <a:rPr lang="en-US" altLang="en-US" sz="2400" dirty="0">
                <a:latin typeface="+mn-lt"/>
              </a:rPr>
              <a:t>Compliance Certifications, Project teams, Participants and Subjects become the basis for </a:t>
            </a:r>
            <a:br>
              <a:rPr lang="en-US" altLang="en-US" sz="2400" dirty="0">
                <a:latin typeface="+mn-lt"/>
              </a:rPr>
            </a:br>
            <a:r>
              <a:rPr lang="en-US" altLang="en-US" sz="2400" dirty="0">
                <a:latin typeface="+mn-lt"/>
              </a:rPr>
              <a:t>Award Terms and Conditions </a:t>
            </a:r>
            <a:br>
              <a:rPr lang="en-US" altLang="en-US" sz="2400" dirty="0">
                <a:latin typeface="+mn-lt"/>
              </a:rPr>
            </a:br>
            <a:br>
              <a:rPr lang="en-US" altLang="en-US" sz="2400" dirty="0">
                <a:latin typeface="+mn-lt"/>
              </a:rPr>
            </a:br>
            <a:endParaRPr lang="en-US" altLang="en-US" sz="2400" dirty="0">
              <a:latin typeface="+mn-lt"/>
            </a:endParaRPr>
          </a:p>
        </p:txBody>
      </p:sp>
    </p:spTree>
    <p:extLst>
      <p:ext uri="{BB962C8B-B14F-4D97-AF65-F5344CB8AC3E}">
        <p14:creationId xmlns:p14="http://schemas.microsoft.com/office/powerpoint/2010/main" val="2856557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64B7FEA8-F7A6-4C46-8B09-3D5AC41646FE}"/>
              </a:ext>
            </a:extLst>
          </p:cNvPr>
          <p:cNvSpPr>
            <a:spLocks noGrp="1" noChangeArrowheads="1"/>
          </p:cNvSpPr>
          <p:nvPr>
            <p:ph type="ctrTitle"/>
          </p:nvPr>
        </p:nvSpPr>
        <p:spPr>
          <a:xfrm>
            <a:off x="647700" y="1783080"/>
            <a:ext cx="7848600" cy="3771900"/>
          </a:xfrm>
        </p:spPr>
        <p:txBody>
          <a:bodyPr/>
          <a:lstStyle/>
          <a:p>
            <a:pPr algn="ctr"/>
            <a:br>
              <a:rPr lang="en-US" altLang="en-US" sz="5400" dirty="0"/>
            </a:br>
            <a:br>
              <a:rPr lang="en-US" altLang="en-US" sz="5400" dirty="0"/>
            </a:br>
            <a:br>
              <a:rPr lang="en-US" altLang="en-US" sz="5400" dirty="0"/>
            </a:br>
            <a:br>
              <a:rPr lang="en-US" altLang="en-US" sz="5400" dirty="0"/>
            </a:br>
            <a:r>
              <a:rPr lang="en-US" altLang="en-US" dirty="0"/>
              <a:t>Part II: Interpreting a Notice of Grant Award</a:t>
            </a:r>
            <a:br>
              <a:rPr lang="en-US" altLang="en-US" sz="6000" dirty="0"/>
            </a:br>
            <a:br>
              <a:rPr lang="en-US" altLang="en-US" sz="6000" dirty="0"/>
            </a:br>
            <a:r>
              <a:rPr lang="en-US" altLang="en-US" sz="3000" dirty="0">
                <a:latin typeface="+mn-lt"/>
              </a:rPr>
              <a:t>Award Attributes</a:t>
            </a:r>
            <a:br>
              <a:rPr lang="en-US" altLang="en-US" sz="3000" dirty="0">
                <a:latin typeface="+mn-lt"/>
              </a:rPr>
            </a:br>
            <a:r>
              <a:rPr lang="en-US" altLang="en-US" sz="3000" dirty="0">
                <a:latin typeface="+mn-lt"/>
              </a:rPr>
              <a:t>Reviewing an Award Document</a:t>
            </a:r>
            <a:br>
              <a:rPr lang="en-US" altLang="en-US" sz="3000" dirty="0">
                <a:latin typeface="+mn-lt"/>
              </a:rPr>
            </a:br>
            <a:r>
              <a:rPr lang="en-US" altLang="en-US" sz="3000" dirty="0">
                <a:latin typeface="+mn-lt"/>
              </a:rPr>
              <a:t>Terms and Conditions </a:t>
            </a:r>
            <a:br>
              <a:rPr lang="en-US" altLang="en-US" sz="3000" dirty="0">
                <a:latin typeface="+mn-lt"/>
              </a:rPr>
            </a:br>
            <a:r>
              <a:rPr lang="en-US" altLang="en-US" sz="3000" dirty="0">
                <a:latin typeface="+mn-lt"/>
              </a:rPr>
              <a:t>NoGA and Research Agreements</a:t>
            </a:r>
            <a:br>
              <a:rPr lang="en-US" altLang="en-US" sz="3000" dirty="0">
                <a:latin typeface="+mn-lt"/>
              </a:rPr>
            </a:br>
            <a:r>
              <a:rPr lang="en-US" altLang="en-US" sz="3000" dirty="0">
                <a:latin typeface="+mn-lt"/>
              </a:rPr>
              <a:t> </a:t>
            </a:r>
            <a:br>
              <a:rPr lang="en-US" altLang="en-US" sz="3000" dirty="0">
                <a:latin typeface="+mn-lt"/>
              </a:rPr>
            </a:br>
            <a:endParaRPr lang="en-US" altLang="en-US" sz="3000" dirty="0">
              <a:latin typeface="+mn-lt"/>
            </a:endParaRPr>
          </a:p>
        </p:txBody>
      </p:sp>
    </p:spTree>
    <p:extLst>
      <p:ext uri="{BB962C8B-B14F-4D97-AF65-F5344CB8AC3E}">
        <p14:creationId xmlns:p14="http://schemas.microsoft.com/office/powerpoint/2010/main" val="10662596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C797621A-6F1E-4D75-B16D-2B8744A48137}"/>
              </a:ext>
            </a:extLst>
          </p:cNvPr>
          <p:cNvSpPr>
            <a:spLocks noGrp="1" noChangeArrowheads="1"/>
          </p:cNvSpPr>
          <p:nvPr>
            <p:ph type="title"/>
          </p:nvPr>
        </p:nvSpPr>
        <p:spPr/>
        <p:txBody>
          <a:bodyPr/>
          <a:lstStyle/>
          <a:p>
            <a:br>
              <a:rPr lang="en-US" altLang="en-US" dirty="0"/>
            </a:br>
            <a:r>
              <a:rPr lang="en-US" altLang="en-US" dirty="0"/>
              <a:t>Award Attributes</a:t>
            </a:r>
            <a:br>
              <a:rPr lang="en-US" altLang="en-US" dirty="0"/>
            </a:br>
            <a:r>
              <a:rPr lang="en-US" altLang="en-US" dirty="0"/>
              <a:t> </a:t>
            </a:r>
          </a:p>
        </p:txBody>
      </p:sp>
      <p:sp>
        <p:nvSpPr>
          <p:cNvPr id="3" name="Content Placeholder 2">
            <a:extLst>
              <a:ext uri="{FF2B5EF4-FFF2-40B4-BE49-F238E27FC236}">
                <a16:creationId xmlns:a16="http://schemas.microsoft.com/office/drawing/2014/main" id="{FED370A5-5473-49AF-AA38-BFEF34D86E4D}"/>
              </a:ext>
            </a:extLst>
          </p:cNvPr>
          <p:cNvSpPr>
            <a:spLocks noGrp="1"/>
          </p:cNvSpPr>
          <p:nvPr>
            <p:ph idx="1"/>
          </p:nvPr>
        </p:nvSpPr>
        <p:spPr/>
        <p:txBody>
          <a:bodyPr/>
          <a:lstStyle/>
          <a:p>
            <a:pPr marL="0" indent="0">
              <a:buFont typeface="Lucida Grande" pitchFamily="36" charset="0"/>
              <a:buNone/>
              <a:defRPr/>
            </a:pPr>
            <a:r>
              <a:rPr lang="en-US" dirty="0"/>
              <a:t>Attributes of an Award include:</a:t>
            </a:r>
          </a:p>
          <a:p>
            <a:pPr marL="0" indent="0">
              <a:buFont typeface="Lucida Grande" pitchFamily="36" charset="0"/>
              <a:buNone/>
              <a:defRPr/>
            </a:pPr>
            <a:endParaRPr lang="en-US" dirty="0"/>
          </a:p>
          <a:p>
            <a:pPr>
              <a:buFont typeface="Arial" panose="020B0604020202020204" pitchFamily="34" charset="0"/>
              <a:buChar char="•"/>
              <a:defRPr/>
            </a:pPr>
            <a:r>
              <a:rPr lang="en-US" dirty="0"/>
              <a:t>Sponsoring Agency or Organization </a:t>
            </a:r>
          </a:p>
          <a:p>
            <a:pPr>
              <a:buFont typeface="Arial" panose="020B0604020202020204" pitchFamily="34" charset="0"/>
              <a:buChar char="•"/>
              <a:defRPr/>
            </a:pPr>
            <a:r>
              <a:rPr lang="en-US" dirty="0"/>
              <a:t>Start and End Dates</a:t>
            </a:r>
          </a:p>
          <a:p>
            <a:pPr>
              <a:buFont typeface="Arial" panose="020B0604020202020204" pitchFamily="34" charset="0"/>
              <a:buChar char="•"/>
              <a:defRPr/>
            </a:pPr>
            <a:r>
              <a:rPr lang="en-US" dirty="0"/>
              <a:t>Project Titles </a:t>
            </a:r>
          </a:p>
          <a:p>
            <a:pPr>
              <a:buFont typeface="Arial" panose="020B0604020202020204" pitchFamily="34" charset="0"/>
              <a:buChar char="•"/>
              <a:defRPr/>
            </a:pPr>
            <a:r>
              <a:rPr lang="en-US" dirty="0"/>
              <a:t>PI &amp; Key Personnel</a:t>
            </a:r>
          </a:p>
          <a:p>
            <a:pPr>
              <a:buFont typeface="Arial" panose="020B0604020202020204" pitchFamily="34" charset="0"/>
              <a:buChar char="•"/>
              <a:defRPr/>
            </a:pPr>
            <a:r>
              <a:rPr lang="en-US" dirty="0"/>
              <a:t>Budget Periods</a:t>
            </a:r>
          </a:p>
          <a:p>
            <a:pPr>
              <a:buFont typeface="Arial" panose="020B0604020202020204" pitchFamily="34" charset="0"/>
              <a:buChar char="•"/>
              <a:defRPr/>
            </a:pPr>
            <a:r>
              <a:rPr lang="en-US" dirty="0"/>
              <a:t>Award Amounts</a:t>
            </a:r>
          </a:p>
          <a:p>
            <a:pPr>
              <a:buFont typeface="Arial" panose="020B0604020202020204" pitchFamily="34" charset="0"/>
              <a:buChar char="•"/>
              <a:defRPr/>
            </a:pPr>
            <a:r>
              <a:rPr lang="en-US" dirty="0"/>
              <a:t>Award Type and Billing Requirements</a:t>
            </a:r>
          </a:p>
          <a:p>
            <a:pPr>
              <a:buFont typeface="Arial" panose="020B0604020202020204" pitchFamily="34" charset="0"/>
              <a:buChar char="•"/>
              <a:defRPr/>
            </a:pPr>
            <a:r>
              <a:rPr lang="en-US" dirty="0"/>
              <a:t>Reporting Requirements</a:t>
            </a:r>
          </a:p>
          <a:p>
            <a:pPr>
              <a:buFont typeface="Arial" panose="020B0604020202020204" pitchFamily="34" charset="0"/>
              <a:buChar char="•"/>
              <a:defRPr/>
            </a:pPr>
            <a:r>
              <a:rPr lang="en-US" dirty="0"/>
              <a:t>Compliance </a:t>
            </a:r>
          </a:p>
          <a:p>
            <a:pPr>
              <a:buFont typeface="Arial" panose="020B0604020202020204" pitchFamily="34" charset="0"/>
              <a:buChar char="•"/>
              <a:defRPr/>
            </a:pPr>
            <a:endParaRPr lang="en-US" dirty="0"/>
          </a:p>
          <a:p>
            <a:pPr>
              <a:buFont typeface="Arial" panose="020B0604020202020204" pitchFamily="34" charset="0"/>
              <a:buChar char="•"/>
              <a:defRPr/>
            </a:pPr>
            <a:endParaRPr lang="en-US" dirty="0"/>
          </a:p>
          <a:p>
            <a:pPr>
              <a:buFont typeface="Arial" panose="020B0604020202020204" pitchFamily="34" charset="0"/>
              <a:buChar char="•"/>
              <a:defRPr/>
            </a:pPr>
            <a:endParaRPr lang="en-US" dirty="0"/>
          </a:p>
          <a:p>
            <a:pPr marL="0" indent="0">
              <a:buNone/>
              <a:defRPr/>
            </a:pPr>
            <a:endParaRPr lang="en-US" dirty="0"/>
          </a:p>
          <a:p>
            <a:pPr marL="0" indent="0">
              <a:buFont typeface="Lucida Grande" pitchFamily="36" charset="0"/>
              <a:buNone/>
              <a:defRPr/>
            </a:pPr>
            <a:endParaRPr lang="en-US" dirty="0"/>
          </a:p>
        </p:txBody>
      </p:sp>
    </p:spTree>
    <p:extLst>
      <p:ext uri="{BB962C8B-B14F-4D97-AF65-F5344CB8AC3E}">
        <p14:creationId xmlns:p14="http://schemas.microsoft.com/office/powerpoint/2010/main" val="3207474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C797621A-6F1E-4D75-B16D-2B8744A48137}"/>
              </a:ext>
            </a:extLst>
          </p:cNvPr>
          <p:cNvSpPr>
            <a:spLocks noGrp="1" noChangeArrowheads="1"/>
          </p:cNvSpPr>
          <p:nvPr>
            <p:ph type="title"/>
          </p:nvPr>
        </p:nvSpPr>
        <p:spPr/>
        <p:txBody>
          <a:bodyPr/>
          <a:lstStyle/>
          <a:p>
            <a:br>
              <a:rPr lang="en-US" altLang="en-US" dirty="0"/>
            </a:br>
            <a:r>
              <a:rPr lang="en-US" altLang="en-US" dirty="0"/>
              <a:t>Reviewing an Award Document</a:t>
            </a:r>
          </a:p>
        </p:txBody>
      </p:sp>
      <p:sp>
        <p:nvSpPr>
          <p:cNvPr id="3" name="Content Placeholder 2">
            <a:extLst>
              <a:ext uri="{FF2B5EF4-FFF2-40B4-BE49-F238E27FC236}">
                <a16:creationId xmlns:a16="http://schemas.microsoft.com/office/drawing/2014/main" id="{FED370A5-5473-49AF-AA38-BFEF34D86E4D}"/>
              </a:ext>
            </a:extLst>
          </p:cNvPr>
          <p:cNvSpPr>
            <a:spLocks noGrp="1"/>
          </p:cNvSpPr>
          <p:nvPr>
            <p:ph idx="1"/>
          </p:nvPr>
        </p:nvSpPr>
        <p:spPr/>
        <p:txBody>
          <a:bodyPr/>
          <a:lstStyle/>
          <a:p>
            <a:pPr marL="0" indent="0">
              <a:buFont typeface="Lucida Grande" pitchFamily="36" charset="0"/>
              <a:buNone/>
              <a:defRPr/>
            </a:pPr>
            <a:r>
              <a:rPr lang="en-US" dirty="0"/>
              <a:t>Information in a typical Award Notice or Agreement include: </a:t>
            </a:r>
          </a:p>
          <a:p>
            <a:pPr>
              <a:buFont typeface="Arial" panose="020B0604020202020204" pitchFamily="34" charset="0"/>
              <a:buChar char="•"/>
              <a:defRPr/>
            </a:pPr>
            <a:endParaRPr lang="en-US" dirty="0"/>
          </a:p>
          <a:p>
            <a:pPr>
              <a:buFont typeface="Arial" panose="020B0604020202020204" pitchFamily="34" charset="0"/>
              <a:buChar char="•"/>
              <a:defRPr/>
            </a:pPr>
            <a:r>
              <a:rPr lang="en-US" dirty="0"/>
              <a:t>Project/Program Description or Statement of Work</a:t>
            </a:r>
          </a:p>
          <a:p>
            <a:pPr>
              <a:buFont typeface="Arial" panose="020B0604020202020204" pitchFamily="34" charset="0"/>
              <a:buChar char="•"/>
              <a:defRPr/>
            </a:pPr>
            <a:r>
              <a:rPr lang="en-US" dirty="0"/>
              <a:t>Project/Program Personnel and Collaborators </a:t>
            </a:r>
          </a:p>
          <a:p>
            <a:pPr>
              <a:buFont typeface="Arial" panose="020B0604020202020204" pitchFamily="34" charset="0"/>
              <a:buChar char="•"/>
              <a:defRPr/>
            </a:pPr>
            <a:r>
              <a:rPr lang="en-US" dirty="0"/>
              <a:t>Grantee(UMB) and Grantor (Sponsor) Points of Contact </a:t>
            </a:r>
          </a:p>
          <a:p>
            <a:pPr>
              <a:buFont typeface="Arial" panose="020B0604020202020204" pitchFamily="34" charset="0"/>
              <a:buChar char="•"/>
              <a:defRPr/>
            </a:pPr>
            <a:r>
              <a:rPr lang="en-US" dirty="0"/>
              <a:t>Budget and Project Periods of Performance</a:t>
            </a:r>
          </a:p>
          <a:p>
            <a:pPr>
              <a:buFont typeface="Arial" panose="020B0604020202020204" pitchFamily="34" charset="0"/>
              <a:buChar char="•"/>
              <a:defRPr/>
            </a:pPr>
            <a:r>
              <a:rPr lang="en-US" dirty="0"/>
              <a:t>Budget Details</a:t>
            </a:r>
          </a:p>
          <a:p>
            <a:pPr>
              <a:buFont typeface="Arial" panose="020B0604020202020204" pitchFamily="34" charset="0"/>
              <a:buChar char="•"/>
              <a:defRPr/>
            </a:pPr>
            <a:r>
              <a:rPr lang="en-US" dirty="0"/>
              <a:t>Award Type &amp; Billing Requirements</a:t>
            </a:r>
          </a:p>
          <a:p>
            <a:pPr>
              <a:buFont typeface="Arial" panose="020B0604020202020204" pitchFamily="34" charset="0"/>
              <a:buChar char="•"/>
              <a:defRPr/>
            </a:pPr>
            <a:r>
              <a:rPr lang="en-US" dirty="0"/>
              <a:t>Reporting Requirements</a:t>
            </a:r>
          </a:p>
          <a:p>
            <a:pPr>
              <a:buFont typeface="Arial" panose="020B0604020202020204" pitchFamily="34" charset="0"/>
              <a:buChar char="•"/>
              <a:defRPr/>
            </a:pPr>
            <a:r>
              <a:rPr lang="en-US" dirty="0"/>
              <a:t>Sponsor Policies and Procedures (P&amp;Ps)</a:t>
            </a:r>
          </a:p>
          <a:p>
            <a:pPr>
              <a:buFont typeface="Arial" panose="020B0604020202020204" pitchFamily="34" charset="0"/>
              <a:buChar char="•"/>
              <a:defRPr/>
            </a:pPr>
            <a:r>
              <a:rPr lang="en-US" dirty="0"/>
              <a:t>Applicable Regulations and Compliance Certification </a:t>
            </a:r>
          </a:p>
          <a:p>
            <a:pPr>
              <a:buFont typeface="Arial" panose="020B0604020202020204" pitchFamily="34" charset="0"/>
              <a:buChar char="•"/>
              <a:defRPr/>
            </a:pPr>
            <a:r>
              <a:rPr lang="en-US" b="1" u="sng" dirty="0"/>
              <a:t>Award Terms and Conditions (T&amp;Cs)</a:t>
            </a:r>
          </a:p>
          <a:p>
            <a:pPr marL="0" indent="0">
              <a:buNone/>
              <a:defRPr/>
            </a:pPr>
            <a:endParaRPr lang="en-US" dirty="0"/>
          </a:p>
          <a:p>
            <a:pPr>
              <a:buFont typeface="Arial" panose="020B0604020202020204" pitchFamily="34" charset="0"/>
              <a:buChar char="•"/>
              <a:defRPr/>
            </a:pPr>
            <a:endParaRPr lang="en-US" dirty="0"/>
          </a:p>
          <a:p>
            <a:pPr>
              <a:buFont typeface="Arial" panose="020B0604020202020204" pitchFamily="34" charset="0"/>
              <a:buChar char="•"/>
              <a:defRPr/>
            </a:pPr>
            <a:endParaRPr lang="en-US" dirty="0"/>
          </a:p>
          <a:p>
            <a:pPr marL="0" indent="0">
              <a:buFont typeface="Lucida Grande" pitchFamily="36" charset="0"/>
              <a:buNone/>
              <a:defRPr/>
            </a:pPr>
            <a:endParaRPr lang="en-US" dirty="0"/>
          </a:p>
        </p:txBody>
      </p:sp>
    </p:spTree>
    <p:extLst>
      <p:ext uri="{BB962C8B-B14F-4D97-AF65-F5344CB8AC3E}">
        <p14:creationId xmlns:p14="http://schemas.microsoft.com/office/powerpoint/2010/main" val="323752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C797621A-6F1E-4D75-B16D-2B8744A48137}"/>
              </a:ext>
            </a:extLst>
          </p:cNvPr>
          <p:cNvSpPr>
            <a:spLocks noGrp="1" noChangeArrowheads="1"/>
          </p:cNvSpPr>
          <p:nvPr>
            <p:ph type="title"/>
          </p:nvPr>
        </p:nvSpPr>
        <p:spPr/>
        <p:txBody>
          <a:bodyPr/>
          <a:lstStyle/>
          <a:p>
            <a:br>
              <a:rPr lang="en-US" altLang="en-US" dirty="0"/>
            </a:br>
            <a:r>
              <a:rPr lang="en-US" altLang="en-US" dirty="0"/>
              <a:t>Terms and Conditions </a:t>
            </a:r>
          </a:p>
        </p:txBody>
      </p:sp>
      <p:sp>
        <p:nvSpPr>
          <p:cNvPr id="3" name="Content Placeholder 2">
            <a:extLst>
              <a:ext uri="{FF2B5EF4-FFF2-40B4-BE49-F238E27FC236}">
                <a16:creationId xmlns:a16="http://schemas.microsoft.com/office/drawing/2014/main" id="{FED370A5-5473-49AF-AA38-BFEF34D86E4D}"/>
              </a:ext>
            </a:extLst>
          </p:cNvPr>
          <p:cNvSpPr>
            <a:spLocks noGrp="1"/>
          </p:cNvSpPr>
          <p:nvPr>
            <p:ph idx="1"/>
          </p:nvPr>
        </p:nvSpPr>
        <p:spPr/>
        <p:txBody>
          <a:bodyPr/>
          <a:lstStyle/>
          <a:p>
            <a:pPr>
              <a:buFont typeface="Arial" panose="020B0604020202020204" pitchFamily="34" charset="0"/>
              <a:buChar char="•"/>
              <a:defRPr/>
            </a:pPr>
            <a:r>
              <a:rPr lang="en-US" dirty="0"/>
              <a:t>Identifying What’s Important and Why </a:t>
            </a:r>
          </a:p>
          <a:p>
            <a:pPr>
              <a:buFont typeface="Arial" panose="020B0604020202020204" pitchFamily="34" charset="0"/>
              <a:buChar char="•"/>
              <a:defRPr/>
            </a:pPr>
            <a:r>
              <a:rPr lang="en-US" dirty="0"/>
              <a:t>Common Pitfalls </a:t>
            </a:r>
          </a:p>
          <a:p>
            <a:pPr>
              <a:buFont typeface="Arial" panose="020B0604020202020204" pitchFamily="34" charset="0"/>
              <a:buChar char="•"/>
              <a:defRPr/>
            </a:pPr>
            <a:endParaRPr lang="en-US" dirty="0"/>
          </a:p>
        </p:txBody>
      </p:sp>
    </p:spTree>
    <p:extLst>
      <p:ext uri="{BB962C8B-B14F-4D97-AF65-F5344CB8AC3E}">
        <p14:creationId xmlns:p14="http://schemas.microsoft.com/office/powerpoint/2010/main" val="2656612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C797621A-6F1E-4D75-B16D-2B8744A48137}"/>
              </a:ext>
            </a:extLst>
          </p:cNvPr>
          <p:cNvSpPr>
            <a:spLocks noGrp="1" noChangeArrowheads="1"/>
          </p:cNvSpPr>
          <p:nvPr>
            <p:ph type="title"/>
          </p:nvPr>
        </p:nvSpPr>
        <p:spPr/>
        <p:txBody>
          <a:bodyPr/>
          <a:lstStyle/>
          <a:p>
            <a:br>
              <a:rPr lang="en-US" altLang="en-US" dirty="0"/>
            </a:br>
            <a:r>
              <a:rPr lang="en-US" altLang="en-US" dirty="0"/>
              <a:t>What’s Important and Why </a:t>
            </a:r>
          </a:p>
        </p:txBody>
      </p:sp>
      <p:sp>
        <p:nvSpPr>
          <p:cNvPr id="3" name="Content Placeholder 2">
            <a:extLst>
              <a:ext uri="{FF2B5EF4-FFF2-40B4-BE49-F238E27FC236}">
                <a16:creationId xmlns:a16="http://schemas.microsoft.com/office/drawing/2014/main" id="{FED370A5-5473-49AF-AA38-BFEF34D86E4D}"/>
              </a:ext>
            </a:extLst>
          </p:cNvPr>
          <p:cNvSpPr>
            <a:spLocks noGrp="1"/>
          </p:cNvSpPr>
          <p:nvPr>
            <p:ph idx="1"/>
          </p:nvPr>
        </p:nvSpPr>
        <p:spPr>
          <a:xfrm>
            <a:off x="609600" y="1600200"/>
            <a:ext cx="7162800" cy="4572000"/>
          </a:xfrm>
        </p:spPr>
        <p:txBody>
          <a:bodyPr/>
          <a:lstStyle/>
          <a:p>
            <a:pPr>
              <a:buFont typeface="Arial" panose="020B0604020202020204" pitchFamily="34" charset="0"/>
              <a:buChar char="•"/>
              <a:defRPr/>
            </a:pPr>
            <a:r>
              <a:rPr lang="en-US" dirty="0"/>
              <a:t>Common Terms and Conditions (T&amp;Cs)</a:t>
            </a:r>
          </a:p>
          <a:p>
            <a:pPr marL="0" indent="0">
              <a:buNone/>
              <a:defRPr/>
            </a:pPr>
            <a:endParaRPr lang="en-US" dirty="0"/>
          </a:p>
          <a:p>
            <a:pPr lvl="1">
              <a:buFont typeface="Wingdings" panose="05000000000000000000" pitchFamily="2" charset="2"/>
              <a:buChar char="Ø"/>
              <a:defRPr/>
            </a:pPr>
            <a:r>
              <a:rPr lang="en-US" dirty="0"/>
              <a:t>Award Policies and Procedure (P&amp;P)</a:t>
            </a:r>
          </a:p>
          <a:p>
            <a:pPr marL="457200" lvl="1" indent="0">
              <a:buNone/>
              <a:defRPr/>
            </a:pPr>
            <a:endParaRPr lang="en-US" dirty="0"/>
          </a:p>
          <a:p>
            <a:pPr lvl="1">
              <a:buFont typeface="Courier New" panose="02070309020205020404" pitchFamily="49" charset="0"/>
              <a:buChar char="o"/>
              <a:defRPr/>
            </a:pPr>
            <a:r>
              <a:rPr lang="en-US" dirty="0">
                <a:latin typeface="+mn-lt"/>
              </a:rPr>
              <a:t>Sponsor’s award policies are often incorporated by reference within the award documents </a:t>
            </a:r>
          </a:p>
          <a:p>
            <a:pPr lvl="1">
              <a:buFont typeface="Courier New" panose="02070309020205020404" pitchFamily="49" charset="0"/>
              <a:buChar char="o"/>
              <a:defRPr/>
            </a:pPr>
            <a:r>
              <a:rPr lang="en-US" dirty="0">
                <a:latin typeface="+mn-lt"/>
              </a:rPr>
              <a:t>Special P&amp;Ps are explicitly articulated in the award documents (i.e. Clinical Trials, Publications)</a:t>
            </a:r>
          </a:p>
          <a:p>
            <a:pPr marL="457200" lvl="1" indent="0">
              <a:buNone/>
              <a:defRPr/>
            </a:pPr>
            <a:endParaRPr lang="en-US" dirty="0"/>
          </a:p>
          <a:p>
            <a:pPr marL="457200" lvl="1" indent="0">
              <a:buNone/>
              <a:defRPr/>
            </a:pPr>
            <a:endParaRPr lang="en-US" dirty="0"/>
          </a:p>
          <a:p>
            <a:pPr marL="457200" lvl="1" indent="0">
              <a:buNone/>
              <a:defRPr/>
            </a:pPr>
            <a:endParaRPr lang="en-US" dirty="0"/>
          </a:p>
          <a:p>
            <a:pPr marL="0" indent="0">
              <a:buNone/>
              <a:defRPr/>
            </a:pPr>
            <a:endParaRPr lang="en-US" dirty="0"/>
          </a:p>
          <a:p>
            <a:pPr>
              <a:buFont typeface="Arial" panose="020B0604020202020204" pitchFamily="34" charset="0"/>
              <a:buChar char="•"/>
              <a:defRPr/>
            </a:pPr>
            <a:endParaRPr lang="en-US" dirty="0"/>
          </a:p>
        </p:txBody>
      </p:sp>
    </p:spTree>
    <p:extLst>
      <p:ext uri="{BB962C8B-B14F-4D97-AF65-F5344CB8AC3E}">
        <p14:creationId xmlns:p14="http://schemas.microsoft.com/office/powerpoint/2010/main" val="628894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C797621A-6F1E-4D75-B16D-2B8744A48137}"/>
              </a:ext>
            </a:extLst>
          </p:cNvPr>
          <p:cNvSpPr>
            <a:spLocks noGrp="1" noChangeArrowheads="1"/>
          </p:cNvSpPr>
          <p:nvPr>
            <p:ph type="title"/>
          </p:nvPr>
        </p:nvSpPr>
        <p:spPr/>
        <p:txBody>
          <a:bodyPr/>
          <a:lstStyle/>
          <a:p>
            <a:br>
              <a:rPr lang="en-US" altLang="en-US" dirty="0"/>
            </a:br>
            <a:r>
              <a:rPr lang="en-US" altLang="en-US" dirty="0"/>
              <a:t>What’s Important and Why </a:t>
            </a:r>
          </a:p>
        </p:txBody>
      </p:sp>
      <p:sp>
        <p:nvSpPr>
          <p:cNvPr id="3" name="Content Placeholder 2">
            <a:extLst>
              <a:ext uri="{FF2B5EF4-FFF2-40B4-BE49-F238E27FC236}">
                <a16:creationId xmlns:a16="http://schemas.microsoft.com/office/drawing/2014/main" id="{FED370A5-5473-49AF-AA38-BFEF34D86E4D}"/>
              </a:ext>
            </a:extLst>
          </p:cNvPr>
          <p:cNvSpPr>
            <a:spLocks noGrp="1"/>
          </p:cNvSpPr>
          <p:nvPr>
            <p:ph idx="1"/>
          </p:nvPr>
        </p:nvSpPr>
        <p:spPr>
          <a:xfrm>
            <a:off x="609600" y="1600200"/>
            <a:ext cx="7162800" cy="4572000"/>
          </a:xfrm>
        </p:spPr>
        <p:txBody>
          <a:bodyPr/>
          <a:lstStyle/>
          <a:p>
            <a:pPr>
              <a:buFont typeface="Arial" panose="020B0604020202020204" pitchFamily="34" charset="0"/>
              <a:buChar char="•"/>
              <a:defRPr/>
            </a:pPr>
            <a:r>
              <a:rPr lang="en-US" dirty="0"/>
              <a:t>Common Terms and Conditions (T&amp;Cs)</a:t>
            </a:r>
          </a:p>
          <a:p>
            <a:pPr marL="0" indent="0">
              <a:buNone/>
              <a:defRPr/>
            </a:pPr>
            <a:endParaRPr lang="en-US" dirty="0"/>
          </a:p>
          <a:p>
            <a:pPr marL="457200" lvl="1" indent="0">
              <a:buNone/>
              <a:defRPr/>
            </a:pPr>
            <a:endParaRPr lang="en-US" dirty="0"/>
          </a:p>
          <a:p>
            <a:pPr lvl="1">
              <a:buFont typeface="Wingdings" panose="05000000000000000000" pitchFamily="2" charset="2"/>
              <a:buChar char="Ø"/>
              <a:defRPr/>
            </a:pPr>
            <a:r>
              <a:rPr lang="en-US" dirty="0"/>
              <a:t>Institutional Responsibilities (OMB, regulations and internal controls)</a:t>
            </a:r>
          </a:p>
          <a:p>
            <a:pPr marL="457200" lvl="1" indent="0">
              <a:buNone/>
              <a:defRPr/>
            </a:pPr>
            <a:endParaRPr lang="en-US" dirty="0"/>
          </a:p>
          <a:p>
            <a:pPr lvl="1">
              <a:buFont typeface="Courier New" panose="02070309020205020404" pitchFamily="49" charset="0"/>
              <a:buChar char="o"/>
              <a:defRPr/>
            </a:pPr>
            <a:r>
              <a:rPr lang="en-US" dirty="0">
                <a:latin typeface="+mn-lt"/>
              </a:rPr>
              <a:t>Proposal eligibility requirements and certifications often become award T&amp;Cs (i.e. COI, RCR).  </a:t>
            </a:r>
          </a:p>
          <a:p>
            <a:pPr lvl="1">
              <a:buFont typeface="Courier New" panose="02070309020205020404" pitchFamily="49" charset="0"/>
              <a:buChar char="o"/>
              <a:defRPr/>
            </a:pPr>
            <a:r>
              <a:rPr lang="en-US" dirty="0">
                <a:latin typeface="+mn-lt"/>
              </a:rPr>
              <a:t>Compliance with federal regulations (i.e. drug-free workplace), Active internal Controls (and consistent policies and procedures (HR, procurement) related to award activities.</a:t>
            </a:r>
          </a:p>
          <a:p>
            <a:pPr lvl="1">
              <a:buFont typeface="Courier New" panose="02070309020205020404" pitchFamily="49" charset="0"/>
              <a:buChar char="o"/>
              <a:defRPr/>
            </a:pPr>
            <a:r>
              <a:rPr lang="en-US" dirty="0">
                <a:latin typeface="+mn-lt"/>
              </a:rPr>
              <a:t>T&amp;Cs can become Audit Criteria </a:t>
            </a:r>
          </a:p>
          <a:p>
            <a:pPr marL="0" indent="0">
              <a:buNone/>
              <a:defRPr/>
            </a:pPr>
            <a:endParaRPr lang="en-US" dirty="0"/>
          </a:p>
          <a:p>
            <a:pPr>
              <a:buFont typeface="Arial" panose="020B0604020202020204" pitchFamily="34" charset="0"/>
              <a:buChar char="•"/>
              <a:defRPr/>
            </a:pPr>
            <a:endParaRPr lang="en-US" dirty="0"/>
          </a:p>
        </p:txBody>
      </p:sp>
    </p:spTree>
    <p:extLst>
      <p:ext uri="{BB962C8B-B14F-4D97-AF65-F5344CB8AC3E}">
        <p14:creationId xmlns:p14="http://schemas.microsoft.com/office/powerpoint/2010/main" val="865679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C797621A-6F1E-4D75-B16D-2B8744A48137}"/>
              </a:ext>
            </a:extLst>
          </p:cNvPr>
          <p:cNvSpPr>
            <a:spLocks noGrp="1" noChangeArrowheads="1"/>
          </p:cNvSpPr>
          <p:nvPr>
            <p:ph type="title"/>
          </p:nvPr>
        </p:nvSpPr>
        <p:spPr/>
        <p:txBody>
          <a:bodyPr/>
          <a:lstStyle/>
          <a:p>
            <a:br>
              <a:rPr lang="en-US" altLang="en-US" dirty="0"/>
            </a:br>
            <a:r>
              <a:rPr lang="en-US" altLang="en-US" dirty="0"/>
              <a:t>What’s Important and Why </a:t>
            </a:r>
          </a:p>
        </p:txBody>
      </p:sp>
      <p:sp>
        <p:nvSpPr>
          <p:cNvPr id="3" name="Content Placeholder 2">
            <a:extLst>
              <a:ext uri="{FF2B5EF4-FFF2-40B4-BE49-F238E27FC236}">
                <a16:creationId xmlns:a16="http://schemas.microsoft.com/office/drawing/2014/main" id="{FED370A5-5473-49AF-AA38-BFEF34D86E4D}"/>
              </a:ext>
            </a:extLst>
          </p:cNvPr>
          <p:cNvSpPr>
            <a:spLocks noGrp="1"/>
          </p:cNvSpPr>
          <p:nvPr>
            <p:ph idx="1"/>
          </p:nvPr>
        </p:nvSpPr>
        <p:spPr/>
        <p:txBody>
          <a:bodyPr/>
          <a:lstStyle/>
          <a:p>
            <a:pPr>
              <a:buFont typeface="Arial" panose="020B0604020202020204" pitchFamily="34" charset="0"/>
              <a:buChar char="•"/>
              <a:defRPr/>
            </a:pPr>
            <a:r>
              <a:rPr lang="en-US" dirty="0"/>
              <a:t>Common Terms and Conditions (T&amp;Cs)</a:t>
            </a:r>
          </a:p>
          <a:p>
            <a:pPr marL="0" indent="0">
              <a:buNone/>
              <a:defRPr/>
            </a:pPr>
            <a:endParaRPr lang="en-US" dirty="0"/>
          </a:p>
          <a:p>
            <a:pPr lvl="1">
              <a:buFont typeface="Wingdings" panose="05000000000000000000" pitchFamily="2" charset="2"/>
              <a:buChar char="Ø"/>
              <a:defRPr/>
            </a:pPr>
            <a:r>
              <a:rPr lang="en-US" dirty="0"/>
              <a:t>Prior Approvals and Notifications</a:t>
            </a:r>
          </a:p>
          <a:p>
            <a:pPr marL="457200" lvl="1" indent="0">
              <a:buNone/>
              <a:defRPr/>
            </a:pPr>
            <a:endParaRPr lang="en-US" dirty="0">
              <a:latin typeface="+mn-lt"/>
            </a:endParaRPr>
          </a:p>
          <a:p>
            <a:pPr lvl="1">
              <a:buFont typeface="Courier New" panose="02070309020205020404" pitchFamily="49" charset="0"/>
              <a:buChar char="o"/>
              <a:defRPr/>
            </a:pPr>
            <a:r>
              <a:rPr lang="en-US" dirty="0">
                <a:latin typeface="+mn-lt"/>
              </a:rPr>
              <a:t>Expanded Authorities on Federal awards</a:t>
            </a:r>
          </a:p>
          <a:p>
            <a:pPr lvl="1">
              <a:buFont typeface="Courier New" panose="02070309020205020404" pitchFamily="49" charset="0"/>
              <a:buChar char="o"/>
              <a:defRPr/>
            </a:pPr>
            <a:r>
              <a:rPr lang="en-US" dirty="0">
                <a:latin typeface="+mn-lt"/>
              </a:rPr>
              <a:t>Knowing which award changes require prior approval or  notification </a:t>
            </a:r>
          </a:p>
          <a:p>
            <a:pPr lvl="1">
              <a:buFont typeface="Courier New" panose="02070309020205020404" pitchFamily="49" charset="0"/>
              <a:buChar char="o"/>
              <a:defRPr/>
            </a:pPr>
            <a:r>
              <a:rPr lang="en-US" dirty="0">
                <a:latin typeface="+mn-lt"/>
              </a:rPr>
              <a:t>Critical guidelines and deadlines for submitting prior approval and notification </a:t>
            </a:r>
          </a:p>
          <a:p>
            <a:pPr lvl="1">
              <a:buFont typeface="Courier New" panose="02070309020205020404" pitchFamily="49" charset="0"/>
              <a:buChar char="o"/>
              <a:defRPr/>
            </a:pPr>
            <a:r>
              <a:rPr lang="en-US" dirty="0">
                <a:latin typeface="+mn-lt"/>
              </a:rPr>
              <a:t>Timelines and requirements for Amendments, Continuations and Extensions  </a:t>
            </a:r>
          </a:p>
          <a:p>
            <a:pPr marL="457200" lvl="1" indent="0">
              <a:buNone/>
              <a:defRPr/>
            </a:pPr>
            <a:endParaRPr lang="en-US" dirty="0">
              <a:latin typeface="+mn-lt"/>
            </a:endParaRPr>
          </a:p>
          <a:p>
            <a:pPr marL="457200" lvl="1" indent="0">
              <a:buNone/>
              <a:defRPr/>
            </a:pPr>
            <a:endParaRPr lang="en-US" dirty="0"/>
          </a:p>
          <a:p>
            <a:pPr lvl="1">
              <a:buFont typeface="Wingdings" panose="05000000000000000000" pitchFamily="2" charset="2"/>
              <a:buChar char="Ø"/>
              <a:defRPr/>
            </a:pPr>
            <a:endParaRPr lang="en-US" dirty="0"/>
          </a:p>
          <a:p>
            <a:pPr marL="0" indent="0">
              <a:buNone/>
              <a:defRPr/>
            </a:pPr>
            <a:endParaRPr lang="en-US" dirty="0"/>
          </a:p>
          <a:p>
            <a:pPr>
              <a:buFont typeface="Arial" panose="020B0604020202020204" pitchFamily="34" charset="0"/>
              <a:buChar char="•"/>
              <a:defRPr/>
            </a:pPr>
            <a:endParaRPr lang="en-US" dirty="0"/>
          </a:p>
        </p:txBody>
      </p:sp>
    </p:spTree>
    <p:extLst>
      <p:ext uri="{BB962C8B-B14F-4D97-AF65-F5344CB8AC3E}">
        <p14:creationId xmlns:p14="http://schemas.microsoft.com/office/powerpoint/2010/main" val="400211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C797621A-6F1E-4D75-B16D-2B8744A48137}"/>
              </a:ext>
            </a:extLst>
          </p:cNvPr>
          <p:cNvSpPr>
            <a:spLocks noGrp="1" noChangeArrowheads="1"/>
          </p:cNvSpPr>
          <p:nvPr>
            <p:ph type="title"/>
          </p:nvPr>
        </p:nvSpPr>
        <p:spPr/>
        <p:txBody>
          <a:bodyPr/>
          <a:lstStyle/>
          <a:p>
            <a:br>
              <a:rPr lang="en-US" altLang="en-US" dirty="0"/>
            </a:br>
            <a:r>
              <a:rPr lang="en-US" altLang="en-US" dirty="0"/>
              <a:t>What’s Important and Why </a:t>
            </a:r>
          </a:p>
        </p:txBody>
      </p:sp>
      <p:sp>
        <p:nvSpPr>
          <p:cNvPr id="3" name="Content Placeholder 2">
            <a:extLst>
              <a:ext uri="{FF2B5EF4-FFF2-40B4-BE49-F238E27FC236}">
                <a16:creationId xmlns:a16="http://schemas.microsoft.com/office/drawing/2014/main" id="{FED370A5-5473-49AF-AA38-BFEF34D86E4D}"/>
              </a:ext>
            </a:extLst>
          </p:cNvPr>
          <p:cNvSpPr>
            <a:spLocks noGrp="1"/>
          </p:cNvSpPr>
          <p:nvPr>
            <p:ph idx="1"/>
          </p:nvPr>
        </p:nvSpPr>
        <p:spPr>
          <a:xfrm>
            <a:off x="609600" y="1600200"/>
            <a:ext cx="7162800" cy="4937760"/>
          </a:xfrm>
        </p:spPr>
        <p:txBody>
          <a:bodyPr/>
          <a:lstStyle/>
          <a:p>
            <a:pPr>
              <a:buFont typeface="Arial" panose="020B0604020202020204" pitchFamily="34" charset="0"/>
              <a:buChar char="•"/>
              <a:defRPr/>
            </a:pPr>
            <a:r>
              <a:rPr lang="en-US" dirty="0"/>
              <a:t>Common Terms and Conditions</a:t>
            </a:r>
          </a:p>
          <a:p>
            <a:pPr marL="0" indent="0">
              <a:buNone/>
              <a:defRPr/>
            </a:pPr>
            <a:endParaRPr lang="en-US" dirty="0"/>
          </a:p>
          <a:p>
            <a:pPr lvl="1">
              <a:buFont typeface="Wingdings" panose="05000000000000000000" pitchFamily="2" charset="2"/>
              <a:buChar char="Ø"/>
              <a:defRPr/>
            </a:pPr>
            <a:r>
              <a:rPr lang="en-US" dirty="0"/>
              <a:t>Programmatic and Financial Reporting Requirements</a:t>
            </a:r>
          </a:p>
          <a:p>
            <a:pPr lvl="1">
              <a:buFont typeface="Wingdings" panose="05000000000000000000" pitchFamily="2" charset="2"/>
              <a:buChar char="Ø"/>
              <a:defRPr/>
            </a:pPr>
            <a:endParaRPr lang="en-US" dirty="0"/>
          </a:p>
          <a:p>
            <a:pPr lvl="1">
              <a:buFont typeface="Courier New" panose="02070309020205020404" pitchFamily="49" charset="0"/>
              <a:buChar char="o"/>
              <a:defRPr/>
            </a:pPr>
            <a:r>
              <a:rPr lang="en-US" dirty="0">
                <a:latin typeface="+mn-lt"/>
              </a:rPr>
              <a:t>Interim, annual reports can be required for future budget periods and non-competing continuations </a:t>
            </a:r>
          </a:p>
          <a:p>
            <a:pPr lvl="1">
              <a:buFont typeface="Courier New" panose="02070309020205020404" pitchFamily="49" charset="0"/>
              <a:buChar char="o"/>
              <a:defRPr/>
            </a:pPr>
            <a:r>
              <a:rPr lang="en-US" dirty="0">
                <a:latin typeface="+mn-lt"/>
              </a:rPr>
              <a:t>Guidelines on the frequency, format and content of reports can be found in the terms and conditions of an award</a:t>
            </a:r>
          </a:p>
          <a:p>
            <a:pPr lvl="1">
              <a:buFont typeface="Courier New" panose="02070309020205020404" pitchFamily="49" charset="0"/>
              <a:buChar char="o"/>
              <a:defRPr/>
            </a:pPr>
            <a:r>
              <a:rPr lang="en-US" dirty="0">
                <a:latin typeface="+mn-lt"/>
              </a:rPr>
              <a:t>Consequences of Non-compliance with reporting requirements are sometimes outlined in T&amp;Cs  </a:t>
            </a:r>
          </a:p>
          <a:p>
            <a:pPr lvl="1">
              <a:buFont typeface="Courier New" panose="02070309020205020404" pitchFamily="49" charset="0"/>
              <a:buChar char="o"/>
              <a:defRPr/>
            </a:pPr>
            <a:r>
              <a:rPr lang="en-US" dirty="0">
                <a:latin typeface="+mn-lt"/>
              </a:rPr>
              <a:t>Future eligibility and funding can be contingent on compliance with current or previous awards T&amp;Cs </a:t>
            </a:r>
          </a:p>
          <a:p>
            <a:pPr lvl="1">
              <a:buFont typeface="Courier New" panose="02070309020205020404" pitchFamily="49" charset="0"/>
              <a:buChar char="o"/>
              <a:defRPr/>
            </a:pPr>
            <a:r>
              <a:rPr lang="en-US" dirty="0">
                <a:latin typeface="+mn-lt"/>
              </a:rPr>
              <a:t>T&amp;Cs can become Audit criteria </a:t>
            </a:r>
          </a:p>
          <a:p>
            <a:pPr marL="0" indent="0">
              <a:buNone/>
              <a:defRPr/>
            </a:pPr>
            <a:endParaRPr lang="en-US" dirty="0"/>
          </a:p>
          <a:p>
            <a:pPr>
              <a:buFont typeface="Arial" panose="020B0604020202020204" pitchFamily="34" charset="0"/>
              <a:buChar char="•"/>
              <a:defRPr/>
            </a:pPr>
            <a:endParaRPr lang="en-US" dirty="0"/>
          </a:p>
        </p:txBody>
      </p:sp>
    </p:spTree>
    <p:extLst>
      <p:ext uri="{BB962C8B-B14F-4D97-AF65-F5344CB8AC3E}">
        <p14:creationId xmlns:p14="http://schemas.microsoft.com/office/powerpoint/2010/main" val="186482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F84CB2E7-0E14-4EA6-94A7-60E36FFF5CD5}"/>
              </a:ext>
            </a:extLst>
          </p:cNvPr>
          <p:cNvSpPr>
            <a:spLocks noGrp="1" noChangeArrowheads="1"/>
          </p:cNvSpPr>
          <p:nvPr>
            <p:ph type="ctrTitle"/>
          </p:nvPr>
        </p:nvSpPr>
        <p:spPr>
          <a:xfrm>
            <a:off x="685800" y="976313"/>
            <a:ext cx="7848600" cy="669608"/>
          </a:xfrm>
        </p:spPr>
        <p:txBody>
          <a:bodyPr/>
          <a:lstStyle/>
          <a:p>
            <a:pPr eaLnBrk="1" hangingPunct="1"/>
            <a:br>
              <a:rPr lang="en-US" altLang="en-US" dirty="0"/>
            </a:br>
            <a:r>
              <a:rPr lang="en-US" altLang="en-US" dirty="0"/>
              <a:t>G.R.A.N.T. Forum</a:t>
            </a:r>
          </a:p>
        </p:txBody>
      </p:sp>
      <p:sp>
        <p:nvSpPr>
          <p:cNvPr id="6147" name="Rectangle 3">
            <a:extLst>
              <a:ext uri="{FF2B5EF4-FFF2-40B4-BE49-F238E27FC236}">
                <a16:creationId xmlns:a16="http://schemas.microsoft.com/office/drawing/2014/main" id="{763AD91F-23CF-4345-A5AE-0C9BE57A6F7C}"/>
              </a:ext>
            </a:extLst>
          </p:cNvPr>
          <p:cNvSpPr>
            <a:spLocks noGrp="1" noChangeArrowheads="1"/>
          </p:cNvSpPr>
          <p:nvPr>
            <p:ph type="subTitle" idx="1"/>
          </p:nvPr>
        </p:nvSpPr>
        <p:spPr>
          <a:xfrm>
            <a:off x="685800" y="1840230"/>
            <a:ext cx="6400800" cy="4686300"/>
          </a:xfrm>
        </p:spPr>
        <p:txBody>
          <a:bodyPr/>
          <a:lstStyle/>
          <a:p>
            <a:pPr eaLnBrk="1" hangingPunct="1">
              <a:buClr>
                <a:schemeClr val="accent2"/>
              </a:buClr>
            </a:pPr>
            <a:r>
              <a:rPr lang="en-US" altLang="en-US" sz="2400" dirty="0"/>
              <a:t>Introductions:</a:t>
            </a:r>
          </a:p>
          <a:p>
            <a:pPr eaLnBrk="1" hangingPunct="1">
              <a:buClr>
                <a:schemeClr val="accent2"/>
              </a:buClr>
            </a:pPr>
            <a:r>
              <a:rPr lang="en-US" altLang="en-US" sz="2400" b="1" dirty="0"/>
              <a:t>Shala Bonyun, Associate Director </a:t>
            </a:r>
          </a:p>
          <a:p>
            <a:pPr eaLnBrk="1" hangingPunct="1">
              <a:buClr>
                <a:schemeClr val="accent2"/>
              </a:buClr>
            </a:pPr>
            <a:r>
              <a:rPr lang="en-US" altLang="en-US" sz="2400" b="1" dirty="0"/>
              <a:t>Pre-Award Services </a:t>
            </a:r>
          </a:p>
          <a:p>
            <a:pPr eaLnBrk="1" hangingPunct="1">
              <a:buClr>
                <a:schemeClr val="accent2"/>
              </a:buClr>
            </a:pPr>
            <a:endParaRPr lang="en-US" altLang="en-US" sz="2400" b="1" dirty="0"/>
          </a:p>
          <a:p>
            <a:pPr eaLnBrk="1" hangingPunct="1">
              <a:buClr>
                <a:schemeClr val="accent2"/>
              </a:buClr>
            </a:pPr>
            <a:r>
              <a:rPr lang="en-US" altLang="en-US" sz="2400" b="1" dirty="0"/>
              <a:t>Rebecca Hanson, Assistant Director</a:t>
            </a:r>
          </a:p>
          <a:p>
            <a:pPr eaLnBrk="1" hangingPunct="1">
              <a:buClr>
                <a:schemeClr val="accent2"/>
              </a:buClr>
            </a:pPr>
            <a:r>
              <a:rPr lang="en-US" altLang="en-US" sz="2400" b="1" dirty="0"/>
              <a:t>Post-Award Services </a:t>
            </a:r>
          </a:p>
          <a:p>
            <a:pPr eaLnBrk="1" hangingPunct="1">
              <a:buClr>
                <a:schemeClr val="accent2"/>
              </a:buClr>
            </a:pPr>
            <a:endParaRPr lang="en-US" altLang="en-US" sz="2400" b="1" dirty="0"/>
          </a:p>
          <a:p>
            <a:pPr eaLnBrk="1" hangingPunct="1">
              <a:buClr>
                <a:schemeClr val="accent2"/>
              </a:buClr>
            </a:pPr>
            <a:r>
              <a:rPr lang="en-US" altLang="en-US" sz="2400" b="1" dirty="0"/>
              <a:t>Tracey Poston, Assistant Director</a:t>
            </a:r>
          </a:p>
          <a:p>
            <a:pPr eaLnBrk="1" hangingPunct="1">
              <a:buClr>
                <a:schemeClr val="accent2"/>
              </a:buClr>
            </a:pPr>
            <a:r>
              <a:rPr lang="en-US" altLang="en-US" sz="2400" b="1" dirty="0"/>
              <a:t>Research Compliance and Integrity </a:t>
            </a:r>
          </a:p>
          <a:p>
            <a:pPr eaLnBrk="1" hangingPunct="1">
              <a:buClr>
                <a:schemeClr val="accent2"/>
              </a:buClr>
            </a:pPr>
            <a:endParaRPr lang="en-US" altLang="en-US" sz="2400" b="1" dirty="0"/>
          </a:p>
          <a:p>
            <a:pPr eaLnBrk="1" hangingPunct="1">
              <a:buClr>
                <a:schemeClr val="accent2"/>
              </a:buClr>
            </a:pPr>
            <a:endParaRPr lang="en-US" altLang="en-US" sz="2400" b="1" dirty="0"/>
          </a:p>
          <a:p>
            <a:pPr eaLnBrk="1" hangingPunct="1">
              <a:buClr>
                <a:schemeClr val="accent2"/>
              </a:buClr>
            </a:pPr>
            <a:endParaRPr lang="en-US" altLang="en-US" sz="2400" b="1" dirty="0"/>
          </a:p>
          <a:p>
            <a:pPr eaLnBrk="1" hangingPunct="1">
              <a:buClr>
                <a:schemeClr val="accent2"/>
              </a:buClr>
            </a:pPr>
            <a:endParaRPr lang="en-US" altLang="en-US" sz="2400" b="1" dirty="0"/>
          </a:p>
          <a:p>
            <a:pPr eaLnBrk="1" hangingPunct="1">
              <a:buClr>
                <a:schemeClr val="accent2"/>
              </a:buClr>
            </a:pPr>
            <a:endParaRPr lang="en-US" altLang="en-US" sz="2400" b="1" dirty="0"/>
          </a:p>
          <a:p>
            <a:pPr eaLnBrk="1" hangingPunct="1">
              <a:buClr>
                <a:schemeClr val="accent2"/>
              </a:buClr>
            </a:pPr>
            <a:endParaRPr lang="en-US" altLang="en-US" sz="2400" dirty="0"/>
          </a:p>
          <a:p>
            <a:pPr eaLnBrk="1" hangingPunct="1">
              <a:buClr>
                <a:schemeClr val="accent2"/>
              </a:buClr>
            </a:pPr>
            <a:endParaRPr lang="en-US" altLang="en-US" sz="1800" dirty="0"/>
          </a:p>
        </p:txBody>
      </p:sp>
      <p:sp>
        <p:nvSpPr>
          <p:cNvPr id="6151" name="Rectangle 8">
            <a:extLst>
              <a:ext uri="{FF2B5EF4-FFF2-40B4-BE49-F238E27FC236}">
                <a16:creationId xmlns:a16="http://schemas.microsoft.com/office/drawing/2014/main" id="{C6CCC7A4-7132-41A8-BC7D-1757320F11A1}"/>
              </a:ext>
            </a:extLst>
          </p:cNvPr>
          <p:cNvSpPr>
            <a:spLocks noChangeArrowheads="1"/>
          </p:cNvSpPr>
          <p:nvPr/>
        </p:nvSpPr>
        <p:spPr bwMode="auto">
          <a:xfrm>
            <a:off x="1312863" y="5424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ヒラギノ角ゴ Pro W3" pitchFamily="36" charset="-128"/>
              </a:defRPr>
            </a:lvl1pPr>
            <a:lvl2pPr marL="37931725" indent="-37474525">
              <a:defRPr sz="2400">
                <a:solidFill>
                  <a:schemeClr val="tx1"/>
                </a:solidFill>
                <a:latin typeface="Arial" panose="020B0604020202020204" pitchFamily="34" charset="0"/>
                <a:ea typeface="ヒラギノ角ゴ Pro W3" pitchFamily="36" charset="-128"/>
              </a:defRPr>
            </a:lvl2pPr>
            <a:lvl3pPr marL="1143000" indent="-228600">
              <a:defRPr sz="2400">
                <a:solidFill>
                  <a:schemeClr val="tx1"/>
                </a:solidFill>
                <a:latin typeface="Arial" panose="020B0604020202020204" pitchFamily="34" charset="0"/>
                <a:ea typeface="ヒラギノ角ゴ Pro W3" pitchFamily="36" charset="-128"/>
              </a:defRPr>
            </a:lvl3pPr>
            <a:lvl4pPr marL="1600200" indent="-228600">
              <a:defRPr sz="2400">
                <a:solidFill>
                  <a:schemeClr val="tx1"/>
                </a:solidFill>
                <a:latin typeface="Arial" panose="020B0604020202020204" pitchFamily="34" charset="0"/>
                <a:ea typeface="ヒラギノ角ゴ Pro W3" pitchFamily="36" charset="-128"/>
              </a:defRPr>
            </a:lvl4pPr>
            <a:lvl5pPr marL="2057400" indent="-228600">
              <a:defRPr sz="2400">
                <a:solidFill>
                  <a:schemeClr val="tx1"/>
                </a:solidFill>
                <a:latin typeface="Arial" panose="020B0604020202020204" pitchFamily="34" charset="0"/>
                <a:ea typeface="ヒラギノ角ゴ Pro W3" pitchFamily="36"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6"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6"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6"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36" charset="-128"/>
              </a:defRPr>
            </a:lvl9pPr>
          </a:lstStyle>
          <a:p>
            <a:endParaRPr lang="en-US" altLang="en-US" dirty="0"/>
          </a:p>
        </p:txBody>
      </p:sp>
    </p:spTree>
    <p:extLst>
      <p:ext uri="{BB962C8B-B14F-4D97-AF65-F5344CB8AC3E}">
        <p14:creationId xmlns:p14="http://schemas.microsoft.com/office/powerpoint/2010/main" val="10351609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C797621A-6F1E-4D75-B16D-2B8744A48137}"/>
              </a:ext>
            </a:extLst>
          </p:cNvPr>
          <p:cNvSpPr>
            <a:spLocks noGrp="1" noChangeArrowheads="1"/>
          </p:cNvSpPr>
          <p:nvPr>
            <p:ph type="title"/>
          </p:nvPr>
        </p:nvSpPr>
        <p:spPr/>
        <p:txBody>
          <a:bodyPr/>
          <a:lstStyle/>
          <a:p>
            <a:br>
              <a:rPr lang="en-US" altLang="en-US" dirty="0"/>
            </a:br>
            <a:r>
              <a:rPr lang="en-US" altLang="en-US" dirty="0"/>
              <a:t>What’s Important and Why </a:t>
            </a:r>
          </a:p>
        </p:txBody>
      </p:sp>
      <p:sp>
        <p:nvSpPr>
          <p:cNvPr id="3" name="Content Placeholder 2">
            <a:extLst>
              <a:ext uri="{FF2B5EF4-FFF2-40B4-BE49-F238E27FC236}">
                <a16:creationId xmlns:a16="http://schemas.microsoft.com/office/drawing/2014/main" id="{FED370A5-5473-49AF-AA38-BFEF34D86E4D}"/>
              </a:ext>
            </a:extLst>
          </p:cNvPr>
          <p:cNvSpPr>
            <a:spLocks noGrp="1"/>
          </p:cNvSpPr>
          <p:nvPr>
            <p:ph idx="1"/>
          </p:nvPr>
        </p:nvSpPr>
        <p:spPr>
          <a:xfrm>
            <a:off x="609600" y="1600200"/>
            <a:ext cx="7162800" cy="4572000"/>
          </a:xfrm>
        </p:spPr>
        <p:txBody>
          <a:bodyPr/>
          <a:lstStyle/>
          <a:p>
            <a:pPr>
              <a:buFont typeface="Arial" panose="020B0604020202020204" pitchFamily="34" charset="0"/>
              <a:buChar char="•"/>
              <a:defRPr/>
            </a:pPr>
            <a:r>
              <a:rPr lang="en-US" dirty="0"/>
              <a:t>Common Terms and Conditions</a:t>
            </a:r>
          </a:p>
          <a:p>
            <a:pPr marL="0" indent="0">
              <a:buNone/>
              <a:defRPr/>
            </a:pPr>
            <a:endParaRPr lang="en-US" dirty="0"/>
          </a:p>
          <a:p>
            <a:pPr lvl="1">
              <a:buFont typeface="Wingdings" panose="05000000000000000000" pitchFamily="2" charset="2"/>
              <a:buChar char="Ø"/>
              <a:defRPr/>
            </a:pPr>
            <a:r>
              <a:rPr lang="en-US" dirty="0"/>
              <a:t>Billing Requirements: </a:t>
            </a:r>
            <a:r>
              <a:rPr lang="en-US" dirty="0">
                <a:latin typeface="Arial Bold"/>
              </a:rPr>
              <a:t>How the sponsor expects to send UMB award funds (cash) for performance received.</a:t>
            </a:r>
          </a:p>
          <a:p>
            <a:pPr lvl="1">
              <a:buFont typeface="Wingdings" panose="05000000000000000000" pitchFamily="2" charset="2"/>
              <a:buChar char="Ø"/>
              <a:defRPr/>
            </a:pPr>
            <a:endParaRPr lang="en-US" dirty="0">
              <a:latin typeface="Arial Bold"/>
            </a:endParaRPr>
          </a:p>
          <a:p>
            <a:pPr lvl="1">
              <a:buFont typeface="Courier New" pitchFamily="36" charset="0"/>
              <a:buChar char="o"/>
              <a:defRPr/>
            </a:pPr>
            <a:r>
              <a:rPr lang="en-US" dirty="0">
                <a:latin typeface="Arial" panose="020B0604020202020204" pitchFamily="34" charset="0"/>
                <a:cs typeface="Arial" panose="020B0604020202020204" pitchFamily="34" charset="0"/>
              </a:rPr>
              <a:t>Basis of Billing</a:t>
            </a:r>
          </a:p>
          <a:p>
            <a:pPr lvl="2">
              <a:buFont typeface="Arial" panose="020B0604020202020204" pitchFamily="34" charset="0"/>
              <a:buChar char="•"/>
              <a:defRPr/>
            </a:pPr>
            <a:r>
              <a:rPr lang="en-US" dirty="0">
                <a:latin typeface="Arial" panose="020B0604020202020204" pitchFamily="34" charset="0"/>
                <a:cs typeface="Arial" panose="020B0604020202020204" pitchFamily="34" charset="0"/>
              </a:rPr>
              <a:t>Cost Reimbursement (Expenses)</a:t>
            </a:r>
          </a:p>
          <a:p>
            <a:pPr lvl="2">
              <a:buFont typeface="Arial" panose="020B0604020202020204" pitchFamily="34" charset="0"/>
              <a:buChar char="•"/>
              <a:defRPr/>
            </a:pPr>
            <a:r>
              <a:rPr lang="en-US" dirty="0">
                <a:latin typeface="Arial" panose="020B0604020202020204" pitchFamily="34" charset="0"/>
                <a:cs typeface="Arial" panose="020B0604020202020204" pitchFamily="34" charset="0"/>
              </a:rPr>
              <a:t>Fixed Price/Flat Fee</a:t>
            </a:r>
          </a:p>
          <a:p>
            <a:pPr lvl="2">
              <a:buFont typeface="Arial" panose="020B0604020202020204" pitchFamily="34" charset="0"/>
              <a:buChar char="•"/>
              <a:defRPr/>
            </a:pPr>
            <a:r>
              <a:rPr lang="en-US" dirty="0">
                <a:latin typeface="Arial" panose="020B0604020202020204" pitchFamily="34" charset="0"/>
                <a:cs typeface="Arial" panose="020B0604020202020204" pitchFamily="34" charset="0"/>
              </a:rPr>
              <a:t>Cost per Deliverable</a:t>
            </a:r>
          </a:p>
          <a:p>
            <a:pPr lvl="2">
              <a:buFont typeface="Arial" panose="020B0604020202020204" pitchFamily="34" charset="0"/>
              <a:buChar char="•"/>
              <a:defRPr/>
            </a:pPr>
            <a:r>
              <a:rPr lang="en-US" dirty="0">
                <a:latin typeface="Arial" panose="020B0604020202020204" pitchFamily="34" charset="0"/>
                <a:cs typeface="Arial" panose="020B0604020202020204" pitchFamily="34" charset="0"/>
              </a:rPr>
              <a:t>Immediate Payment (Advance)</a:t>
            </a:r>
          </a:p>
          <a:p>
            <a:pPr lvl="1">
              <a:buFont typeface="Courier New" pitchFamily="36" charset="0"/>
              <a:buChar char="o"/>
              <a:defRPr/>
            </a:pPr>
            <a:r>
              <a:rPr lang="en-US" dirty="0">
                <a:latin typeface="Arial" panose="020B0604020202020204" pitchFamily="34" charset="0"/>
                <a:cs typeface="Arial" panose="020B0604020202020204" pitchFamily="34" charset="0"/>
              </a:rPr>
              <a:t>Frequency</a:t>
            </a:r>
          </a:p>
          <a:p>
            <a:pPr lvl="2">
              <a:buFont typeface="Arial" panose="020B0604020202020204" pitchFamily="34" charset="0"/>
              <a:buChar char="•"/>
              <a:defRPr/>
            </a:pPr>
            <a:r>
              <a:rPr lang="en-US" dirty="0">
                <a:latin typeface="Arial" panose="020B0604020202020204" pitchFamily="34" charset="0"/>
                <a:cs typeface="Arial" panose="020B0604020202020204" pitchFamily="34" charset="0"/>
              </a:rPr>
              <a:t>Monthly, Quarterly, Deliverable Schedule</a:t>
            </a:r>
          </a:p>
          <a:p>
            <a:pPr lvl="1">
              <a:buFont typeface="Arial" panose="020B0604020202020204" pitchFamily="34" charset="0"/>
              <a:buChar char="•"/>
              <a:defRPr/>
            </a:pPr>
            <a:endParaRPr lang="en-US" dirty="0">
              <a:latin typeface="Arial Bold"/>
            </a:endParaRPr>
          </a:p>
          <a:p>
            <a:pPr lvl="1">
              <a:buFont typeface="Courier New" pitchFamily="36" charset="0"/>
              <a:buChar char="o"/>
              <a:defRPr/>
            </a:pPr>
            <a:endParaRPr lang="en-US" dirty="0">
              <a:latin typeface="Arial Bold"/>
            </a:endParaRPr>
          </a:p>
          <a:p>
            <a:pPr marL="0" indent="0">
              <a:buNone/>
              <a:defRPr/>
            </a:pPr>
            <a:endParaRPr lang="en-US" dirty="0"/>
          </a:p>
          <a:p>
            <a:pPr>
              <a:buFont typeface="Arial" panose="020B0604020202020204" pitchFamily="34" charset="0"/>
              <a:buChar char="•"/>
              <a:defRPr/>
            </a:pPr>
            <a:endParaRPr lang="en-US" dirty="0"/>
          </a:p>
        </p:txBody>
      </p:sp>
    </p:spTree>
    <p:extLst>
      <p:ext uri="{BB962C8B-B14F-4D97-AF65-F5344CB8AC3E}">
        <p14:creationId xmlns:p14="http://schemas.microsoft.com/office/powerpoint/2010/main" val="505378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C797621A-6F1E-4D75-B16D-2B8744A48137}"/>
              </a:ext>
            </a:extLst>
          </p:cNvPr>
          <p:cNvSpPr>
            <a:spLocks noGrp="1" noChangeArrowheads="1"/>
          </p:cNvSpPr>
          <p:nvPr>
            <p:ph type="title"/>
          </p:nvPr>
        </p:nvSpPr>
        <p:spPr/>
        <p:txBody>
          <a:bodyPr/>
          <a:lstStyle/>
          <a:p>
            <a:br>
              <a:rPr lang="en-US" altLang="en-US" dirty="0"/>
            </a:br>
            <a:r>
              <a:rPr lang="en-US" altLang="en-US" dirty="0"/>
              <a:t>What’s Important and Why </a:t>
            </a:r>
          </a:p>
        </p:txBody>
      </p:sp>
      <p:sp>
        <p:nvSpPr>
          <p:cNvPr id="3" name="Content Placeholder 2">
            <a:extLst>
              <a:ext uri="{FF2B5EF4-FFF2-40B4-BE49-F238E27FC236}">
                <a16:creationId xmlns:a16="http://schemas.microsoft.com/office/drawing/2014/main" id="{FED370A5-5473-49AF-AA38-BFEF34D86E4D}"/>
              </a:ext>
            </a:extLst>
          </p:cNvPr>
          <p:cNvSpPr>
            <a:spLocks noGrp="1"/>
          </p:cNvSpPr>
          <p:nvPr>
            <p:ph idx="1"/>
          </p:nvPr>
        </p:nvSpPr>
        <p:spPr>
          <a:xfrm>
            <a:off x="609600" y="1600200"/>
            <a:ext cx="7162800" cy="4983891"/>
          </a:xfrm>
        </p:spPr>
        <p:txBody>
          <a:bodyPr/>
          <a:lstStyle/>
          <a:p>
            <a:pPr>
              <a:buFont typeface="Arial" panose="020B0604020202020204" pitchFamily="34" charset="0"/>
              <a:buChar char="•"/>
              <a:defRPr/>
            </a:pPr>
            <a:r>
              <a:rPr lang="en-US" dirty="0"/>
              <a:t>Common Terms and Conditions</a:t>
            </a:r>
          </a:p>
          <a:p>
            <a:pPr marL="0" indent="0">
              <a:buNone/>
              <a:defRPr/>
            </a:pPr>
            <a:endParaRPr lang="en-US" dirty="0"/>
          </a:p>
          <a:p>
            <a:pPr lvl="1">
              <a:buFont typeface="Wingdings" panose="05000000000000000000" pitchFamily="2" charset="2"/>
              <a:buChar char="Ø"/>
              <a:defRPr/>
            </a:pPr>
            <a:r>
              <a:rPr lang="en-US" dirty="0"/>
              <a:t>Deliverables: The tangible products expected to be transferred from UMB to the sponsor. Examples include:</a:t>
            </a:r>
          </a:p>
          <a:p>
            <a:pPr marL="457200" lvl="1" indent="0">
              <a:buNone/>
              <a:defRPr/>
            </a:pPr>
            <a:endParaRPr lang="en-US" dirty="0"/>
          </a:p>
          <a:p>
            <a:pPr lvl="1">
              <a:buFont typeface="Courier New" panose="05000000000000000000" pitchFamily="2" charset="2"/>
              <a:buChar char="o"/>
              <a:defRPr/>
            </a:pPr>
            <a:r>
              <a:rPr lang="en-US" dirty="0">
                <a:latin typeface="+mn-lt"/>
              </a:rPr>
              <a:t>Data Sets &amp; Publications</a:t>
            </a:r>
          </a:p>
          <a:p>
            <a:pPr lvl="1">
              <a:buFont typeface="Courier New" panose="05000000000000000000" pitchFamily="2" charset="2"/>
              <a:buChar char="o"/>
              <a:defRPr/>
            </a:pPr>
            <a:r>
              <a:rPr lang="en-US" dirty="0">
                <a:latin typeface="+mn-lt"/>
              </a:rPr>
              <a:t>Meetings &amp; Presentations</a:t>
            </a:r>
          </a:p>
          <a:p>
            <a:pPr lvl="1">
              <a:buFont typeface="Courier New" panose="05000000000000000000" pitchFamily="2" charset="2"/>
              <a:buChar char="o"/>
              <a:defRPr/>
            </a:pPr>
            <a:r>
              <a:rPr lang="en-US" dirty="0">
                <a:latin typeface="+mn-lt"/>
              </a:rPr>
              <a:t>Evaluations and Reports </a:t>
            </a:r>
          </a:p>
          <a:p>
            <a:pPr lvl="1">
              <a:buFont typeface="Courier New" panose="05000000000000000000" pitchFamily="2" charset="2"/>
              <a:buChar char="o"/>
              <a:defRPr/>
            </a:pPr>
            <a:r>
              <a:rPr lang="en-US" dirty="0">
                <a:latin typeface="+mn-lt"/>
              </a:rPr>
              <a:t>Compounds, Samples or Materials </a:t>
            </a:r>
          </a:p>
          <a:p>
            <a:pPr lvl="2">
              <a:buFont typeface="Courier New" panose="05000000000000000000" pitchFamily="2" charset="2"/>
              <a:buChar char="o"/>
              <a:defRPr/>
            </a:pPr>
            <a:endParaRPr lang="en-US" dirty="0">
              <a:latin typeface="Arial Bold"/>
            </a:endParaRPr>
          </a:p>
        </p:txBody>
      </p:sp>
    </p:spTree>
    <p:extLst>
      <p:ext uri="{BB962C8B-B14F-4D97-AF65-F5344CB8AC3E}">
        <p14:creationId xmlns:p14="http://schemas.microsoft.com/office/powerpoint/2010/main" val="284316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C797621A-6F1E-4D75-B16D-2B8744A48137}"/>
              </a:ext>
            </a:extLst>
          </p:cNvPr>
          <p:cNvSpPr>
            <a:spLocks noGrp="1" noChangeArrowheads="1"/>
          </p:cNvSpPr>
          <p:nvPr>
            <p:ph type="title"/>
          </p:nvPr>
        </p:nvSpPr>
        <p:spPr/>
        <p:txBody>
          <a:bodyPr/>
          <a:lstStyle/>
          <a:p>
            <a:br>
              <a:rPr lang="en-US" altLang="en-US" dirty="0"/>
            </a:br>
            <a:r>
              <a:rPr lang="en-US" altLang="en-US" dirty="0"/>
              <a:t>What’s Important and Why </a:t>
            </a:r>
          </a:p>
        </p:txBody>
      </p:sp>
      <p:sp>
        <p:nvSpPr>
          <p:cNvPr id="3" name="Content Placeholder 2">
            <a:extLst>
              <a:ext uri="{FF2B5EF4-FFF2-40B4-BE49-F238E27FC236}">
                <a16:creationId xmlns:a16="http://schemas.microsoft.com/office/drawing/2014/main" id="{FED370A5-5473-49AF-AA38-BFEF34D86E4D}"/>
              </a:ext>
            </a:extLst>
          </p:cNvPr>
          <p:cNvSpPr>
            <a:spLocks noGrp="1"/>
          </p:cNvSpPr>
          <p:nvPr>
            <p:ph idx="1"/>
          </p:nvPr>
        </p:nvSpPr>
        <p:spPr>
          <a:xfrm>
            <a:off x="609600" y="1600200"/>
            <a:ext cx="7162800" cy="4983891"/>
          </a:xfrm>
        </p:spPr>
        <p:txBody>
          <a:bodyPr/>
          <a:lstStyle/>
          <a:p>
            <a:pPr>
              <a:buFont typeface="Arial" panose="020B0604020202020204" pitchFamily="34" charset="0"/>
              <a:buChar char="•"/>
              <a:defRPr/>
            </a:pPr>
            <a:r>
              <a:rPr lang="en-US" dirty="0"/>
              <a:t>Common Terms and Conditions</a:t>
            </a:r>
          </a:p>
          <a:p>
            <a:pPr marL="0" indent="0">
              <a:buNone/>
              <a:defRPr/>
            </a:pPr>
            <a:endParaRPr lang="en-US" dirty="0"/>
          </a:p>
          <a:p>
            <a:pPr lvl="1">
              <a:buFont typeface="Wingdings" panose="05000000000000000000" pitchFamily="2" charset="2"/>
              <a:buChar char="Ø"/>
              <a:defRPr/>
            </a:pPr>
            <a:r>
              <a:rPr lang="en-US" dirty="0"/>
              <a:t>Closeout: Final reconciliation of the Project and Award at the end of the Period of Performance or Award end date. </a:t>
            </a:r>
          </a:p>
          <a:p>
            <a:pPr marL="457200" lvl="1" indent="0">
              <a:buNone/>
              <a:defRPr/>
            </a:pPr>
            <a:endParaRPr lang="en-US" dirty="0">
              <a:latin typeface="Arial Bold"/>
            </a:endParaRPr>
          </a:p>
          <a:p>
            <a:pPr lvl="1">
              <a:buFont typeface="Courier New" panose="05000000000000000000" pitchFamily="2" charset="2"/>
              <a:buChar char="o"/>
              <a:defRPr/>
            </a:pPr>
            <a:r>
              <a:rPr lang="en-US" dirty="0">
                <a:latin typeface="Arial" panose="020B0604020202020204" pitchFamily="34" charset="0"/>
                <a:cs typeface="Arial" panose="020B0604020202020204" pitchFamily="34" charset="0"/>
              </a:rPr>
              <a:t>Final Deliverables, reports and invoices</a:t>
            </a:r>
          </a:p>
          <a:p>
            <a:pPr lvl="1">
              <a:buFont typeface="Courier New" panose="05000000000000000000" pitchFamily="2" charset="2"/>
              <a:buChar char="o"/>
              <a:defRPr/>
            </a:pPr>
            <a:r>
              <a:rPr lang="en-US" dirty="0">
                <a:latin typeface="Arial" panose="020B0604020202020204" pitchFamily="34" charset="0"/>
                <a:cs typeface="Arial" panose="020B0604020202020204" pitchFamily="34" charset="0"/>
              </a:rPr>
              <a:t>Invention Disclosures </a:t>
            </a:r>
          </a:p>
          <a:p>
            <a:pPr lvl="2">
              <a:buFont typeface="Courier New" panose="05000000000000000000" pitchFamily="2" charset="2"/>
              <a:buChar char="o"/>
              <a:defRPr/>
            </a:pPr>
            <a:endParaRPr lang="en-US" dirty="0">
              <a:latin typeface="Arial Bold"/>
            </a:endParaRPr>
          </a:p>
        </p:txBody>
      </p:sp>
    </p:spTree>
    <p:extLst>
      <p:ext uri="{BB962C8B-B14F-4D97-AF65-F5344CB8AC3E}">
        <p14:creationId xmlns:p14="http://schemas.microsoft.com/office/powerpoint/2010/main" val="113720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C797621A-6F1E-4D75-B16D-2B8744A48137}"/>
              </a:ext>
            </a:extLst>
          </p:cNvPr>
          <p:cNvSpPr>
            <a:spLocks noGrp="1" noChangeArrowheads="1"/>
          </p:cNvSpPr>
          <p:nvPr>
            <p:ph type="title"/>
          </p:nvPr>
        </p:nvSpPr>
        <p:spPr/>
        <p:txBody>
          <a:bodyPr/>
          <a:lstStyle/>
          <a:p>
            <a:br>
              <a:rPr lang="en-US" altLang="en-US" dirty="0"/>
            </a:br>
            <a:r>
              <a:rPr lang="en-US" altLang="en-US" dirty="0"/>
              <a:t>What’s Important and Why </a:t>
            </a:r>
          </a:p>
        </p:txBody>
      </p:sp>
      <p:sp>
        <p:nvSpPr>
          <p:cNvPr id="3" name="Content Placeholder 2">
            <a:extLst>
              <a:ext uri="{FF2B5EF4-FFF2-40B4-BE49-F238E27FC236}">
                <a16:creationId xmlns:a16="http://schemas.microsoft.com/office/drawing/2014/main" id="{FED370A5-5473-49AF-AA38-BFEF34D86E4D}"/>
              </a:ext>
            </a:extLst>
          </p:cNvPr>
          <p:cNvSpPr>
            <a:spLocks noGrp="1"/>
          </p:cNvSpPr>
          <p:nvPr>
            <p:ph idx="1"/>
          </p:nvPr>
        </p:nvSpPr>
        <p:spPr>
          <a:xfrm>
            <a:off x="609600" y="1600200"/>
            <a:ext cx="7162800" cy="4572000"/>
          </a:xfrm>
        </p:spPr>
        <p:txBody>
          <a:bodyPr/>
          <a:lstStyle/>
          <a:p>
            <a:pPr>
              <a:buFont typeface="Arial" panose="020B0604020202020204" pitchFamily="34" charset="0"/>
              <a:buChar char="•"/>
              <a:defRPr/>
            </a:pPr>
            <a:r>
              <a:rPr lang="en-US" dirty="0">
                <a:ea typeface="+mn-lt"/>
                <a:cs typeface="+mn-lt"/>
              </a:rPr>
              <a:t>Common Terms and Conditions (T&amp;Cs)</a:t>
            </a:r>
            <a:r>
              <a:rPr lang="en-US" dirty="0">
                <a:latin typeface="Arial Bold"/>
                <a:cs typeface="Arial Bold"/>
              </a:rPr>
              <a:t> </a:t>
            </a:r>
          </a:p>
          <a:p>
            <a:pPr>
              <a:buFont typeface="Lucida Grande" panose="020B0604020202020204" pitchFamily="34" charset="0"/>
              <a:buChar char="▸"/>
              <a:defRPr/>
            </a:pPr>
            <a:endParaRPr lang="en-US" dirty="0">
              <a:latin typeface="Arial Bold"/>
              <a:cs typeface="Arial Bold"/>
            </a:endParaRPr>
          </a:p>
          <a:p>
            <a:pPr lvl="1">
              <a:buFont typeface="Wingdings" panose="05000000000000000000" pitchFamily="2" charset="2"/>
              <a:buChar char="Ø"/>
              <a:defRPr/>
            </a:pPr>
            <a:r>
              <a:rPr lang="en-US" dirty="0">
                <a:latin typeface="Arial Bold"/>
                <a:cs typeface="Arial Bold"/>
              </a:rPr>
              <a:t>Conflict Interest &amp; Conflict Commitment </a:t>
            </a:r>
            <a:endParaRPr lang="en-US" dirty="0">
              <a:ea typeface="+mn-lt"/>
              <a:cs typeface="+mn-lt"/>
            </a:endParaRPr>
          </a:p>
          <a:p>
            <a:pPr marL="0" indent="0">
              <a:buNone/>
              <a:defRPr/>
            </a:pPr>
            <a:endParaRPr lang="en-US" dirty="0">
              <a:ea typeface="+mn-lt"/>
              <a:cs typeface="+mn-lt"/>
            </a:endParaRPr>
          </a:p>
          <a:p>
            <a:pPr lvl="1">
              <a:buFont typeface="Courier New" panose="02070309020205020404" pitchFamily="49" charset="0"/>
              <a:buChar char="o"/>
              <a:defRPr/>
            </a:pPr>
            <a:r>
              <a:rPr lang="en-US" dirty="0">
                <a:latin typeface="+mn-lt"/>
                <a:ea typeface="+mn-lt"/>
                <a:cs typeface="+mn-lt"/>
              </a:rPr>
              <a:t>Disclosure Procedure: Key personnel must disclose </a:t>
            </a:r>
            <a:r>
              <a:rPr lang="en-US" u="sng" dirty="0">
                <a:latin typeface="+mn-lt"/>
                <a:ea typeface="+mn-lt"/>
                <a:cs typeface="+mn-lt"/>
              </a:rPr>
              <a:t>all</a:t>
            </a:r>
            <a:r>
              <a:rPr lang="en-US" dirty="0">
                <a:latin typeface="+mn-lt"/>
                <a:ea typeface="+mn-lt"/>
                <a:cs typeface="+mn-lt"/>
              </a:rPr>
              <a:t> potential COIs and COCs.</a:t>
            </a:r>
          </a:p>
          <a:p>
            <a:pPr lvl="1">
              <a:buFont typeface="Courier New" panose="02070309020205020404" pitchFamily="49" charset="0"/>
              <a:buChar char="o"/>
              <a:defRPr/>
            </a:pPr>
            <a:r>
              <a:rPr lang="en-US" dirty="0">
                <a:latin typeface="+mn-lt"/>
                <a:ea typeface="+mn-lt"/>
                <a:cs typeface="+mn-lt"/>
              </a:rPr>
              <a:t>Conflict Mitigation: The appropriate UMB official must then evaluate the potential conflict, and if it is found to be significant, must manage it.  </a:t>
            </a:r>
          </a:p>
          <a:p>
            <a:pPr lvl="1">
              <a:buFont typeface="Courier New" panose="02070309020205020404" pitchFamily="49" charset="0"/>
              <a:buChar char="o"/>
              <a:defRPr/>
            </a:pPr>
            <a:r>
              <a:rPr lang="en-US" dirty="0">
                <a:latin typeface="+mn-lt"/>
                <a:ea typeface="+mn-lt"/>
                <a:cs typeface="+mn-lt"/>
              </a:rPr>
              <a:t>University policy and federal regulations require to update disclosures within </a:t>
            </a:r>
            <a:r>
              <a:rPr lang="en-US" b="1" dirty="0">
                <a:latin typeface="+mn-lt"/>
                <a:ea typeface="+mn-lt"/>
                <a:cs typeface="+mn-lt"/>
              </a:rPr>
              <a:t>30 </a:t>
            </a:r>
            <a:r>
              <a:rPr lang="en-US" dirty="0">
                <a:latin typeface="+mn-lt"/>
                <a:ea typeface="+mn-lt"/>
                <a:cs typeface="+mn-lt"/>
              </a:rPr>
              <a:t>days of acquiring or discovering a new outside interest.</a:t>
            </a:r>
          </a:p>
          <a:p>
            <a:pPr marL="742950" lvl="2" indent="0">
              <a:buNone/>
              <a:defRPr/>
            </a:pPr>
            <a:endParaRPr lang="en-US" dirty="0"/>
          </a:p>
          <a:p>
            <a:pPr marL="400050" lvl="1" indent="0">
              <a:buNone/>
              <a:defRPr/>
            </a:pPr>
            <a:endParaRPr lang="en-US" dirty="0">
              <a:latin typeface="Arial"/>
            </a:endParaRPr>
          </a:p>
          <a:p>
            <a:pPr>
              <a:buFont typeface="Arial" panose="020B0604020202020204" pitchFamily="34" charset="0"/>
              <a:buChar char="•"/>
              <a:defRPr/>
            </a:pPr>
            <a:endParaRPr lang="en-US" dirty="0"/>
          </a:p>
        </p:txBody>
      </p:sp>
    </p:spTree>
    <p:extLst>
      <p:ext uri="{BB962C8B-B14F-4D97-AF65-F5344CB8AC3E}">
        <p14:creationId xmlns:p14="http://schemas.microsoft.com/office/powerpoint/2010/main" val="1815746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C797621A-6F1E-4D75-B16D-2B8744A48137}"/>
              </a:ext>
            </a:extLst>
          </p:cNvPr>
          <p:cNvSpPr>
            <a:spLocks noGrp="1" noChangeArrowheads="1"/>
          </p:cNvSpPr>
          <p:nvPr>
            <p:ph type="title"/>
          </p:nvPr>
        </p:nvSpPr>
        <p:spPr/>
        <p:txBody>
          <a:bodyPr/>
          <a:lstStyle/>
          <a:p>
            <a:br>
              <a:rPr lang="en-US" altLang="en-US" dirty="0"/>
            </a:br>
            <a:r>
              <a:rPr lang="en-US" altLang="en-US" dirty="0"/>
              <a:t>What’s Important and Why </a:t>
            </a:r>
          </a:p>
        </p:txBody>
      </p:sp>
      <p:sp>
        <p:nvSpPr>
          <p:cNvPr id="3" name="Content Placeholder 2">
            <a:extLst>
              <a:ext uri="{FF2B5EF4-FFF2-40B4-BE49-F238E27FC236}">
                <a16:creationId xmlns:a16="http://schemas.microsoft.com/office/drawing/2014/main" id="{FED370A5-5473-49AF-AA38-BFEF34D86E4D}"/>
              </a:ext>
            </a:extLst>
          </p:cNvPr>
          <p:cNvSpPr>
            <a:spLocks noGrp="1"/>
          </p:cNvSpPr>
          <p:nvPr>
            <p:ph idx="1"/>
          </p:nvPr>
        </p:nvSpPr>
        <p:spPr>
          <a:xfrm>
            <a:off x="609600" y="1600200"/>
            <a:ext cx="7162800" cy="4572000"/>
          </a:xfrm>
        </p:spPr>
        <p:txBody>
          <a:bodyPr/>
          <a:lstStyle/>
          <a:p>
            <a:pPr>
              <a:buFont typeface="Arial" panose="020B0604020202020204" pitchFamily="34" charset="0"/>
              <a:buChar char="•"/>
              <a:defRPr/>
            </a:pPr>
            <a:r>
              <a:rPr lang="en-US" dirty="0">
                <a:ea typeface="+mn-lt"/>
                <a:cs typeface="+mn-lt"/>
              </a:rPr>
              <a:t>Common Terms and Conditions (T&amp;Cs)</a:t>
            </a:r>
            <a:r>
              <a:rPr lang="en-US" dirty="0">
                <a:latin typeface="Arial Bold"/>
                <a:cs typeface="Arial Bold"/>
              </a:rPr>
              <a:t> </a:t>
            </a:r>
          </a:p>
          <a:p>
            <a:pPr>
              <a:buFont typeface="Lucida Grande" panose="020B0604020202020204" pitchFamily="34" charset="0"/>
              <a:buChar char="▸"/>
              <a:defRPr/>
            </a:pPr>
            <a:endParaRPr lang="en-US" dirty="0">
              <a:latin typeface="Arial Bold"/>
              <a:cs typeface="Arial Bold"/>
            </a:endParaRPr>
          </a:p>
          <a:p>
            <a:pPr lvl="1">
              <a:buFont typeface="Wingdings" panose="05000000000000000000" pitchFamily="2" charset="2"/>
              <a:buChar char="Ø"/>
            </a:pPr>
            <a:r>
              <a:rPr lang="en-US" b="1" dirty="0">
                <a:ea typeface="+mn-lt"/>
                <a:cs typeface="+mn-lt"/>
              </a:rPr>
              <a:t>Research Compliance and Integrity (Human, Animal, Education)</a:t>
            </a:r>
          </a:p>
          <a:p>
            <a:pPr marL="0" indent="0">
              <a:buNone/>
              <a:defRPr/>
            </a:pPr>
            <a:endParaRPr lang="en-US" dirty="0">
              <a:ea typeface="+mn-lt"/>
              <a:cs typeface="+mn-lt"/>
            </a:endParaRPr>
          </a:p>
          <a:p>
            <a:pPr lvl="1">
              <a:buFont typeface="Courier New" panose="02070309020205020404" pitchFamily="49" charset="0"/>
              <a:buChar char="o"/>
            </a:pPr>
            <a:r>
              <a:rPr lang="en-US" dirty="0">
                <a:latin typeface="+mn-lt"/>
                <a:ea typeface="+mn-lt"/>
                <a:cs typeface="+mn-lt"/>
              </a:rPr>
              <a:t>Certification of IRB Approval. If the proposed project involves human subjects research,  must be approved by an IRB. Pending or expired approvals are not acceptable. </a:t>
            </a:r>
            <a:endParaRPr lang="en-US" dirty="0">
              <a:latin typeface="+mn-lt"/>
              <a:ea typeface="ヒラギノ角ゴ Pro W3"/>
              <a:cs typeface="+mn-lt"/>
            </a:endParaRPr>
          </a:p>
          <a:p>
            <a:pPr lvl="1">
              <a:buFont typeface="Courier New" panose="02070309020205020404" pitchFamily="49" charset="0"/>
              <a:buChar char="o"/>
            </a:pPr>
            <a:r>
              <a:rPr lang="en-US" dirty="0">
                <a:latin typeface="+mn-lt"/>
                <a:ea typeface="+mn-lt"/>
                <a:cs typeface="+mn-lt"/>
              </a:rPr>
              <a:t>Verification of IACUC Approval. If the proposed project involves research with live vertebrate animals, verification of the date of IACUC approval. Pending or out-of-date approvals are not acceptable. </a:t>
            </a:r>
            <a:endParaRPr lang="en-US" dirty="0">
              <a:latin typeface="+mn-lt"/>
              <a:ea typeface="ヒラギノ角ゴ Pro W3"/>
              <a:cs typeface="+mn-lt"/>
            </a:endParaRPr>
          </a:p>
          <a:p>
            <a:pPr marL="400050" lvl="1" indent="0">
              <a:buNone/>
              <a:defRPr/>
            </a:pPr>
            <a:endParaRPr lang="en-US" dirty="0"/>
          </a:p>
          <a:p>
            <a:pPr marL="400050" lvl="1" indent="0">
              <a:buNone/>
              <a:defRPr/>
            </a:pPr>
            <a:endParaRPr lang="en-US" dirty="0">
              <a:latin typeface="Arial"/>
            </a:endParaRPr>
          </a:p>
          <a:p>
            <a:pPr>
              <a:buFont typeface="Arial" panose="020B0604020202020204" pitchFamily="34" charset="0"/>
              <a:buChar char="•"/>
              <a:defRPr/>
            </a:pPr>
            <a:endParaRPr lang="en-US" dirty="0"/>
          </a:p>
        </p:txBody>
      </p:sp>
    </p:spTree>
    <p:extLst>
      <p:ext uri="{BB962C8B-B14F-4D97-AF65-F5344CB8AC3E}">
        <p14:creationId xmlns:p14="http://schemas.microsoft.com/office/powerpoint/2010/main" val="62020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C797621A-6F1E-4D75-B16D-2B8744A48137}"/>
              </a:ext>
            </a:extLst>
          </p:cNvPr>
          <p:cNvSpPr>
            <a:spLocks noGrp="1" noChangeArrowheads="1"/>
          </p:cNvSpPr>
          <p:nvPr>
            <p:ph type="title"/>
          </p:nvPr>
        </p:nvSpPr>
        <p:spPr/>
        <p:txBody>
          <a:bodyPr/>
          <a:lstStyle/>
          <a:p>
            <a:br>
              <a:rPr lang="en-US" altLang="en-US" dirty="0"/>
            </a:br>
            <a:r>
              <a:rPr lang="en-US" altLang="en-US" dirty="0"/>
              <a:t>What’s Important and Why </a:t>
            </a:r>
          </a:p>
        </p:txBody>
      </p:sp>
      <p:sp>
        <p:nvSpPr>
          <p:cNvPr id="3" name="Content Placeholder 2">
            <a:extLst>
              <a:ext uri="{FF2B5EF4-FFF2-40B4-BE49-F238E27FC236}">
                <a16:creationId xmlns:a16="http://schemas.microsoft.com/office/drawing/2014/main" id="{FED370A5-5473-49AF-AA38-BFEF34D86E4D}"/>
              </a:ext>
            </a:extLst>
          </p:cNvPr>
          <p:cNvSpPr>
            <a:spLocks noGrp="1"/>
          </p:cNvSpPr>
          <p:nvPr>
            <p:ph idx="1"/>
          </p:nvPr>
        </p:nvSpPr>
        <p:spPr>
          <a:xfrm>
            <a:off x="609600" y="1600200"/>
            <a:ext cx="7162800" cy="4572000"/>
          </a:xfrm>
        </p:spPr>
        <p:txBody>
          <a:bodyPr/>
          <a:lstStyle/>
          <a:p>
            <a:pPr>
              <a:buFont typeface="Arial" panose="020B0604020202020204" pitchFamily="34" charset="0"/>
              <a:buChar char="•"/>
              <a:defRPr/>
            </a:pPr>
            <a:r>
              <a:rPr lang="en-US" dirty="0">
                <a:ea typeface="+mn-lt"/>
                <a:cs typeface="+mn-lt"/>
              </a:rPr>
              <a:t>Common Terms and Conditions (T&amp;Cs)</a:t>
            </a:r>
            <a:r>
              <a:rPr lang="en-US" dirty="0">
                <a:latin typeface="Arial Bold"/>
                <a:cs typeface="Arial Bold"/>
              </a:rPr>
              <a:t> </a:t>
            </a:r>
          </a:p>
          <a:p>
            <a:pPr>
              <a:buFont typeface="Lucida Grande" panose="020B0604020202020204" pitchFamily="34" charset="0"/>
              <a:buChar char="▸"/>
              <a:defRPr/>
            </a:pPr>
            <a:endParaRPr lang="en-US" dirty="0">
              <a:latin typeface="Arial Bold"/>
              <a:cs typeface="Arial Bold"/>
            </a:endParaRPr>
          </a:p>
          <a:p>
            <a:pPr lvl="1">
              <a:buFont typeface="Wingdings" panose="05000000000000000000" pitchFamily="2" charset="2"/>
              <a:buChar char="Ø"/>
            </a:pPr>
            <a:r>
              <a:rPr lang="en-US" sz="1600" b="1" dirty="0">
                <a:ea typeface="+mn-lt"/>
                <a:cs typeface="+mn-lt"/>
              </a:rPr>
              <a:t>Research Compliance and Integrity (Human, Animal, Education)</a:t>
            </a:r>
          </a:p>
          <a:p>
            <a:pPr marL="0" indent="0">
              <a:buNone/>
              <a:defRPr/>
            </a:pPr>
            <a:endParaRPr lang="en-US" dirty="0">
              <a:ea typeface="+mn-lt"/>
              <a:cs typeface="+mn-lt"/>
            </a:endParaRPr>
          </a:p>
          <a:p>
            <a:pPr lvl="1">
              <a:buFont typeface="Courier New" panose="02070309020205020404" pitchFamily="49" charset="0"/>
              <a:buChar char="o"/>
            </a:pPr>
            <a:r>
              <a:rPr lang="en-US" i="1" dirty="0">
                <a:latin typeface="+mn-lt"/>
                <a:ea typeface="+mn-lt"/>
                <a:cs typeface="+mn-lt"/>
              </a:rPr>
              <a:t>Human Subjects Education Requirement.</a:t>
            </a:r>
            <a:r>
              <a:rPr lang="en-US" dirty="0">
                <a:latin typeface="+mn-lt"/>
                <a:ea typeface="+mn-lt"/>
                <a:cs typeface="+mn-lt"/>
              </a:rPr>
              <a:t> If the proposed project involves human subjects research, certification that any person identified as senior/key personnel  has completed an education program in the protection of human subjects must be submitted.</a:t>
            </a:r>
          </a:p>
          <a:p>
            <a:pPr lvl="1">
              <a:buFont typeface="Courier New" panose="02070309020205020404" pitchFamily="49" charset="0"/>
              <a:buChar char="o"/>
            </a:pPr>
            <a:r>
              <a:rPr lang="en-US" dirty="0">
                <a:latin typeface="+mn-lt"/>
              </a:rPr>
              <a:t>RCR "Responsible Conduct of Research"</a:t>
            </a:r>
            <a:r>
              <a:rPr lang="en-US" dirty="0">
                <a:latin typeface="+mn-lt"/>
                <a:ea typeface="+mn-lt"/>
                <a:cs typeface="+mn-lt"/>
              </a:rPr>
              <a:t> </a:t>
            </a:r>
          </a:p>
          <a:p>
            <a:pPr lvl="1">
              <a:buFont typeface="Courier New" panose="02070309020205020404" pitchFamily="49" charset="0"/>
              <a:buChar char="o"/>
            </a:pPr>
            <a:endParaRPr lang="en-US" dirty="0">
              <a:latin typeface="+mn-lt"/>
              <a:ea typeface="+mn-lt"/>
              <a:cs typeface="+mn-lt"/>
            </a:endParaRPr>
          </a:p>
          <a:p>
            <a:pPr lvl="1">
              <a:buFont typeface="Courier New" panose="02070309020205020404" pitchFamily="49" charset="0"/>
              <a:buChar char="o"/>
            </a:pPr>
            <a:endParaRPr lang="en-US" dirty="0">
              <a:latin typeface="+mn-lt"/>
              <a:ea typeface="ヒラギノ角ゴ Pro W3"/>
              <a:cs typeface="+mn-lt"/>
            </a:endParaRPr>
          </a:p>
          <a:p>
            <a:pPr marL="742950" lvl="2" indent="0">
              <a:buNone/>
              <a:defRPr/>
            </a:pPr>
            <a:endParaRPr lang="en-US" dirty="0"/>
          </a:p>
          <a:p>
            <a:pPr marL="400050" lvl="1" indent="0">
              <a:buNone/>
              <a:defRPr/>
            </a:pPr>
            <a:endParaRPr lang="en-US" dirty="0">
              <a:latin typeface="Arial"/>
            </a:endParaRPr>
          </a:p>
          <a:p>
            <a:pPr>
              <a:buFont typeface="Arial" panose="020B0604020202020204" pitchFamily="34" charset="0"/>
              <a:buChar char="•"/>
              <a:defRPr/>
            </a:pPr>
            <a:endParaRPr lang="en-US" dirty="0"/>
          </a:p>
        </p:txBody>
      </p:sp>
    </p:spTree>
    <p:extLst>
      <p:ext uri="{BB962C8B-B14F-4D97-AF65-F5344CB8AC3E}">
        <p14:creationId xmlns:p14="http://schemas.microsoft.com/office/powerpoint/2010/main" val="3367729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5F382-F863-40AD-B97D-2E40D22350DD}"/>
              </a:ext>
            </a:extLst>
          </p:cNvPr>
          <p:cNvSpPr>
            <a:spLocks noGrp="1"/>
          </p:cNvSpPr>
          <p:nvPr>
            <p:ph type="title"/>
          </p:nvPr>
        </p:nvSpPr>
        <p:spPr/>
        <p:txBody>
          <a:bodyPr/>
          <a:lstStyle/>
          <a:p>
            <a:pPr algn="ctr"/>
            <a:r>
              <a:rPr lang="en-US" b="1" dirty="0">
                <a:ea typeface="+mj-lt"/>
                <a:cs typeface="+mj-lt"/>
              </a:rPr>
              <a:t> Data Management and Sharing</a:t>
            </a:r>
            <a:r>
              <a:rPr lang="en-US" dirty="0">
                <a:ea typeface="+mj-lt"/>
                <a:cs typeface="+mj-lt"/>
              </a:rPr>
              <a:t> </a:t>
            </a:r>
            <a:br>
              <a:rPr lang="en-US" dirty="0">
                <a:ea typeface="+mj-lt"/>
                <a:cs typeface="+mj-lt"/>
              </a:rPr>
            </a:br>
            <a:endParaRPr lang="en-US" dirty="0">
              <a:ea typeface="+mj-lt"/>
              <a:cs typeface="+mj-lt"/>
            </a:endParaRPr>
          </a:p>
        </p:txBody>
      </p:sp>
      <p:sp>
        <p:nvSpPr>
          <p:cNvPr id="3" name="Content Placeholder 2">
            <a:extLst>
              <a:ext uri="{FF2B5EF4-FFF2-40B4-BE49-F238E27FC236}">
                <a16:creationId xmlns:a16="http://schemas.microsoft.com/office/drawing/2014/main" id="{F1F4B588-DB5A-4A51-ADCA-63E87193209D}"/>
              </a:ext>
            </a:extLst>
          </p:cNvPr>
          <p:cNvSpPr>
            <a:spLocks noGrp="1"/>
          </p:cNvSpPr>
          <p:nvPr>
            <p:ph idx="1"/>
          </p:nvPr>
        </p:nvSpPr>
        <p:spPr/>
        <p:txBody>
          <a:bodyPr/>
          <a:lstStyle/>
          <a:p>
            <a:r>
              <a:rPr lang="en-US" dirty="0">
                <a:ea typeface="+mn-lt"/>
                <a:cs typeface="+mn-lt"/>
              </a:rPr>
              <a:t>Common Terms and Conditions (T&amp;Cs)</a:t>
            </a:r>
          </a:p>
          <a:p>
            <a:endParaRPr lang="en-US" sz="1800" dirty="0">
              <a:ea typeface="+mn-lt"/>
              <a:cs typeface="+mn-lt"/>
            </a:endParaRPr>
          </a:p>
          <a:p>
            <a:pPr lvl="1">
              <a:buFont typeface="Wingdings" panose="05000000000000000000" pitchFamily="2" charset="2"/>
              <a:buChar char="Ø"/>
            </a:pPr>
            <a:r>
              <a:rPr lang="en-US" dirty="0">
                <a:ea typeface="+mn-lt"/>
                <a:cs typeface="+mn-lt"/>
              </a:rPr>
              <a:t>Data Management, Sharing, Dissemination and Publication, Requirements</a:t>
            </a:r>
          </a:p>
          <a:p>
            <a:pPr marL="0" indent="0">
              <a:buNone/>
            </a:pPr>
            <a:endParaRPr lang="en-US" dirty="0">
              <a:ea typeface="+mn-lt"/>
              <a:cs typeface="+mn-lt"/>
            </a:endParaRPr>
          </a:p>
          <a:p>
            <a:pPr lvl="1">
              <a:buFont typeface="Courier New" pitchFamily="36" charset="0"/>
              <a:buChar char="o"/>
            </a:pPr>
            <a:r>
              <a:rPr lang="en-US" dirty="0">
                <a:latin typeface="+mn-lt"/>
                <a:ea typeface="+mn-lt"/>
                <a:cs typeface="+mn-lt"/>
              </a:rPr>
              <a:t>Work out in advance.</a:t>
            </a:r>
          </a:p>
          <a:p>
            <a:pPr lvl="1">
              <a:buFont typeface="Courier New" pitchFamily="36" charset="0"/>
              <a:buChar char="o"/>
            </a:pPr>
            <a:r>
              <a:rPr lang="en-US" dirty="0">
                <a:latin typeface="+mn-lt"/>
                <a:ea typeface="+mn-lt"/>
                <a:cs typeface="+mn-lt"/>
              </a:rPr>
              <a:t>Who owns the data?</a:t>
            </a:r>
            <a:endParaRPr lang="en-US" dirty="0">
              <a:latin typeface="+mn-lt"/>
            </a:endParaRPr>
          </a:p>
          <a:p>
            <a:pPr lvl="1">
              <a:buFont typeface="Courier New" pitchFamily="36" charset="0"/>
              <a:buChar char="o"/>
            </a:pPr>
            <a:r>
              <a:rPr lang="en-US" dirty="0">
                <a:latin typeface="+mn-lt"/>
                <a:ea typeface="+mn-lt"/>
                <a:cs typeface="+mn-lt"/>
              </a:rPr>
              <a:t>What are the rights to publish the data?</a:t>
            </a:r>
            <a:endParaRPr lang="en-US" dirty="0">
              <a:latin typeface="+mn-lt"/>
            </a:endParaRPr>
          </a:p>
          <a:p>
            <a:pPr lvl="1">
              <a:buFont typeface="Courier New" pitchFamily="36" charset="0"/>
              <a:buChar char="o"/>
            </a:pPr>
            <a:r>
              <a:rPr lang="en-US" dirty="0">
                <a:latin typeface="+mn-lt"/>
                <a:ea typeface="+mn-lt"/>
                <a:cs typeface="+mn-lt"/>
              </a:rPr>
              <a:t>Does collecting data impose any obligations to PI or Institution. (Confidentiality Agreements)</a:t>
            </a:r>
            <a:endParaRPr lang="en-US" dirty="0">
              <a:latin typeface="+mn-lt"/>
              <a:cs typeface="Arial"/>
            </a:endParaRPr>
          </a:p>
          <a:p>
            <a:pPr lvl="1"/>
            <a:endParaRPr lang="en-US" dirty="0">
              <a:ea typeface="+mn-lt"/>
              <a:cs typeface="+mn-lt"/>
            </a:endParaRPr>
          </a:p>
          <a:p>
            <a:pPr marL="0" indent="0">
              <a:buNone/>
            </a:pPr>
            <a:endParaRPr lang="en-US" dirty="0">
              <a:cs typeface="Arial"/>
            </a:endParaRPr>
          </a:p>
          <a:p>
            <a:pPr>
              <a:buFont typeface="Arial" pitchFamily="36" charset="0"/>
              <a:buChar char="•"/>
            </a:pPr>
            <a:endParaRPr lang="en-US" dirty="0">
              <a:cs typeface="Arial"/>
            </a:endParaRPr>
          </a:p>
        </p:txBody>
      </p:sp>
    </p:spTree>
    <p:extLst>
      <p:ext uri="{BB962C8B-B14F-4D97-AF65-F5344CB8AC3E}">
        <p14:creationId xmlns:p14="http://schemas.microsoft.com/office/powerpoint/2010/main" val="73547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C797621A-6F1E-4D75-B16D-2B8744A48137}"/>
              </a:ext>
            </a:extLst>
          </p:cNvPr>
          <p:cNvSpPr>
            <a:spLocks noGrp="1" noChangeArrowheads="1"/>
          </p:cNvSpPr>
          <p:nvPr>
            <p:ph type="title"/>
          </p:nvPr>
        </p:nvSpPr>
        <p:spPr/>
        <p:txBody>
          <a:bodyPr/>
          <a:lstStyle/>
          <a:p>
            <a:br>
              <a:rPr lang="en-US" altLang="en-US" dirty="0"/>
            </a:br>
            <a:r>
              <a:rPr lang="en-US" altLang="en-US" dirty="0"/>
              <a:t>What’s Important and Why </a:t>
            </a:r>
          </a:p>
        </p:txBody>
      </p:sp>
      <p:sp>
        <p:nvSpPr>
          <p:cNvPr id="3" name="Content Placeholder 2">
            <a:extLst>
              <a:ext uri="{FF2B5EF4-FFF2-40B4-BE49-F238E27FC236}">
                <a16:creationId xmlns:a16="http://schemas.microsoft.com/office/drawing/2014/main" id="{FED370A5-5473-49AF-AA38-BFEF34D86E4D}"/>
              </a:ext>
            </a:extLst>
          </p:cNvPr>
          <p:cNvSpPr>
            <a:spLocks noGrp="1"/>
          </p:cNvSpPr>
          <p:nvPr>
            <p:ph idx="1"/>
          </p:nvPr>
        </p:nvSpPr>
        <p:spPr/>
        <p:txBody>
          <a:bodyPr/>
          <a:lstStyle/>
          <a:p>
            <a:pPr>
              <a:buFont typeface="Arial" panose="020B0604020202020204" pitchFamily="34" charset="0"/>
              <a:buChar char="•"/>
              <a:defRPr/>
            </a:pPr>
            <a:r>
              <a:rPr lang="en-US" dirty="0"/>
              <a:t>Common Terms and Conditions</a:t>
            </a:r>
          </a:p>
          <a:p>
            <a:pPr marL="0" indent="0">
              <a:buNone/>
              <a:defRPr/>
            </a:pPr>
            <a:endParaRPr lang="en-US" dirty="0"/>
          </a:p>
          <a:p>
            <a:pPr lvl="1">
              <a:buFont typeface="Wingdings" panose="05000000000000000000" pitchFamily="2" charset="2"/>
              <a:buChar char="Ø"/>
              <a:defRPr/>
            </a:pPr>
            <a:r>
              <a:rPr lang="en-US" dirty="0"/>
              <a:t>Be aware of award conditions that supersede the general P&amp;Ps </a:t>
            </a:r>
          </a:p>
          <a:p>
            <a:pPr lvl="1">
              <a:buFont typeface="Wingdings" panose="05000000000000000000" pitchFamily="2" charset="2"/>
              <a:buChar char="Ø"/>
              <a:defRPr/>
            </a:pPr>
            <a:r>
              <a:rPr lang="en-US" dirty="0"/>
              <a:t>Allowable Sponsor activities and expenses may be restricted by institutional P&amp;P.  </a:t>
            </a:r>
          </a:p>
          <a:p>
            <a:pPr lvl="2">
              <a:buFont typeface="Courier New" panose="05000000000000000000" pitchFamily="2" charset="2"/>
              <a:buChar char="o"/>
              <a:defRPr/>
            </a:pPr>
            <a:r>
              <a:rPr lang="en-US" dirty="0">
                <a:latin typeface="Arial Bold"/>
              </a:rPr>
              <a:t>Examples include:</a:t>
            </a:r>
          </a:p>
          <a:p>
            <a:pPr lvl="3">
              <a:buFont typeface="Courier New" panose="05000000000000000000" pitchFamily="2" charset="2"/>
              <a:buChar char="o"/>
              <a:defRPr/>
            </a:pPr>
            <a:r>
              <a:rPr lang="en-US" dirty="0">
                <a:latin typeface="Arial Bold"/>
              </a:rPr>
              <a:t>Compensation in the form of gift cards may be allowable for Participants (non-Human Subjects) but it’s restricted according to campus policy </a:t>
            </a:r>
          </a:p>
          <a:p>
            <a:pPr marL="0" indent="0">
              <a:buNone/>
              <a:defRPr/>
            </a:pPr>
            <a:endParaRPr lang="en-US" dirty="0"/>
          </a:p>
          <a:p>
            <a:pPr>
              <a:buFont typeface="Arial" panose="020B0604020202020204" pitchFamily="34" charset="0"/>
              <a:buChar char="•"/>
              <a:defRPr/>
            </a:pPr>
            <a:endParaRPr lang="en-US" dirty="0"/>
          </a:p>
        </p:txBody>
      </p:sp>
    </p:spTree>
    <p:extLst>
      <p:ext uri="{BB962C8B-B14F-4D97-AF65-F5344CB8AC3E}">
        <p14:creationId xmlns:p14="http://schemas.microsoft.com/office/powerpoint/2010/main" val="12901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C797621A-6F1E-4D75-B16D-2B8744A48137}"/>
              </a:ext>
            </a:extLst>
          </p:cNvPr>
          <p:cNvSpPr>
            <a:spLocks noGrp="1" noChangeArrowheads="1"/>
          </p:cNvSpPr>
          <p:nvPr>
            <p:ph type="title"/>
          </p:nvPr>
        </p:nvSpPr>
        <p:spPr/>
        <p:txBody>
          <a:bodyPr/>
          <a:lstStyle/>
          <a:p>
            <a:br>
              <a:rPr lang="en-US" altLang="en-US" dirty="0"/>
            </a:br>
            <a:r>
              <a:rPr lang="en-US" altLang="en-US" dirty="0"/>
              <a:t>NoGA and Award Agreements</a:t>
            </a:r>
            <a:br>
              <a:rPr lang="en-US" altLang="en-US" dirty="0"/>
            </a:br>
            <a:br>
              <a:rPr lang="en-US" altLang="en-US" dirty="0"/>
            </a:br>
            <a:r>
              <a:rPr lang="en-US" altLang="en-US" dirty="0"/>
              <a:t> </a:t>
            </a:r>
          </a:p>
        </p:txBody>
      </p:sp>
      <p:sp>
        <p:nvSpPr>
          <p:cNvPr id="3" name="Content Placeholder 2">
            <a:extLst>
              <a:ext uri="{FF2B5EF4-FFF2-40B4-BE49-F238E27FC236}">
                <a16:creationId xmlns:a16="http://schemas.microsoft.com/office/drawing/2014/main" id="{FED370A5-5473-49AF-AA38-BFEF34D86E4D}"/>
              </a:ext>
            </a:extLst>
          </p:cNvPr>
          <p:cNvSpPr>
            <a:spLocks noGrp="1"/>
          </p:cNvSpPr>
          <p:nvPr>
            <p:ph idx="1"/>
          </p:nvPr>
        </p:nvSpPr>
        <p:spPr/>
        <p:txBody>
          <a:bodyPr/>
          <a:lstStyle/>
          <a:p>
            <a:pPr marL="0" indent="0">
              <a:buFont typeface="Lucida Grande" pitchFamily="36" charset="0"/>
              <a:buNone/>
              <a:defRPr/>
            </a:pPr>
            <a:endParaRPr lang="en-US" dirty="0"/>
          </a:p>
          <a:p>
            <a:pPr>
              <a:buFont typeface="Arial" panose="020B0604020202020204" pitchFamily="34" charset="0"/>
              <a:buChar char="•"/>
              <a:defRPr/>
            </a:pPr>
            <a:r>
              <a:rPr lang="en-US" dirty="0"/>
              <a:t>NIH Cooperative Agreement NoGA</a:t>
            </a:r>
          </a:p>
          <a:p>
            <a:pPr>
              <a:buFont typeface="Arial" panose="020B0604020202020204" pitchFamily="34" charset="0"/>
              <a:buChar char="•"/>
              <a:defRPr/>
            </a:pPr>
            <a:r>
              <a:rPr lang="en-US" dirty="0"/>
              <a:t>AHA Research Award Agreement  </a:t>
            </a:r>
          </a:p>
          <a:p>
            <a:pPr marL="0" indent="0">
              <a:buNone/>
              <a:defRPr/>
            </a:pPr>
            <a:endParaRPr lang="en-US" dirty="0"/>
          </a:p>
          <a:p>
            <a:pPr>
              <a:buFont typeface="Arial" panose="020B0604020202020204" pitchFamily="34" charset="0"/>
              <a:buChar char="•"/>
              <a:defRPr/>
            </a:pPr>
            <a:endParaRPr lang="en-US" dirty="0"/>
          </a:p>
          <a:p>
            <a:pPr>
              <a:buFont typeface="Arial" panose="020B0604020202020204" pitchFamily="34" charset="0"/>
              <a:buChar char="•"/>
              <a:defRPr/>
            </a:pPr>
            <a:endParaRPr lang="en-US" dirty="0"/>
          </a:p>
          <a:p>
            <a:pPr marL="0" indent="0">
              <a:buNone/>
              <a:defRPr/>
            </a:pPr>
            <a:endParaRPr lang="en-US" dirty="0"/>
          </a:p>
          <a:p>
            <a:pPr marL="0" indent="0">
              <a:buFont typeface="Lucida Grande" pitchFamily="36" charset="0"/>
              <a:buNone/>
              <a:defRPr/>
            </a:pPr>
            <a:endParaRPr lang="en-US" dirty="0"/>
          </a:p>
        </p:txBody>
      </p:sp>
    </p:spTree>
    <p:extLst>
      <p:ext uri="{BB962C8B-B14F-4D97-AF65-F5344CB8AC3E}">
        <p14:creationId xmlns:p14="http://schemas.microsoft.com/office/powerpoint/2010/main" val="28217702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TS MarkUp NIH_NOA_2U54CA156734-11.pdf" descr="TS MarkUp NIH_NOA_2U54CA156734-11.pdf"/>
          <p:cNvPicPr>
            <a:picLocks noChangeAspect="1"/>
          </p:cNvPicPr>
          <p:nvPr/>
        </p:nvPicPr>
        <p:blipFill>
          <a:blip r:embed="rId3"/>
          <a:srcRect b="15572"/>
          <a:stretch>
            <a:fillRect/>
          </a:stretch>
        </p:blipFill>
        <p:spPr>
          <a:xfrm>
            <a:off x="1461775" y="517128"/>
            <a:ext cx="5400023" cy="5900050"/>
          </a:xfrm>
          <a:prstGeom prst="rect">
            <a:avLst/>
          </a:prstGeom>
          <a:ln w="6350">
            <a:solidFill>
              <a:srgbClr val="000000"/>
            </a:solidFill>
          </a:ln>
        </p:spPr>
      </p:pic>
      <p:sp>
        <p:nvSpPr>
          <p:cNvPr id="39" name="Oval"/>
          <p:cNvSpPr/>
          <p:nvPr/>
        </p:nvSpPr>
        <p:spPr>
          <a:xfrm>
            <a:off x="5613079" y="452692"/>
            <a:ext cx="1285357" cy="730146"/>
          </a:xfrm>
          <a:prstGeom prst="ellipse">
            <a:avLst/>
          </a:prstGeom>
          <a:ln w="25400">
            <a:solidFill>
              <a:srgbClr val="FF2600"/>
            </a:solidFill>
          </a:ln>
        </p:spPr>
        <p:txBody>
          <a:bodyPr lIns="45719" rIns="45719"/>
          <a:lstStyle/>
          <a:p>
            <a:endParaRPr dirty="0"/>
          </a:p>
        </p:txBody>
      </p:sp>
      <p:pic>
        <p:nvPicPr>
          <p:cNvPr id="40" name="NOA.png" descr="NOA.png"/>
          <p:cNvPicPr>
            <a:picLocks noChangeAspect="1"/>
          </p:cNvPicPr>
          <p:nvPr/>
        </p:nvPicPr>
        <p:blipFill>
          <a:blip r:embed="rId4"/>
          <a:srcRect l="8908" t="7642" r="5537" b="11766"/>
          <a:stretch>
            <a:fillRect/>
          </a:stretch>
        </p:blipFill>
        <p:spPr>
          <a:xfrm>
            <a:off x="5400690" y="437558"/>
            <a:ext cx="1481363" cy="760426"/>
          </a:xfrm>
          <a:prstGeom prst="rect">
            <a:avLst/>
          </a:prstGeom>
          <a:ln w="6350">
            <a:solidFill>
              <a:srgbClr val="000000"/>
            </a:solidFill>
          </a:ln>
        </p:spPr>
      </p:pic>
      <p:sp>
        <p:nvSpPr>
          <p:cNvPr id="41" name="Oval"/>
          <p:cNvSpPr/>
          <p:nvPr/>
        </p:nvSpPr>
        <p:spPr>
          <a:xfrm>
            <a:off x="1461187" y="4642606"/>
            <a:ext cx="1875413" cy="1861284"/>
          </a:xfrm>
          <a:prstGeom prst="ellipse">
            <a:avLst/>
          </a:prstGeom>
          <a:ln w="25400">
            <a:solidFill>
              <a:srgbClr val="FF2600"/>
            </a:solidFill>
          </a:ln>
        </p:spPr>
        <p:txBody>
          <a:bodyPr lIns="45719" rIns="45719"/>
          <a:lstStyle/>
          <a:p>
            <a:endParaRPr dirty="0"/>
          </a:p>
        </p:txBody>
      </p:sp>
      <p:pic>
        <p:nvPicPr>
          <p:cNvPr id="42" name="Agency Contacts.png" descr="Agency Contacts.png"/>
          <p:cNvPicPr>
            <a:picLocks noChangeAspect="1"/>
          </p:cNvPicPr>
          <p:nvPr/>
        </p:nvPicPr>
        <p:blipFill>
          <a:blip r:embed="rId5"/>
          <a:srcRect l="568" t="715" r="568" b="715"/>
          <a:stretch>
            <a:fillRect/>
          </a:stretch>
        </p:blipFill>
        <p:spPr>
          <a:xfrm>
            <a:off x="467459" y="2647424"/>
            <a:ext cx="4420106" cy="4038601"/>
          </a:xfrm>
          <a:prstGeom prst="rect">
            <a:avLst/>
          </a:prstGeom>
          <a:ln w="6350">
            <a:solidFill>
              <a:srgbClr val="000000"/>
            </a:solidFill>
          </a:ln>
        </p:spPr>
      </p:pic>
      <p:sp>
        <p:nvSpPr>
          <p:cNvPr id="43" name="Rounded Rectangle"/>
          <p:cNvSpPr/>
          <p:nvPr/>
        </p:nvSpPr>
        <p:spPr>
          <a:xfrm>
            <a:off x="3419665" y="4317214"/>
            <a:ext cx="2572545" cy="210485"/>
          </a:xfrm>
          <a:prstGeom prst="roundRect">
            <a:avLst>
              <a:gd name="adj" fmla="val 50000"/>
            </a:avLst>
          </a:prstGeom>
          <a:ln w="25400">
            <a:solidFill>
              <a:srgbClr val="FF2600"/>
            </a:solidFill>
          </a:ln>
        </p:spPr>
        <p:txBody>
          <a:bodyPr lIns="45719" rIns="45719"/>
          <a:lstStyle/>
          <a:p>
            <a:endParaRPr dirty="0"/>
          </a:p>
        </p:txBody>
      </p:sp>
      <p:sp>
        <p:nvSpPr>
          <p:cNvPr id="44" name="Rounded Rectangle"/>
          <p:cNvSpPr/>
          <p:nvPr/>
        </p:nvSpPr>
        <p:spPr>
          <a:xfrm>
            <a:off x="3419665" y="5417205"/>
            <a:ext cx="2572545" cy="210486"/>
          </a:xfrm>
          <a:prstGeom prst="roundRect">
            <a:avLst>
              <a:gd name="adj" fmla="val 50000"/>
            </a:avLst>
          </a:prstGeom>
          <a:ln w="25400">
            <a:solidFill>
              <a:srgbClr val="FF2600"/>
            </a:solidFill>
          </a:ln>
        </p:spPr>
        <p:txBody>
          <a:bodyPr lIns="45719" rIns="45719"/>
          <a:lstStyle/>
          <a:p>
            <a:endParaRPr dirty="0"/>
          </a:p>
        </p:txBody>
      </p:sp>
      <p:pic>
        <p:nvPicPr>
          <p:cNvPr id="45" name="BudgetStart.png" descr="BudgetStart.png"/>
          <p:cNvPicPr>
            <a:picLocks noChangeAspect="1"/>
          </p:cNvPicPr>
          <p:nvPr/>
        </p:nvPicPr>
        <p:blipFill>
          <a:blip r:embed="rId6"/>
          <a:stretch>
            <a:fillRect/>
          </a:stretch>
        </p:blipFill>
        <p:spPr>
          <a:xfrm>
            <a:off x="3139328" y="4326729"/>
            <a:ext cx="3365501" cy="190501"/>
          </a:xfrm>
          <a:prstGeom prst="rect">
            <a:avLst/>
          </a:prstGeom>
          <a:ln w="6350">
            <a:solidFill>
              <a:srgbClr val="000000"/>
            </a:solidFill>
          </a:ln>
        </p:spPr>
      </p:pic>
      <p:pic>
        <p:nvPicPr>
          <p:cNvPr id="46" name="ProjectStart.png" descr="ProjectStart.png"/>
          <p:cNvPicPr>
            <a:picLocks noChangeAspect="1"/>
          </p:cNvPicPr>
          <p:nvPr/>
        </p:nvPicPr>
        <p:blipFill>
          <a:blip r:embed="rId7"/>
          <a:stretch>
            <a:fillRect/>
          </a:stretch>
        </p:blipFill>
        <p:spPr>
          <a:xfrm>
            <a:off x="3349405" y="5414497"/>
            <a:ext cx="3352801" cy="215901"/>
          </a:xfrm>
          <a:prstGeom prst="rect">
            <a:avLst/>
          </a:prstGeom>
          <a:ln w="6350">
            <a:solidFill>
              <a:srgbClr val="000000"/>
            </a:solidFill>
          </a:ln>
        </p:spPr>
      </p:pic>
      <p:sp>
        <p:nvSpPr>
          <p:cNvPr id="47" name="Arrow"/>
          <p:cNvSpPr/>
          <p:nvPr/>
        </p:nvSpPr>
        <p:spPr>
          <a:xfrm flipH="1">
            <a:off x="5073016" y="2832100"/>
            <a:ext cx="1776213" cy="1270000"/>
          </a:xfrm>
          <a:prstGeom prst="rightArrow">
            <a:avLst>
              <a:gd name="adj1" fmla="val 32000"/>
              <a:gd name="adj2" fmla="val 64000"/>
            </a:avLst>
          </a:prstGeom>
          <a:solidFill>
            <a:srgbClr val="FFFFFF"/>
          </a:solidFill>
          <a:ln w="25400">
            <a:solidFill>
              <a:srgbClr val="FF2600"/>
            </a:solidFill>
          </a:ln>
        </p:spPr>
        <p:txBody>
          <a:bodyPr lIns="45719" rIns="45719"/>
          <a:lstStyle/>
          <a:p>
            <a:endParaRPr dirty="0"/>
          </a:p>
        </p:txBody>
      </p:sp>
      <p:sp>
        <p:nvSpPr>
          <p:cNvPr id="48" name="Arrow"/>
          <p:cNvSpPr/>
          <p:nvPr/>
        </p:nvSpPr>
        <p:spPr>
          <a:xfrm flipH="1">
            <a:off x="5073016" y="4691059"/>
            <a:ext cx="1843278" cy="1270001"/>
          </a:xfrm>
          <a:prstGeom prst="rightArrow">
            <a:avLst>
              <a:gd name="adj1" fmla="val 32000"/>
              <a:gd name="adj2" fmla="val 64000"/>
            </a:avLst>
          </a:prstGeom>
          <a:solidFill>
            <a:srgbClr val="FFFFFF"/>
          </a:solidFill>
          <a:ln w="25400">
            <a:solidFill>
              <a:srgbClr val="FF2600"/>
            </a:solidFill>
          </a:ln>
        </p:spPr>
        <p:txBody>
          <a:bodyPr lIns="45719" rIns="45719"/>
          <a:lstStyle/>
          <a:p>
            <a:endParaRPr dirty="0"/>
          </a:p>
        </p:txBody>
      </p:sp>
      <p:sp>
        <p:nvSpPr>
          <p:cNvPr id="49" name="Ashley is your…"/>
          <p:cNvSpPr txBox="1"/>
          <p:nvPr/>
        </p:nvSpPr>
        <p:spPr>
          <a:xfrm>
            <a:off x="2453646" y="3286230"/>
            <a:ext cx="1619993" cy="40491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nchor="ctr">
            <a:spAutoFit/>
          </a:bodyPr>
          <a:lstStyle/>
          <a:p>
            <a:pPr>
              <a:lnSpc>
                <a:spcPct val="70000"/>
              </a:lnSpc>
              <a:spcBef>
                <a:spcPts val="400"/>
              </a:spcBef>
              <a:defRPr sz="1200" b="0">
                <a:solidFill>
                  <a:srgbClr val="000000"/>
                </a:solidFill>
              </a:defRPr>
            </a:pPr>
            <a:r>
              <a:rPr dirty="0"/>
              <a:t>Ashley is your </a:t>
            </a:r>
          </a:p>
          <a:p>
            <a:pPr>
              <a:lnSpc>
                <a:spcPct val="70000"/>
              </a:lnSpc>
              <a:spcBef>
                <a:spcPts val="400"/>
              </a:spcBef>
              <a:defRPr sz="1200" b="0">
                <a:solidFill>
                  <a:srgbClr val="000000"/>
                </a:solidFill>
              </a:defRPr>
            </a:pPr>
            <a:r>
              <a:rPr dirty="0"/>
              <a:t>administrative contact.</a:t>
            </a:r>
          </a:p>
        </p:txBody>
      </p:sp>
      <p:sp>
        <p:nvSpPr>
          <p:cNvPr id="50" name="Anil is your program/…"/>
          <p:cNvSpPr txBox="1"/>
          <p:nvPr/>
        </p:nvSpPr>
        <p:spPr>
          <a:xfrm>
            <a:off x="2512991" y="5146460"/>
            <a:ext cx="1499768" cy="40491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nchor="ctr">
            <a:spAutoFit/>
          </a:bodyPr>
          <a:lstStyle/>
          <a:p>
            <a:pPr>
              <a:lnSpc>
                <a:spcPct val="70000"/>
              </a:lnSpc>
              <a:spcBef>
                <a:spcPts val="400"/>
              </a:spcBef>
              <a:defRPr sz="1200" b="0">
                <a:solidFill>
                  <a:srgbClr val="000000"/>
                </a:solidFill>
              </a:defRPr>
            </a:pPr>
            <a:r>
              <a:rPr dirty="0"/>
              <a:t>Anil is your program/</a:t>
            </a:r>
          </a:p>
          <a:p>
            <a:pPr>
              <a:lnSpc>
                <a:spcPct val="70000"/>
              </a:lnSpc>
              <a:spcBef>
                <a:spcPts val="400"/>
              </a:spcBef>
              <a:defRPr sz="1200" b="0">
                <a:solidFill>
                  <a:srgbClr val="000000"/>
                </a:solidFill>
              </a:defRPr>
            </a:pPr>
            <a:r>
              <a:rPr dirty="0"/>
              <a:t>project contact.</a:t>
            </a:r>
          </a:p>
        </p:txBody>
      </p:sp>
      <p:grpSp>
        <p:nvGrpSpPr>
          <p:cNvPr id="3" name="Group 2">
            <a:extLst>
              <a:ext uri="{FF2B5EF4-FFF2-40B4-BE49-F238E27FC236}">
                <a16:creationId xmlns:a16="http://schemas.microsoft.com/office/drawing/2014/main" id="{F72CBEED-12CF-B249-8691-3DFDD6EDB388}"/>
              </a:ext>
            </a:extLst>
          </p:cNvPr>
          <p:cNvGrpSpPr/>
          <p:nvPr/>
        </p:nvGrpSpPr>
        <p:grpSpPr>
          <a:xfrm>
            <a:off x="3647471" y="3875450"/>
            <a:ext cx="2536475" cy="1057276"/>
            <a:chOff x="3647471" y="3875450"/>
            <a:chExt cx="2536475" cy="1057276"/>
          </a:xfrm>
        </p:grpSpPr>
        <p:sp>
          <p:nvSpPr>
            <p:cNvPr id="51" name="Please always contact ORSP first as we may be able to provide answers, information, or facilitate communication."/>
            <p:cNvSpPr/>
            <p:nvPr/>
          </p:nvSpPr>
          <p:spPr>
            <a:xfrm>
              <a:off x="3647471" y="3875450"/>
              <a:ext cx="2530190" cy="1057276"/>
            </a:xfrm>
            <a:custGeom>
              <a:avLst/>
              <a:gdLst/>
              <a:ahLst/>
              <a:cxnLst>
                <a:cxn ang="0">
                  <a:pos x="wd2" y="hd2"/>
                </a:cxn>
                <a:cxn ang="5400000">
                  <a:pos x="wd2" y="hd2"/>
                </a:cxn>
                <a:cxn ang="10800000">
                  <a:pos x="wd2" y="hd2"/>
                </a:cxn>
                <a:cxn ang="16200000">
                  <a:pos x="wd2" y="hd2"/>
                </a:cxn>
              </a:cxnLst>
              <a:rect l="0" t="0" r="r" b="b"/>
              <a:pathLst>
                <a:path w="21600" h="21600" extrusionOk="0">
                  <a:moveTo>
                    <a:pt x="3240" y="0"/>
                  </a:moveTo>
                  <a:cubicBezTo>
                    <a:pt x="2882" y="0"/>
                    <a:pt x="2592" y="581"/>
                    <a:pt x="2592" y="1297"/>
                  </a:cubicBezTo>
                  <a:lnTo>
                    <a:pt x="2592" y="10378"/>
                  </a:lnTo>
                  <a:lnTo>
                    <a:pt x="0" y="12973"/>
                  </a:lnTo>
                  <a:lnTo>
                    <a:pt x="2592" y="15568"/>
                  </a:lnTo>
                  <a:lnTo>
                    <a:pt x="2592" y="20303"/>
                  </a:lnTo>
                  <a:cubicBezTo>
                    <a:pt x="2592" y="21019"/>
                    <a:pt x="2882" y="21600"/>
                    <a:pt x="3240" y="21600"/>
                  </a:cubicBezTo>
                  <a:lnTo>
                    <a:pt x="20952" y="21600"/>
                  </a:lnTo>
                  <a:cubicBezTo>
                    <a:pt x="21310" y="21600"/>
                    <a:pt x="21600" y="21019"/>
                    <a:pt x="21600" y="20303"/>
                  </a:cubicBezTo>
                  <a:lnTo>
                    <a:pt x="21600" y="1297"/>
                  </a:lnTo>
                  <a:cubicBezTo>
                    <a:pt x="21600" y="581"/>
                    <a:pt x="21310" y="0"/>
                    <a:pt x="20952" y="0"/>
                  </a:cubicBezTo>
                  <a:lnTo>
                    <a:pt x="3240" y="0"/>
                  </a:lnTo>
                  <a:close/>
                </a:path>
              </a:pathLst>
            </a:custGeom>
            <a:solidFill>
              <a:srgbClr val="FFFFFF"/>
            </a:solidFill>
            <a:ln w="25400">
              <a:solidFill>
                <a:srgbClr val="FF2600"/>
              </a:solidFill>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lstStyle>
              <a:lvl1pPr>
                <a:spcBef>
                  <a:spcPts val="400"/>
                </a:spcBef>
                <a:defRPr sz="1200" b="0">
                  <a:solidFill>
                    <a:srgbClr val="000000"/>
                  </a:solidFill>
                </a:defRPr>
              </a:lvl1pPr>
            </a:lstStyle>
            <a:p>
              <a:endParaRPr dirty="0"/>
            </a:p>
          </p:txBody>
        </p:sp>
        <p:sp>
          <p:nvSpPr>
            <p:cNvPr id="2" name="TextBox 1">
              <a:extLst>
                <a:ext uri="{FF2B5EF4-FFF2-40B4-BE49-F238E27FC236}">
                  <a16:creationId xmlns:a16="http://schemas.microsoft.com/office/drawing/2014/main" id="{1E69CCB7-6A38-804C-B2B9-73199ED9B2DE}"/>
                </a:ext>
              </a:extLst>
            </p:cNvPr>
            <p:cNvSpPr txBox="1"/>
            <p:nvPr/>
          </p:nvSpPr>
          <p:spPr>
            <a:xfrm>
              <a:off x="4016472" y="4012328"/>
              <a:ext cx="2167474"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200" b="0" dirty="0">
                  <a:solidFill>
                    <a:srgbClr val="000000"/>
                  </a:solidFill>
                </a:rPr>
                <a:t>Please always contact ORSP first as we may be able to provide answers, information, or facilitate communication.</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40"/>
                                        </p:tgtEl>
                                        <p:attrNameLst>
                                          <p:attrName>style.visibility</p:attrName>
                                        </p:attrNameLst>
                                      </p:cBhvr>
                                      <p:to>
                                        <p:strVal val="visible"/>
                                      </p:to>
                                    </p:set>
                                  </p:childTnLst>
                                </p:cTn>
                              </p:par>
                            </p:childTnLst>
                          </p:cTn>
                        </p:par>
                        <p:par>
                          <p:cTn id="11" fill="hold">
                            <p:stCondLst>
                              <p:cond delay="0"/>
                            </p:stCondLst>
                            <p:childTnLst>
                              <p:par>
                                <p:cTn id="12" presetID="1" presetClass="exit" presetSubtype="0" fill="hold" grpId="1" nodeType="afterEffect">
                                  <p:stCondLst>
                                    <p:cond delay="0"/>
                                  </p:stCondLst>
                                  <p:iterate>
                                    <p:tmAbs val="0"/>
                                  </p:iterate>
                                  <p:childTnLst>
                                    <p:set>
                                      <p:cBhvr>
                                        <p:cTn id="13" fill="hold">
                                          <p:stCondLst>
                                            <p:cond delay="0"/>
                                          </p:stCondLst>
                                        </p:cTn>
                                        <p:tgtEl>
                                          <p:spTgt spid="39"/>
                                        </p:tgtEl>
                                        <p:attrNameLst>
                                          <p:attrName>style.visibility</p:attrName>
                                        </p:attrNameLst>
                                      </p:cBhvr>
                                      <p:to>
                                        <p:strVal val="hidden"/>
                                      </p:to>
                                    </p:set>
                                  </p:childTnLst>
                                </p:cTn>
                              </p:par>
                            </p:childTnLst>
                          </p:cTn>
                        </p:par>
                        <p:par>
                          <p:cTn id="14" fill="hold">
                            <p:stCondLst>
                              <p:cond delay="0"/>
                            </p:stCondLst>
                            <p:childTnLst>
                              <p:par>
                                <p:cTn id="15" presetID="6" presetClass="emph" presetSubtype="0" accel="50000" decel="50000" fill="hold" grpId="1" nodeType="afterEffect">
                                  <p:stCondLst>
                                    <p:cond delay="0"/>
                                  </p:stCondLst>
                                  <p:childTnLst>
                                    <p:animScale>
                                      <p:cBhvr>
                                        <p:cTn id="16" dur="1750" fill="hold"/>
                                        <p:tgtEl>
                                          <p:spTgt spid="40"/>
                                        </p:tgtEl>
                                      </p:cBhvr>
                                      <p:by x="150000" y="150000"/>
                                    </p:animScale>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41"/>
                                        </p:tgtEl>
                                        <p:attrNameLst>
                                          <p:attrName>style.visibility</p:attrName>
                                        </p:attrNameLst>
                                      </p:cBhvr>
                                      <p:to>
                                        <p:strVal val="visible"/>
                                      </p:to>
                                    </p:set>
                                  </p:childTnLst>
                                </p:cTn>
                              </p:par>
                            </p:childTnLst>
                          </p:cTn>
                        </p:par>
                        <p:par>
                          <p:cTn id="21" fill="hold">
                            <p:stCondLst>
                              <p:cond delay="0"/>
                            </p:stCondLst>
                            <p:childTnLst>
                              <p:par>
                                <p:cTn id="22" presetID="1" presetClass="exit" presetSubtype="0" fill="hold" grpId="2" nodeType="afterEffect">
                                  <p:stCondLst>
                                    <p:cond delay="0"/>
                                  </p:stCondLst>
                                  <p:iterate>
                                    <p:tmAbs val="0"/>
                                  </p:iterate>
                                  <p:childTnLst>
                                    <p:set>
                                      <p:cBhvr>
                                        <p:cTn id="23" fill="hold">
                                          <p:stCondLst>
                                            <p:cond delay="0"/>
                                          </p:stCondLst>
                                        </p:cTn>
                                        <p:tgtEl>
                                          <p:spTgt spid="4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iterate>
                                    <p:tmAbs val="0"/>
                                  </p:iterate>
                                  <p:childTnLst>
                                    <p:set>
                                      <p:cBhvr>
                                        <p:cTn id="27" fill="hold"/>
                                        <p:tgtEl>
                                          <p:spTgt spid="42"/>
                                        </p:tgtEl>
                                        <p:attrNameLst>
                                          <p:attrName>style.visibility</p:attrName>
                                        </p:attrNameLst>
                                      </p:cBhvr>
                                      <p:to>
                                        <p:strVal val="visible"/>
                                      </p:to>
                                    </p:set>
                                  </p:childTnLst>
                                </p:cTn>
                              </p:par>
                            </p:childTnLst>
                          </p:cTn>
                        </p:par>
                        <p:par>
                          <p:cTn id="28" fill="hold">
                            <p:stCondLst>
                              <p:cond delay="0"/>
                            </p:stCondLst>
                            <p:childTnLst>
                              <p:par>
                                <p:cTn id="29" presetID="1" presetClass="exit" presetSubtype="0" fill="hold" grpId="1" nodeType="afterEffect">
                                  <p:stCondLst>
                                    <p:cond delay="0"/>
                                  </p:stCondLst>
                                  <p:iterate>
                                    <p:tmAbs val="0"/>
                                  </p:iterate>
                                  <p:childTnLst>
                                    <p:set>
                                      <p:cBhvr>
                                        <p:cTn id="30" fill="hold">
                                          <p:stCondLst>
                                            <p:cond delay="0"/>
                                          </p:stCondLst>
                                        </p:cTn>
                                        <p:tgtEl>
                                          <p:spTgt spid="41"/>
                                        </p:tgtEl>
                                        <p:attrNameLst>
                                          <p:attrName>style.visibility</p:attrName>
                                        </p:attrNameLst>
                                      </p:cBhvr>
                                      <p:to>
                                        <p:strVal val="hidden"/>
                                      </p:to>
                                    </p:set>
                                  </p:childTnLst>
                                </p:cTn>
                              </p:par>
                            </p:childTnLst>
                          </p:cTn>
                        </p:par>
                        <p:par>
                          <p:cTn id="31" fill="hold">
                            <p:stCondLst>
                              <p:cond delay="0"/>
                            </p:stCondLst>
                            <p:childTnLst>
                              <p:par>
                                <p:cTn id="32" presetID="1" presetClass="entr" presetSubtype="0" fill="hold" grpId="0" nodeType="afterEffect">
                                  <p:stCondLst>
                                    <p:cond delay="500"/>
                                  </p:stCondLst>
                                  <p:iterate>
                                    <p:tmAbs val="0"/>
                                  </p:iterate>
                                  <p:childTnLst>
                                    <p:set>
                                      <p:cBhvr>
                                        <p:cTn id="33" fill="hold"/>
                                        <p:tgtEl>
                                          <p:spTgt spid="47"/>
                                        </p:tgtEl>
                                        <p:attrNameLst>
                                          <p:attrName>style.visibility</p:attrName>
                                        </p:attrNameLst>
                                      </p:cBhvr>
                                      <p:to>
                                        <p:strVal val="visible"/>
                                      </p:to>
                                    </p:set>
                                  </p:childTnLst>
                                </p:cTn>
                              </p:par>
                            </p:childTnLst>
                          </p:cTn>
                        </p:par>
                        <p:par>
                          <p:cTn id="34" fill="hold">
                            <p:stCondLst>
                              <p:cond delay="0"/>
                            </p:stCondLst>
                            <p:childTnLst>
                              <p:par>
                                <p:cTn id="35" presetID="-1" presetClass="path" presetSubtype="0" accel="50000" fill="hold" nodeType="afterEffect">
                                  <p:stCondLst>
                                    <p:cond delay="0"/>
                                  </p:stCondLst>
                                  <p:childTnLst>
                                    <p:animMotion origin="layout" path="M 0.000000 0.000000 L -0.310257 0.000000" pathEditMode="relative">
                                      <p:cBhvr>
                                        <p:cTn id="36" dur="2000" fill="hold"/>
                                        <p:tgtEl>
                                          <p:spTgt spid="47"/>
                                        </p:tgtEl>
                                        <p:attrNameLst>
                                          <p:attrName>ppt_x</p:attrName>
                                          <p:attrName>ppt_y</p:attrName>
                                        </p:attrNameLst>
                                      </p:cBhvr>
                                    </p:animMotion>
                                  </p:childTnLst>
                                </p:cTn>
                              </p:par>
                            </p:childTnLst>
                          </p:cTn>
                        </p:par>
                        <p:par>
                          <p:cTn id="37" fill="hold">
                            <p:stCondLst>
                              <p:cond delay="2000"/>
                            </p:stCondLst>
                            <p:childTnLst>
                              <p:par>
                                <p:cTn id="38" presetID="1" presetClass="entr" presetSubtype="0" fill="hold" grpId="0" nodeType="afterEffect">
                                  <p:stCondLst>
                                    <p:cond delay="500"/>
                                  </p:stCondLst>
                                  <p:iterate>
                                    <p:tmAbs val="0"/>
                                  </p:iterate>
                                  <p:childTnLst>
                                    <p:set>
                                      <p:cBhvr>
                                        <p:cTn id="39" fill="hold"/>
                                        <p:tgtEl>
                                          <p:spTgt spid="49"/>
                                        </p:tgtEl>
                                        <p:attrNameLst>
                                          <p:attrName>style.visibility</p:attrName>
                                        </p:attrNameLst>
                                      </p:cBhvr>
                                      <p:to>
                                        <p:strVal val="visible"/>
                                      </p:to>
                                    </p:set>
                                  </p:childTnLst>
                                </p:cTn>
                              </p:par>
                            </p:childTnLst>
                          </p:cTn>
                        </p:par>
                        <p:par>
                          <p:cTn id="40" fill="hold">
                            <p:stCondLst>
                              <p:cond delay="2500"/>
                            </p:stCondLst>
                            <p:childTnLst>
                              <p:par>
                                <p:cTn id="41" presetID="1" presetClass="entr" presetSubtype="0" fill="hold" grpId="0" nodeType="afterEffect">
                                  <p:stCondLst>
                                    <p:cond delay="1000"/>
                                  </p:stCondLst>
                                  <p:iterate>
                                    <p:tmAbs val="0"/>
                                  </p:iterate>
                                  <p:childTnLst>
                                    <p:set>
                                      <p:cBhvr>
                                        <p:cTn id="42" fill="hold"/>
                                        <p:tgtEl>
                                          <p:spTgt spid="48"/>
                                        </p:tgtEl>
                                        <p:attrNameLst>
                                          <p:attrName>style.visibility</p:attrName>
                                        </p:attrNameLst>
                                      </p:cBhvr>
                                      <p:to>
                                        <p:strVal val="visible"/>
                                      </p:to>
                                    </p:set>
                                  </p:childTnLst>
                                </p:cTn>
                              </p:par>
                            </p:childTnLst>
                          </p:cTn>
                        </p:par>
                        <p:par>
                          <p:cTn id="43" fill="hold">
                            <p:stCondLst>
                              <p:cond delay="3500"/>
                            </p:stCondLst>
                            <p:childTnLst>
                              <p:par>
                                <p:cTn id="44" presetID="-1" presetClass="path" presetSubtype="0" accel="50000" fill="hold" nodeType="afterEffect">
                                  <p:stCondLst>
                                    <p:cond delay="0"/>
                                  </p:stCondLst>
                                  <p:childTnLst>
                                    <p:animMotion origin="layout" path="M 0.000000 0.000000 L -0.310257 0.000000" pathEditMode="relative">
                                      <p:cBhvr>
                                        <p:cTn id="45" dur="2000" fill="hold"/>
                                        <p:tgtEl>
                                          <p:spTgt spid="48"/>
                                        </p:tgtEl>
                                        <p:attrNameLst>
                                          <p:attrName>ppt_x</p:attrName>
                                          <p:attrName>ppt_y</p:attrName>
                                        </p:attrNameLst>
                                      </p:cBhvr>
                                    </p:animMotion>
                                  </p:childTnLst>
                                </p:cTn>
                              </p:par>
                            </p:childTnLst>
                          </p:cTn>
                        </p:par>
                        <p:par>
                          <p:cTn id="46" fill="hold">
                            <p:stCondLst>
                              <p:cond delay="5500"/>
                            </p:stCondLst>
                            <p:childTnLst>
                              <p:par>
                                <p:cTn id="47" presetID="1" presetClass="entr" presetSubtype="0" fill="hold" grpId="0" nodeType="afterEffect">
                                  <p:stCondLst>
                                    <p:cond delay="500"/>
                                  </p:stCondLst>
                                  <p:iterate>
                                    <p:tmAbs val="0"/>
                                  </p:iterate>
                                  <p:childTnLst>
                                    <p:set>
                                      <p:cBhvr>
                                        <p:cTn id="48" fill="hold"/>
                                        <p:tgtEl>
                                          <p:spTgt spid="50"/>
                                        </p:tgtEl>
                                        <p:attrNameLst>
                                          <p:attrName>style.visibility</p:attrName>
                                        </p:attrNameLst>
                                      </p:cBhvr>
                                      <p:to>
                                        <p:strVal val="visible"/>
                                      </p:to>
                                    </p:set>
                                  </p:childTnLst>
                                </p:cTn>
                              </p:par>
                            </p:childTnLst>
                          </p:cTn>
                        </p:par>
                        <p:par>
                          <p:cTn id="49" fill="hold">
                            <p:stCondLst>
                              <p:cond delay="6000"/>
                            </p:stCondLst>
                            <p:childTnLst>
                              <p:par>
                                <p:cTn id="50" presetID="1" presetClass="entr" presetSubtype="0" fill="hold" nodeType="afterEffect">
                                  <p:stCondLst>
                                    <p:cond delay="1000"/>
                                  </p:stCondLst>
                                  <p:childTnLst>
                                    <p:set>
                                      <p:cBhvr>
                                        <p:cTn id="51" dur="1" fill="hold">
                                          <p:stCondLst>
                                            <p:cond delay="0"/>
                                          </p:stCondLst>
                                        </p:cTn>
                                        <p:tgtEl>
                                          <p:spTgt spid="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iterate>
                                    <p:tmAbs val="0"/>
                                  </p:iterate>
                                  <p:childTnLst>
                                    <p:set>
                                      <p:cBhvr>
                                        <p:cTn id="55" fill="hold"/>
                                        <p:tgtEl>
                                          <p:spTgt spid="43"/>
                                        </p:tgtEl>
                                        <p:attrNameLst>
                                          <p:attrName>style.visibility</p:attrName>
                                        </p:attrNameLst>
                                      </p:cBhvr>
                                      <p:to>
                                        <p:strVal val="visible"/>
                                      </p:to>
                                    </p:set>
                                  </p:childTnLst>
                                </p:cTn>
                              </p:par>
                            </p:childTnLst>
                          </p:cTn>
                        </p:par>
                        <p:par>
                          <p:cTn id="56" fill="hold">
                            <p:stCondLst>
                              <p:cond delay="0"/>
                            </p:stCondLst>
                            <p:childTnLst>
                              <p:par>
                                <p:cTn id="57" presetID="1" presetClass="exit" presetSubtype="0" fill="hold" grpId="1" nodeType="afterEffect">
                                  <p:stCondLst>
                                    <p:cond delay="0"/>
                                  </p:stCondLst>
                                  <p:iterate>
                                    <p:tmAbs val="0"/>
                                  </p:iterate>
                                  <p:childTnLst>
                                    <p:set>
                                      <p:cBhvr>
                                        <p:cTn id="58" fill="hold">
                                          <p:stCondLst>
                                            <p:cond delay="0"/>
                                          </p:stCondLst>
                                        </p:cTn>
                                        <p:tgtEl>
                                          <p:spTgt spid="42"/>
                                        </p:tgtEl>
                                        <p:attrNameLst>
                                          <p:attrName>style.visibility</p:attrName>
                                        </p:attrNameLst>
                                      </p:cBhvr>
                                      <p:to>
                                        <p:strVal val="hidden"/>
                                      </p:to>
                                    </p:set>
                                  </p:childTnLst>
                                </p:cTn>
                              </p:par>
                            </p:childTnLst>
                          </p:cTn>
                        </p:par>
                        <p:par>
                          <p:cTn id="59" fill="hold">
                            <p:stCondLst>
                              <p:cond delay="0"/>
                            </p:stCondLst>
                            <p:childTnLst>
                              <p:par>
                                <p:cTn id="60" presetID="1" presetClass="exit" presetSubtype="0" fill="hold" grpId="1" nodeType="afterEffect">
                                  <p:stCondLst>
                                    <p:cond delay="0"/>
                                  </p:stCondLst>
                                  <p:iterate>
                                    <p:tmAbs val="0"/>
                                  </p:iterate>
                                  <p:childTnLst>
                                    <p:set>
                                      <p:cBhvr>
                                        <p:cTn id="61" fill="hold">
                                          <p:stCondLst>
                                            <p:cond delay="0"/>
                                          </p:stCondLst>
                                        </p:cTn>
                                        <p:tgtEl>
                                          <p:spTgt spid="47"/>
                                        </p:tgtEl>
                                        <p:attrNameLst>
                                          <p:attrName>style.visibility</p:attrName>
                                        </p:attrNameLst>
                                      </p:cBhvr>
                                      <p:to>
                                        <p:strVal val="hidden"/>
                                      </p:to>
                                    </p:set>
                                  </p:childTnLst>
                                </p:cTn>
                              </p:par>
                            </p:childTnLst>
                          </p:cTn>
                        </p:par>
                        <p:par>
                          <p:cTn id="62" fill="hold">
                            <p:stCondLst>
                              <p:cond delay="0"/>
                            </p:stCondLst>
                            <p:childTnLst>
                              <p:par>
                                <p:cTn id="63" presetID="1" presetClass="exit" presetSubtype="0" fill="hold" grpId="1" nodeType="afterEffect">
                                  <p:stCondLst>
                                    <p:cond delay="0"/>
                                  </p:stCondLst>
                                  <p:iterate>
                                    <p:tmAbs val="0"/>
                                  </p:iterate>
                                  <p:childTnLst>
                                    <p:set>
                                      <p:cBhvr>
                                        <p:cTn id="64" fill="hold">
                                          <p:stCondLst>
                                            <p:cond delay="0"/>
                                          </p:stCondLst>
                                        </p:cTn>
                                        <p:tgtEl>
                                          <p:spTgt spid="49"/>
                                        </p:tgtEl>
                                        <p:attrNameLst>
                                          <p:attrName>style.visibility</p:attrName>
                                        </p:attrNameLst>
                                      </p:cBhvr>
                                      <p:to>
                                        <p:strVal val="hidden"/>
                                      </p:to>
                                    </p:set>
                                  </p:childTnLst>
                                </p:cTn>
                              </p:par>
                            </p:childTnLst>
                          </p:cTn>
                        </p:par>
                        <p:par>
                          <p:cTn id="65" fill="hold">
                            <p:stCondLst>
                              <p:cond delay="0"/>
                            </p:stCondLst>
                            <p:childTnLst>
                              <p:par>
                                <p:cTn id="66" presetID="1" presetClass="exit" presetSubtype="0" fill="hold" grpId="1" nodeType="afterEffect">
                                  <p:stCondLst>
                                    <p:cond delay="0"/>
                                  </p:stCondLst>
                                  <p:iterate>
                                    <p:tmAbs val="0"/>
                                  </p:iterate>
                                  <p:childTnLst>
                                    <p:set>
                                      <p:cBhvr>
                                        <p:cTn id="67" fill="hold">
                                          <p:stCondLst>
                                            <p:cond delay="0"/>
                                          </p:stCondLst>
                                        </p:cTn>
                                        <p:tgtEl>
                                          <p:spTgt spid="48"/>
                                        </p:tgtEl>
                                        <p:attrNameLst>
                                          <p:attrName>style.visibility</p:attrName>
                                        </p:attrNameLst>
                                      </p:cBhvr>
                                      <p:to>
                                        <p:strVal val="hidden"/>
                                      </p:to>
                                    </p:set>
                                  </p:childTnLst>
                                </p:cTn>
                              </p:par>
                            </p:childTnLst>
                          </p:cTn>
                        </p:par>
                        <p:par>
                          <p:cTn id="68" fill="hold">
                            <p:stCondLst>
                              <p:cond delay="0"/>
                            </p:stCondLst>
                            <p:childTnLst>
                              <p:par>
                                <p:cTn id="69" presetID="1" presetClass="exit" presetSubtype="0" fill="hold" grpId="1" nodeType="afterEffect">
                                  <p:stCondLst>
                                    <p:cond delay="0"/>
                                  </p:stCondLst>
                                  <p:iterate>
                                    <p:tmAbs val="0"/>
                                  </p:iterate>
                                  <p:childTnLst>
                                    <p:set>
                                      <p:cBhvr>
                                        <p:cTn id="70" fill="hold">
                                          <p:stCondLst>
                                            <p:cond delay="0"/>
                                          </p:stCondLst>
                                        </p:cTn>
                                        <p:tgtEl>
                                          <p:spTgt spid="50"/>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3"/>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iterate>
                                    <p:tmAbs val="0"/>
                                  </p:iterate>
                                  <p:childTnLst>
                                    <p:set>
                                      <p:cBhvr>
                                        <p:cTn id="76" fill="hold"/>
                                        <p:tgtEl>
                                          <p:spTgt spid="45"/>
                                        </p:tgtEl>
                                        <p:attrNameLst>
                                          <p:attrName>style.visibility</p:attrName>
                                        </p:attrNameLst>
                                      </p:cBhvr>
                                      <p:to>
                                        <p:strVal val="visible"/>
                                      </p:to>
                                    </p:set>
                                  </p:childTnLst>
                                </p:cTn>
                              </p:par>
                            </p:childTnLst>
                          </p:cTn>
                        </p:par>
                        <p:par>
                          <p:cTn id="77" fill="hold">
                            <p:stCondLst>
                              <p:cond delay="0"/>
                            </p:stCondLst>
                            <p:childTnLst>
                              <p:par>
                                <p:cTn id="78" presetID="1" presetClass="exit" presetSubtype="0" fill="hold" grpId="1" nodeType="afterEffect">
                                  <p:stCondLst>
                                    <p:cond delay="0"/>
                                  </p:stCondLst>
                                  <p:iterate>
                                    <p:tmAbs val="0"/>
                                  </p:iterate>
                                  <p:childTnLst>
                                    <p:set>
                                      <p:cBhvr>
                                        <p:cTn id="79" fill="hold">
                                          <p:stCondLst>
                                            <p:cond delay="0"/>
                                          </p:stCondLst>
                                        </p:cTn>
                                        <p:tgtEl>
                                          <p:spTgt spid="43"/>
                                        </p:tgtEl>
                                        <p:attrNameLst>
                                          <p:attrName>style.visibility</p:attrName>
                                        </p:attrNameLst>
                                      </p:cBhvr>
                                      <p:to>
                                        <p:strVal val="hidden"/>
                                      </p:to>
                                    </p:set>
                                  </p:childTnLst>
                                </p:cTn>
                              </p:par>
                            </p:childTnLst>
                          </p:cTn>
                        </p:par>
                        <p:par>
                          <p:cTn id="80" fill="hold">
                            <p:stCondLst>
                              <p:cond delay="0"/>
                            </p:stCondLst>
                            <p:childTnLst>
                              <p:par>
                                <p:cTn id="81" presetID="6" presetClass="emph" presetSubtype="0" accel="50000" decel="50000" fill="hold" grpId="1" nodeType="afterEffect">
                                  <p:stCondLst>
                                    <p:cond delay="0"/>
                                  </p:stCondLst>
                                  <p:childTnLst>
                                    <p:animScale>
                                      <p:cBhvr>
                                        <p:cTn id="82" dur="1750" fill="hold"/>
                                        <p:tgtEl>
                                          <p:spTgt spid="45"/>
                                        </p:tgtEl>
                                      </p:cBhvr>
                                      <p:by x="150000" y="150000"/>
                                    </p:animScale>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iterate>
                                    <p:tmAbs val="0"/>
                                  </p:iterate>
                                  <p:childTnLst>
                                    <p:set>
                                      <p:cBhvr>
                                        <p:cTn id="86" fill="hold"/>
                                        <p:tgtEl>
                                          <p:spTgt spid="4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iterate>
                                    <p:tmAbs val="0"/>
                                  </p:iterate>
                                  <p:childTnLst>
                                    <p:set>
                                      <p:cBhvr>
                                        <p:cTn id="90" fill="hold"/>
                                        <p:tgtEl>
                                          <p:spTgt spid="46"/>
                                        </p:tgtEl>
                                        <p:attrNameLst>
                                          <p:attrName>style.visibility</p:attrName>
                                        </p:attrNameLst>
                                      </p:cBhvr>
                                      <p:to>
                                        <p:strVal val="visible"/>
                                      </p:to>
                                    </p:set>
                                  </p:childTnLst>
                                </p:cTn>
                              </p:par>
                            </p:childTnLst>
                          </p:cTn>
                        </p:par>
                        <p:par>
                          <p:cTn id="91" fill="hold">
                            <p:stCondLst>
                              <p:cond delay="0"/>
                            </p:stCondLst>
                            <p:childTnLst>
                              <p:par>
                                <p:cTn id="92" presetID="6" presetClass="emph" presetSubtype="0" accel="50000" decel="50000" fill="hold" grpId="1" nodeType="afterEffect">
                                  <p:stCondLst>
                                    <p:cond delay="0"/>
                                  </p:stCondLst>
                                  <p:childTnLst>
                                    <p:animScale>
                                      <p:cBhvr>
                                        <p:cTn id="93" dur="1750" fill="hold"/>
                                        <p:tgtEl>
                                          <p:spTgt spid="46"/>
                                        </p:tgtEl>
                                      </p:cBhvr>
                                      <p:by x="150000" y="150000"/>
                                    </p:animScale>
                                  </p:childTnLst>
                                </p:cTn>
                              </p:par>
                            </p:childTnLst>
                          </p:cTn>
                        </p:par>
                        <p:par>
                          <p:cTn id="94" fill="hold">
                            <p:stCondLst>
                              <p:cond delay="1750"/>
                            </p:stCondLst>
                            <p:childTnLst>
                              <p:par>
                                <p:cTn id="95" presetID="1" presetClass="exit" presetSubtype="0" fill="hold" grpId="1" nodeType="afterEffect">
                                  <p:stCondLst>
                                    <p:cond delay="0"/>
                                  </p:stCondLst>
                                  <p:iterate>
                                    <p:tmAbs val="0"/>
                                  </p:iterate>
                                  <p:childTnLst>
                                    <p:set>
                                      <p:cBhvr>
                                        <p:cTn id="96"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advAuto="0"/>
      <p:bldP spid="39" grpId="1" animBg="1" advAuto="0"/>
      <p:bldP spid="40" grpId="0" animBg="1" advAuto="0"/>
      <p:bldP spid="40" grpId="1" animBg="1" advAuto="0"/>
      <p:bldP spid="40" grpId="2" animBg="1" advAuto="0"/>
      <p:bldP spid="41" grpId="0" animBg="1" advAuto="0"/>
      <p:bldP spid="41" grpId="1" animBg="1" advAuto="0"/>
      <p:bldP spid="42" grpId="0" animBg="1" advAuto="0"/>
      <p:bldP spid="42" grpId="1" animBg="1" advAuto="0"/>
      <p:bldP spid="43" grpId="0" animBg="1" advAuto="0"/>
      <p:bldP spid="43" grpId="1" animBg="1" advAuto="0"/>
      <p:bldP spid="44" grpId="0" animBg="1" advAuto="0"/>
      <p:bldP spid="44" grpId="1" animBg="1" advAuto="0"/>
      <p:bldP spid="45" grpId="0" animBg="1" advAuto="0"/>
      <p:bldP spid="45" grpId="1" animBg="1" advAuto="0"/>
      <p:bldP spid="46" grpId="0" animBg="1" advAuto="0"/>
      <p:bldP spid="46" grpId="1" animBg="1" advAuto="0"/>
      <p:bldP spid="47" grpId="0" animBg="1" advAuto="0"/>
      <p:bldP spid="47" grpId="1" animBg="1" advAuto="0"/>
      <p:bldP spid="48" grpId="0" animBg="1" advAuto="0"/>
      <p:bldP spid="48" grpId="1" animBg="1" advAuto="0"/>
      <p:bldP spid="49" grpId="0" animBg="1" advAuto="0"/>
      <p:bldP spid="49" grpId="1" animBg="1" advAuto="0"/>
      <p:bldP spid="50" grpId="0" animBg="1" advAuto="0"/>
      <p:bldP spid="50" grpId="1"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E302469B-6CC9-430A-B8F4-2296D62160A3}"/>
              </a:ext>
            </a:extLst>
          </p:cNvPr>
          <p:cNvSpPr>
            <a:spLocks noGrp="1" noChangeArrowheads="1"/>
          </p:cNvSpPr>
          <p:nvPr>
            <p:ph type="title"/>
          </p:nvPr>
        </p:nvSpPr>
        <p:spPr>
          <a:xfrm>
            <a:off x="609600" y="457200"/>
            <a:ext cx="7162800" cy="533400"/>
          </a:xfrm>
        </p:spPr>
        <p:txBody>
          <a:bodyPr/>
          <a:lstStyle/>
          <a:p>
            <a:pPr eaLnBrk="1" hangingPunct="1"/>
            <a:r>
              <a:rPr lang="en-US" altLang="en-US" dirty="0"/>
              <a:t>Agenda </a:t>
            </a:r>
          </a:p>
        </p:txBody>
      </p:sp>
      <p:sp>
        <p:nvSpPr>
          <p:cNvPr id="5" name="Rectangle 3">
            <a:extLst>
              <a:ext uri="{FF2B5EF4-FFF2-40B4-BE49-F238E27FC236}">
                <a16:creationId xmlns:a16="http://schemas.microsoft.com/office/drawing/2014/main" id="{268F4572-4375-4C84-A8F2-5B78DB73588B}"/>
              </a:ext>
            </a:extLst>
          </p:cNvPr>
          <p:cNvSpPr>
            <a:spLocks noGrp="1" noChangeArrowheads="1"/>
          </p:cNvSpPr>
          <p:nvPr>
            <p:ph idx="1"/>
          </p:nvPr>
        </p:nvSpPr>
        <p:spPr>
          <a:xfrm>
            <a:off x="609600" y="1066800"/>
            <a:ext cx="7848600" cy="5699760"/>
          </a:xfrm>
        </p:spPr>
        <p:txBody>
          <a:bodyPr/>
          <a:lstStyle/>
          <a:p>
            <a:pPr marL="0" indent="0" algn="just">
              <a:buNone/>
              <a:defRPr/>
            </a:pPr>
            <a:r>
              <a:rPr lang="en-US" sz="1800" b="1" dirty="0"/>
              <a:t>Part I: Proposal to Award</a:t>
            </a:r>
          </a:p>
          <a:p>
            <a:pPr lvl="1" algn="just">
              <a:buFont typeface="Arial" panose="020B0604020202020204" pitchFamily="34" charset="0"/>
              <a:buChar char="•"/>
              <a:defRPr/>
            </a:pPr>
            <a:r>
              <a:rPr lang="en-US" dirty="0">
                <a:latin typeface="+mn-lt"/>
              </a:rPr>
              <a:t>Project Plan</a:t>
            </a:r>
          </a:p>
          <a:p>
            <a:pPr lvl="1" algn="just">
              <a:buFont typeface="Arial" panose="020B0604020202020204" pitchFamily="34" charset="0"/>
              <a:buChar char="•"/>
              <a:defRPr/>
            </a:pPr>
            <a:r>
              <a:rPr lang="en-US" dirty="0">
                <a:latin typeface="+mn-lt"/>
              </a:rPr>
              <a:t>Activities and Timelines</a:t>
            </a:r>
          </a:p>
          <a:p>
            <a:pPr lvl="1" algn="just">
              <a:buFont typeface="Arial" panose="020B0604020202020204" pitchFamily="34" charset="0"/>
              <a:buChar char="•"/>
              <a:defRPr/>
            </a:pPr>
            <a:r>
              <a:rPr lang="en-US" dirty="0">
                <a:latin typeface="+mn-lt"/>
              </a:rPr>
              <a:t>Effort and Resources</a:t>
            </a:r>
          </a:p>
          <a:p>
            <a:pPr marL="0" indent="0" algn="just">
              <a:buFont typeface="Lucida Grande" pitchFamily="36" charset="0"/>
              <a:buNone/>
              <a:defRPr/>
            </a:pPr>
            <a:endParaRPr lang="en-US" sz="1800" b="1" dirty="0"/>
          </a:p>
          <a:p>
            <a:pPr marL="0" indent="0" algn="just">
              <a:buNone/>
              <a:defRPr/>
            </a:pPr>
            <a:r>
              <a:rPr lang="en-US" sz="1800" b="1" dirty="0"/>
              <a:t>Part II: Interpreting a Notice of Grant Award, Research Agreement or Contract </a:t>
            </a:r>
          </a:p>
          <a:p>
            <a:pPr marL="685800" lvl="1" algn="just">
              <a:buFont typeface="Arial" panose="020B0604020202020204" pitchFamily="34" charset="0"/>
              <a:buChar char="•"/>
              <a:defRPr/>
            </a:pPr>
            <a:r>
              <a:rPr lang="en-US" dirty="0">
                <a:latin typeface="+mn-lt"/>
              </a:rPr>
              <a:t>Reviewing an Award Document </a:t>
            </a:r>
          </a:p>
          <a:p>
            <a:pPr marL="685800" lvl="1" algn="just">
              <a:buFont typeface="Arial" panose="020B0604020202020204" pitchFamily="34" charset="0"/>
              <a:buChar char="•"/>
              <a:defRPr/>
            </a:pPr>
            <a:r>
              <a:rPr lang="en-US" dirty="0">
                <a:latin typeface="+mn-lt"/>
              </a:rPr>
              <a:t>Award Attributes</a:t>
            </a:r>
          </a:p>
          <a:p>
            <a:pPr marL="685800" lvl="1" algn="just">
              <a:buFont typeface="Arial" panose="020B0604020202020204" pitchFamily="34" charset="0"/>
              <a:buChar char="•"/>
              <a:defRPr/>
            </a:pPr>
            <a:r>
              <a:rPr lang="en-US" dirty="0">
                <a:latin typeface="+mn-lt"/>
              </a:rPr>
              <a:t>Terms and Conditions</a:t>
            </a:r>
            <a:endParaRPr lang="en-US" b="1" dirty="0"/>
          </a:p>
          <a:p>
            <a:pPr lvl="2">
              <a:defRPr/>
            </a:pPr>
            <a:r>
              <a:rPr lang="en-US" b="1" dirty="0"/>
              <a:t>Identifying What’s Important and Why</a:t>
            </a:r>
          </a:p>
          <a:p>
            <a:pPr lvl="2">
              <a:defRPr/>
            </a:pPr>
            <a:r>
              <a:rPr lang="en-US" b="1" dirty="0"/>
              <a:t>Common Pit-Falls </a:t>
            </a:r>
            <a:endParaRPr lang="en-US" dirty="0"/>
          </a:p>
          <a:p>
            <a:pPr lvl="1" algn="just">
              <a:buFont typeface="Arial" panose="020B0604020202020204" pitchFamily="34" charset="0"/>
              <a:buChar char="•"/>
              <a:defRPr/>
            </a:pPr>
            <a:r>
              <a:rPr lang="en-US" b="1" dirty="0"/>
              <a:t>NoGA and Research Agreements </a:t>
            </a:r>
          </a:p>
          <a:p>
            <a:pPr marL="457200" lvl="1" indent="0" algn="just">
              <a:buNone/>
              <a:defRPr/>
            </a:pPr>
            <a:endParaRPr lang="en-US" b="1" dirty="0"/>
          </a:p>
          <a:p>
            <a:pPr marL="0" indent="0" algn="just">
              <a:buFont typeface="Lucida Grande" pitchFamily="36" charset="0"/>
              <a:buNone/>
              <a:defRPr/>
            </a:pPr>
            <a:r>
              <a:rPr lang="en-US" sz="1800" b="1" dirty="0"/>
              <a:t>Part III: Project Kick-off </a:t>
            </a:r>
          </a:p>
          <a:p>
            <a:pPr lvl="1" algn="just">
              <a:buFont typeface="Arial" panose="020B0604020202020204" pitchFamily="34" charset="0"/>
              <a:buChar char="•"/>
              <a:defRPr/>
            </a:pPr>
            <a:r>
              <a:rPr lang="en-US" dirty="0">
                <a:latin typeface="+mn-lt"/>
              </a:rPr>
              <a:t>ORSP Project Information Notification (PIN) Report </a:t>
            </a:r>
          </a:p>
          <a:p>
            <a:pPr lvl="1" algn="just">
              <a:buFont typeface="Arial" panose="020B0604020202020204" pitchFamily="34" charset="0"/>
              <a:buChar char="•"/>
              <a:defRPr/>
            </a:pPr>
            <a:r>
              <a:rPr lang="en-US" dirty="0">
                <a:latin typeface="+mn-lt"/>
              </a:rPr>
              <a:t>Roles and Responsibilities </a:t>
            </a:r>
            <a:endParaRPr lang="en-US" dirty="0"/>
          </a:p>
          <a:p>
            <a:pPr marL="400050" lvl="1" indent="0" algn="just">
              <a:buFont typeface="Lucida Grande" pitchFamily="36" charset="0"/>
              <a:buNone/>
              <a:defRPr/>
            </a:pPr>
            <a:endParaRPr lang="en-US" sz="1600" dirty="0"/>
          </a:p>
          <a:p>
            <a:pPr marL="0" indent="0" algn="just">
              <a:buFont typeface="Lucida Grande" pitchFamily="36" charset="0"/>
              <a:buNone/>
              <a:defRPr/>
            </a:pPr>
            <a:endParaRPr lang="en-US" altLang="en-US" sz="2400" b="1"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NOA2.pdf" descr="NOA2.pdf"/>
          <p:cNvPicPr>
            <a:picLocks noChangeAspect="1"/>
          </p:cNvPicPr>
          <p:nvPr/>
        </p:nvPicPr>
        <p:blipFill>
          <a:blip r:embed="rId3"/>
          <a:srcRect b="9620"/>
          <a:stretch>
            <a:fillRect/>
          </a:stretch>
        </p:blipFill>
        <p:spPr>
          <a:xfrm>
            <a:off x="1501505" y="329803"/>
            <a:ext cx="5299365" cy="6198254"/>
          </a:xfrm>
          <a:prstGeom prst="rect">
            <a:avLst/>
          </a:prstGeom>
          <a:ln w="6350">
            <a:solidFill>
              <a:srgbClr val="000000"/>
            </a:solidFill>
          </a:ln>
        </p:spPr>
      </p:pic>
      <p:sp>
        <p:nvSpPr>
          <p:cNvPr id="56" name="Oval"/>
          <p:cNvSpPr/>
          <p:nvPr/>
        </p:nvSpPr>
        <p:spPr>
          <a:xfrm>
            <a:off x="2054398" y="1574581"/>
            <a:ext cx="1800758" cy="730147"/>
          </a:xfrm>
          <a:prstGeom prst="ellipse">
            <a:avLst/>
          </a:prstGeom>
          <a:ln w="25400">
            <a:solidFill>
              <a:srgbClr val="FF2600"/>
            </a:solidFill>
          </a:ln>
        </p:spPr>
        <p:txBody>
          <a:bodyPr lIns="45719" rIns="45719"/>
          <a:lstStyle/>
          <a:p>
            <a:endParaRPr dirty="0"/>
          </a:p>
        </p:txBody>
      </p:sp>
      <p:pic>
        <p:nvPicPr>
          <p:cNvPr id="57" name="PIs.png" descr="PIs.png"/>
          <p:cNvPicPr>
            <a:picLocks noChangeAspect="1"/>
          </p:cNvPicPr>
          <p:nvPr/>
        </p:nvPicPr>
        <p:blipFill>
          <a:blip r:embed="rId4"/>
          <a:stretch>
            <a:fillRect/>
          </a:stretch>
        </p:blipFill>
        <p:spPr>
          <a:xfrm>
            <a:off x="2073302" y="1678590"/>
            <a:ext cx="1762950" cy="522129"/>
          </a:xfrm>
          <a:prstGeom prst="rect">
            <a:avLst/>
          </a:prstGeom>
          <a:ln w="6350">
            <a:solidFill>
              <a:srgbClr val="000000"/>
            </a:solidFill>
          </a:ln>
        </p:spPr>
      </p:pic>
      <p:sp>
        <p:nvSpPr>
          <p:cNvPr id="58" name="Oval"/>
          <p:cNvSpPr/>
          <p:nvPr/>
        </p:nvSpPr>
        <p:spPr>
          <a:xfrm>
            <a:off x="3235498" y="2701287"/>
            <a:ext cx="1443562" cy="439440"/>
          </a:xfrm>
          <a:prstGeom prst="ellipse">
            <a:avLst/>
          </a:prstGeom>
          <a:ln w="25400">
            <a:solidFill>
              <a:srgbClr val="FF2600"/>
            </a:solidFill>
          </a:ln>
        </p:spPr>
        <p:txBody>
          <a:bodyPr lIns="45719" rIns="45719"/>
          <a:lstStyle/>
          <a:p>
            <a:endParaRPr dirty="0"/>
          </a:p>
        </p:txBody>
      </p:sp>
      <p:pic>
        <p:nvPicPr>
          <p:cNvPr id="59" name="TandC.png" descr="TandC.png"/>
          <p:cNvPicPr>
            <a:picLocks noChangeAspect="1"/>
          </p:cNvPicPr>
          <p:nvPr/>
        </p:nvPicPr>
        <p:blipFill>
          <a:blip r:embed="rId5"/>
          <a:srcRect l="457" t="816" r="1175" b="816"/>
          <a:stretch>
            <a:fillRect/>
          </a:stretch>
        </p:blipFill>
        <p:spPr>
          <a:xfrm>
            <a:off x="2979180" y="2823573"/>
            <a:ext cx="1956107" cy="194833"/>
          </a:xfrm>
          <a:prstGeom prst="rect">
            <a:avLst/>
          </a:prstGeom>
          <a:ln w="6350">
            <a:solidFill>
              <a:srgbClr val="000000"/>
            </a:solidFill>
          </a:ln>
        </p:spPr>
      </p:pic>
      <p:sp>
        <p:nvSpPr>
          <p:cNvPr id="60" name="Rounded Rectangle"/>
          <p:cNvSpPr/>
          <p:nvPr/>
        </p:nvSpPr>
        <p:spPr>
          <a:xfrm>
            <a:off x="2189655" y="3776864"/>
            <a:ext cx="3872373" cy="836761"/>
          </a:xfrm>
          <a:prstGeom prst="roundRect">
            <a:avLst>
              <a:gd name="adj" fmla="val 22766"/>
            </a:avLst>
          </a:prstGeom>
          <a:ln w="25400">
            <a:solidFill>
              <a:srgbClr val="FF2600"/>
            </a:solidFill>
          </a:ln>
        </p:spPr>
        <p:txBody>
          <a:bodyPr lIns="45719" rIns="45719"/>
          <a:lstStyle/>
          <a:p>
            <a:endParaRPr dirty="0"/>
          </a:p>
        </p:txBody>
      </p:sp>
      <p:pic>
        <p:nvPicPr>
          <p:cNvPr id="61" name="Publication.png" descr="Publication.png"/>
          <p:cNvPicPr>
            <a:picLocks noChangeAspect="1"/>
          </p:cNvPicPr>
          <p:nvPr/>
        </p:nvPicPr>
        <p:blipFill>
          <a:blip r:embed="rId6"/>
          <a:stretch>
            <a:fillRect/>
          </a:stretch>
        </p:blipFill>
        <p:spPr>
          <a:xfrm>
            <a:off x="2042444" y="3793925"/>
            <a:ext cx="4166795" cy="630423"/>
          </a:xfrm>
          <a:prstGeom prst="rect">
            <a:avLst/>
          </a:prstGeom>
          <a:ln w="6350">
            <a:solidFill>
              <a:srgbClr val="000000"/>
            </a:solidFill>
          </a:ln>
        </p:spPr>
      </p:pic>
      <p:pic>
        <p:nvPicPr>
          <p:cNvPr id="62" name="Press Release.png" descr="Press Release.png"/>
          <p:cNvPicPr>
            <a:picLocks noChangeAspect="1"/>
          </p:cNvPicPr>
          <p:nvPr/>
        </p:nvPicPr>
        <p:blipFill>
          <a:blip r:embed="rId7"/>
          <a:stretch>
            <a:fillRect/>
          </a:stretch>
        </p:blipFill>
        <p:spPr>
          <a:xfrm>
            <a:off x="2034456" y="4239140"/>
            <a:ext cx="4182771" cy="346161"/>
          </a:xfrm>
          <a:prstGeom prst="rect">
            <a:avLst/>
          </a:prstGeom>
          <a:ln w="6350">
            <a:solidFill>
              <a:srgbClr val="000000"/>
            </a:solidFill>
          </a:ln>
        </p:spPr>
      </p:pic>
      <p:sp>
        <p:nvSpPr>
          <p:cNvPr id="63" name="Rounded Rectangle"/>
          <p:cNvSpPr/>
          <p:nvPr/>
        </p:nvSpPr>
        <p:spPr>
          <a:xfrm>
            <a:off x="2162949" y="4678825"/>
            <a:ext cx="3872373" cy="327111"/>
          </a:xfrm>
          <a:prstGeom prst="roundRect">
            <a:avLst>
              <a:gd name="adj" fmla="val 50000"/>
            </a:avLst>
          </a:prstGeom>
          <a:ln w="25400">
            <a:solidFill>
              <a:srgbClr val="FF2600"/>
            </a:solidFill>
          </a:ln>
        </p:spPr>
        <p:txBody>
          <a:bodyPr lIns="45719" rIns="45719"/>
          <a:lstStyle/>
          <a:p>
            <a:endParaRPr dirty="0"/>
          </a:p>
        </p:txBody>
      </p:sp>
      <p:pic>
        <p:nvPicPr>
          <p:cNvPr id="64" name="FCOI.png" descr="FCOI.png"/>
          <p:cNvPicPr>
            <a:picLocks noChangeAspect="1"/>
          </p:cNvPicPr>
          <p:nvPr/>
        </p:nvPicPr>
        <p:blipFill>
          <a:blip r:embed="rId8"/>
          <a:stretch>
            <a:fillRect/>
          </a:stretch>
        </p:blipFill>
        <p:spPr>
          <a:xfrm>
            <a:off x="2006933" y="4649531"/>
            <a:ext cx="4237817" cy="373926"/>
          </a:xfrm>
          <a:prstGeom prst="rect">
            <a:avLst/>
          </a:prstGeom>
          <a:ln w="6350">
            <a:solidFill>
              <a:srgbClr val="000000"/>
            </a:solidFill>
          </a:ln>
        </p:spPr>
      </p:pic>
      <p:sp>
        <p:nvSpPr>
          <p:cNvPr id="65" name="Adan and Jill are the key personnel on this award. If there are changes to their time, involvement, etc., please contact ORSP immediately."/>
          <p:cNvSpPr/>
          <p:nvPr/>
        </p:nvSpPr>
        <p:spPr>
          <a:xfrm>
            <a:off x="4465634" y="1304654"/>
            <a:ext cx="2108201" cy="1270001"/>
          </a:xfrm>
          <a:custGeom>
            <a:avLst/>
            <a:gdLst/>
            <a:ahLst/>
            <a:cxnLst>
              <a:cxn ang="0">
                <a:pos x="wd2" y="hd2"/>
              </a:cxn>
              <a:cxn ang="5400000">
                <a:pos x="wd2" y="hd2"/>
              </a:cxn>
              <a:cxn ang="10800000">
                <a:pos x="wd2" y="hd2"/>
              </a:cxn>
              <a:cxn ang="16200000">
                <a:pos x="wd2" y="hd2"/>
              </a:cxn>
            </a:cxnLst>
            <a:rect l="0" t="0" r="r" b="b"/>
            <a:pathLst>
              <a:path w="21600" h="21600" extrusionOk="0">
                <a:moveTo>
                  <a:pt x="3253" y="0"/>
                </a:moveTo>
                <a:cubicBezTo>
                  <a:pt x="2894" y="0"/>
                  <a:pt x="2602" y="484"/>
                  <a:pt x="2602" y="1080"/>
                </a:cubicBezTo>
                <a:lnTo>
                  <a:pt x="2602" y="8640"/>
                </a:lnTo>
                <a:lnTo>
                  <a:pt x="0" y="10800"/>
                </a:lnTo>
                <a:lnTo>
                  <a:pt x="2602" y="12960"/>
                </a:lnTo>
                <a:lnTo>
                  <a:pt x="2602" y="20520"/>
                </a:lnTo>
                <a:cubicBezTo>
                  <a:pt x="2602" y="21116"/>
                  <a:pt x="2894" y="21600"/>
                  <a:pt x="3253" y="21600"/>
                </a:cubicBezTo>
                <a:lnTo>
                  <a:pt x="20949" y="21600"/>
                </a:lnTo>
                <a:cubicBezTo>
                  <a:pt x="21309" y="21600"/>
                  <a:pt x="21600" y="21116"/>
                  <a:pt x="21600" y="20520"/>
                </a:cubicBezTo>
                <a:lnTo>
                  <a:pt x="21600" y="1080"/>
                </a:lnTo>
                <a:cubicBezTo>
                  <a:pt x="21600" y="484"/>
                  <a:pt x="21309" y="0"/>
                  <a:pt x="20949" y="0"/>
                </a:cubicBezTo>
                <a:lnTo>
                  <a:pt x="3253" y="0"/>
                </a:lnTo>
                <a:close/>
              </a:path>
            </a:pathLst>
          </a:custGeom>
          <a:solidFill>
            <a:srgbClr val="FFFFFF"/>
          </a:solidFill>
          <a:ln w="25400">
            <a:solidFill>
              <a:srgbClr val="FF26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65760" tIns="0" rIns="0" bIns="0" anchor="ctr"/>
          <a:lstStyle>
            <a:lvl1pPr>
              <a:spcBef>
                <a:spcPts val="400"/>
              </a:spcBef>
              <a:defRPr sz="1200" b="0">
                <a:solidFill>
                  <a:srgbClr val="000000"/>
                </a:solidFill>
              </a:defRPr>
            </a:lvl1pPr>
          </a:lstStyle>
          <a:p>
            <a:r>
              <a:rPr dirty="0"/>
              <a:t>Adan and Jill are the key </a:t>
            </a:r>
            <a:r>
              <a:rPr lang="en-US" dirty="0"/>
              <a:t>       </a:t>
            </a:r>
            <a:r>
              <a:rPr dirty="0"/>
              <a:t>personnel on this award. If there are changes to their time, involvement, etc., please contact ORSP immediately.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57"/>
                                        </p:tgtEl>
                                        <p:attrNameLst>
                                          <p:attrName>style.visibility</p:attrName>
                                        </p:attrNameLst>
                                      </p:cBhvr>
                                      <p:to>
                                        <p:strVal val="visible"/>
                                      </p:to>
                                    </p:set>
                                  </p:childTnLst>
                                </p:cTn>
                              </p:par>
                            </p:childTnLst>
                          </p:cTn>
                        </p:par>
                        <p:par>
                          <p:cTn id="11" fill="hold">
                            <p:stCondLst>
                              <p:cond delay="0"/>
                            </p:stCondLst>
                            <p:childTnLst>
                              <p:par>
                                <p:cTn id="12" presetID="6" presetClass="emph" presetSubtype="0" accel="50000" fill="hold" grpId="1" nodeType="afterEffect">
                                  <p:stCondLst>
                                    <p:cond delay="0"/>
                                  </p:stCondLst>
                                  <p:childTnLst>
                                    <p:animScale>
                                      <p:cBhvr>
                                        <p:cTn id="13" dur="1750" fill="hold"/>
                                        <p:tgtEl>
                                          <p:spTgt spid="57"/>
                                        </p:tgtEl>
                                      </p:cBhvr>
                                      <p:by x="175000" y="175000"/>
                                    </p:animScale>
                                  </p:childTnLst>
                                </p:cTn>
                              </p:par>
                            </p:childTnLst>
                          </p:cTn>
                        </p:par>
                        <p:par>
                          <p:cTn id="14" fill="hold">
                            <p:stCondLst>
                              <p:cond delay="1750"/>
                            </p:stCondLst>
                            <p:childTnLst>
                              <p:par>
                                <p:cTn id="15" presetID="1" presetClass="exit" presetSubtype="0" fill="hold" grpId="1" nodeType="afterEffect">
                                  <p:stCondLst>
                                    <p:cond delay="0"/>
                                  </p:stCondLst>
                                  <p:iterate>
                                    <p:tmAbs val="0"/>
                                  </p:iterate>
                                  <p:childTnLst>
                                    <p:set>
                                      <p:cBhvr>
                                        <p:cTn id="16" fill="hold">
                                          <p:stCondLst>
                                            <p:cond delay="0"/>
                                          </p:stCondLst>
                                        </p:cTn>
                                        <p:tgtEl>
                                          <p:spTgt spid="56"/>
                                        </p:tgtEl>
                                        <p:attrNameLst>
                                          <p:attrName>style.visibility</p:attrName>
                                        </p:attrNameLst>
                                      </p:cBhvr>
                                      <p:to>
                                        <p:strVal val="hidden"/>
                                      </p:to>
                                    </p:set>
                                  </p:childTnLst>
                                </p:cTn>
                              </p:par>
                            </p:childTnLst>
                          </p:cTn>
                        </p:par>
                        <p:par>
                          <p:cTn id="17" fill="hold">
                            <p:stCondLst>
                              <p:cond delay="1750"/>
                            </p:stCondLst>
                            <p:childTnLst>
                              <p:par>
                                <p:cTn id="18" presetID="1" presetClass="entr" presetSubtype="0" fill="hold" grpId="0" nodeType="afterEffect">
                                  <p:stCondLst>
                                    <p:cond delay="500"/>
                                  </p:stCondLst>
                                  <p:iterate>
                                    <p:tmAbs val="0"/>
                                  </p:iterate>
                                  <p:childTnLst>
                                    <p:set>
                                      <p:cBhvr>
                                        <p:cTn id="19" fill="hold"/>
                                        <p:tgtEl>
                                          <p:spTgt spid="6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iterate>
                                    <p:tmAbs val="0"/>
                                  </p:iterate>
                                  <p:childTnLst>
                                    <p:set>
                                      <p:cBhvr>
                                        <p:cTn id="23" fill="hold"/>
                                        <p:tgtEl>
                                          <p:spTgt spid="58"/>
                                        </p:tgtEl>
                                        <p:attrNameLst>
                                          <p:attrName>style.visibility</p:attrName>
                                        </p:attrNameLst>
                                      </p:cBhvr>
                                      <p:to>
                                        <p:strVal val="visible"/>
                                      </p:to>
                                    </p:set>
                                  </p:childTnLst>
                                </p:cTn>
                              </p:par>
                            </p:childTnLst>
                          </p:cTn>
                        </p:par>
                        <p:par>
                          <p:cTn id="24" fill="hold">
                            <p:stCondLst>
                              <p:cond delay="0"/>
                            </p:stCondLst>
                            <p:childTnLst>
                              <p:par>
                                <p:cTn id="25" presetID="1" presetClass="exit" presetSubtype="0" fill="hold" grpId="2" nodeType="afterEffect">
                                  <p:stCondLst>
                                    <p:cond delay="0"/>
                                  </p:stCondLst>
                                  <p:iterate>
                                    <p:tmAbs val="0"/>
                                  </p:iterate>
                                  <p:childTnLst>
                                    <p:set>
                                      <p:cBhvr>
                                        <p:cTn id="26" fill="hold">
                                          <p:stCondLst>
                                            <p:cond delay="0"/>
                                          </p:stCondLst>
                                        </p:cTn>
                                        <p:tgtEl>
                                          <p:spTgt spid="57"/>
                                        </p:tgtEl>
                                        <p:attrNameLst>
                                          <p:attrName>style.visibility</p:attrName>
                                        </p:attrNameLst>
                                      </p:cBhvr>
                                      <p:to>
                                        <p:strVal val="hidden"/>
                                      </p:to>
                                    </p:set>
                                  </p:childTnLst>
                                </p:cTn>
                              </p:par>
                            </p:childTnLst>
                          </p:cTn>
                        </p:par>
                        <p:par>
                          <p:cTn id="27" fill="hold">
                            <p:stCondLst>
                              <p:cond delay="0"/>
                            </p:stCondLst>
                            <p:childTnLst>
                              <p:par>
                                <p:cTn id="28" presetID="1" presetClass="exit" presetSubtype="0" fill="hold" grpId="1" nodeType="afterEffect">
                                  <p:stCondLst>
                                    <p:cond delay="0"/>
                                  </p:stCondLst>
                                  <p:iterate>
                                    <p:tmAbs val="0"/>
                                  </p:iterate>
                                  <p:childTnLst>
                                    <p:set>
                                      <p:cBhvr>
                                        <p:cTn id="29" fill="hold">
                                          <p:stCondLst>
                                            <p:cond delay="0"/>
                                          </p:stCondLst>
                                        </p:cTn>
                                        <p:tgtEl>
                                          <p:spTgt spid="6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iterate>
                                    <p:tmAbs val="0"/>
                                  </p:iterate>
                                  <p:childTnLst>
                                    <p:set>
                                      <p:cBhvr>
                                        <p:cTn id="33" fill="hold"/>
                                        <p:tgtEl>
                                          <p:spTgt spid="59"/>
                                        </p:tgtEl>
                                        <p:attrNameLst>
                                          <p:attrName>style.visibility</p:attrName>
                                        </p:attrNameLst>
                                      </p:cBhvr>
                                      <p:to>
                                        <p:strVal val="visible"/>
                                      </p:to>
                                    </p:set>
                                  </p:childTnLst>
                                </p:cTn>
                              </p:par>
                            </p:childTnLst>
                          </p:cTn>
                        </p:par>
                        <p:par>
                          <p:cTn id="34" fill="hold">
                            <p:stCondLst>
                              <p:cond delay="0"/>
                            </p:stCondLst>
                            <p:childTnLst>
                              <p:par>
                                <p:cTn id="35" presetID="1" presetClass="exit" presetSubtype="0" fill="hold" grpId="1" nodeType="afterEffect">
                                  <p:stCondLst>
                                    <p:cond delay="0"/>
                                  </p:stCondLst>
                                  <p:iterate>
                                    <p:tmAbs val="0"/>
                                  </p:iterate>
                                  <p:childTnLst>
                                    <p:set>
                                      <p:cBhvr>
                                        <p:cTn id="36" fill="hold">
                                          <p:stCondLst>
                                            <p:cond delay="0"/>
                                          </p:stCondLst>
                                        </p:cTn>
                                        <p:tgtEl>
                                          <p:spTgt spid="58"/>
                                        </p:tgtEl>
                                        <p:attrNameLst>
                                          <p:attrName>style.visibility</p:attrName>
                                        </p:attrNameLst>
                                      </p:cBhvr>
                                      <p:to>
                                        <p:strVal val="hidden"/>
                                      </p:to>
                                    </p:set>
                                  </p:childTnLst>
                                </p:cTn>
                              </p:par>
                            </p:childTnLst>
                          </p:cTn>
                        </p:par>
                        <p:par>
                          <p:cTn id="37" fill="hold">
                            <p:stCondLst>
                              <p:cond delay="0"/>
                            </p:stCondLst>
                            <p:childTnLst>
                              <p:par>
                                <p:cTn id="38" presetID="6" presetClass="emph" presetSubtype="0" accel="50000" fill="hold" grpId="1" nodeType="afterEffect">
                                  <p:stCondLst>
                                    <p:cond delay="0"/>
                                  </p:stCondLst>
                                  <p:childTnLst>
                                    <p:animScale>
                                      <p:cBhvr>
                                        <p:cTn id="39" dur="1000" fill="hold"/>
                                        <p:tgtEl>
                                          <p:spTgt spid="59"/>
                                        </p:tgtEl>
                                      </p:cBhvr>
                                      <p:by x="150000" y="150000"/>
                                    </p:animScale>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iterate>
                                    <p:tmAbs val="0"/>
                                  </p:iterate>
                                  <p:childTnLst>
                                    <p:set>
                                      <p:cBhvr>
                                        <p:cTn id="43" fill="hold"/>
                                        <p:tgtEl>
                                          <p:spTgt spid="60"/>
                                        </p:tgtEl>
                                        <p:attrNameLst>
                                          <p:attrName>style.visibility</p:attrName>
                                        </p:attrNameLst>
                                      </p:cBhvr>
                                      <p:to>
                                        <p:strVal val="visible"/>
                                      </p:to>
                                    </p:set>
                                  </p:childTnLst>
                                </p:cTn>
                              </p:par>
                            </p:childTnLst>
                          </p:cTn>
                        </p:par>
                        <p:par>
                          <p:cTn id="44" fill="hold">
                            <p:stCondLst>
                              <p:cond delay="0"/>
                            </p:stCondLst>
                            <p:childTnLst>
                              <p:par>
                                <p:cTn id="45" presetID="1" presetClass="exit" presetSubtype="0" fill="hold" grpId="2" nodeType="afterEffect">
                                  <p:stCondLst>
                                    <p:cond delay="0"/>
                                  </p:stCondLst>
                                  <p:iterate>
                                    <p:tmAbs val="0"/>
                                  </p:iterate>
                                  <p:childTnLst>
                                    <p:set>
                                      <p:cBhvr>
                                        <p:cTn id="46" fill="hold">
                                          <p:stCondLst>
                                            <p:cond delay="0"/>
                                          </p:stCondLst>
                                        </p:cTn>
                                        <p:tgtEl>
                                          <p:spTgt spid="5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iterate>
                                    <p:tmAbs val="0"/>
                                  </p:iterate>
                                  <p:childTnLst>
                                    <p:set>
                                      <p:cBhvr>
                                        <p:cTn id="50" fill="hold"/>
                                        <p:tgtEl>
                                          <p:spTgt spid="61"/>
                                        </p:tgtEl>
                                        <p:attrNameLst>
                                          <p:attrName>style.visibility</p:attrName>
                                        </p:attrNameLst>
                                      </p:cBhvr>
                                      <p:to>
                                        <p:strVal val="visible"/>
                                      </p:to>
                                    </p:set>
                                  </p:childTnLst>
                                </p:cTn>
                              </p:par>
                            </p:childTnLst>
                          </p:cTn>
                        </p:par>
                        <p:par>
                          <p:cTn id="51" fill="hold">
                            <p:stCondLst>
                              <p:cond delay="0"/>
                            </p:stCondLst>
                            <p:childTnLst>
                              <p:par>
                                <p:cTn id="52" presetID="1" presetClass="exit" presetSubtype="0" fill="hold" grpId="1" nodeType="afterEffect">
                                  <p:stCondLst>
                                    <p:cond delay="0"/>
                                  </p:stCondLst>
                                  <p:iterate>
                                    <p:tmAbs val="0"/>
                                  </p:iterate>
                                  <p:childTnLst>
                                    <p:set>
                                      <p:cBhvr>
                                        <p:cTn id="53" fill="hold">
                                          <p:stCondLst>
                                            <p:cond delay="0"/>
                                          </p:stCondLst>
                                        </p:cTn>
                                        <p:tgtEl>
                                          <p:spTgt spid="60"/>
                                        </p:tgtEl>
                                        <p:attrNameLst>
                                          <p:attrName>style.visibility</p:attrName>
                                        </p:attrNameLst>
                                      </p:cBhvr>
                                      <p:to>
                                        <p:strVal val="hidden"/>
                                      </p:to>
                                    </p:set>
                                  </p:childTnLst>
                                </p:cTn>
                              </p:par>
                            </p:childTnLst>
                          </p:cTn>
                        </p:par>
                        <p:par>
                          <p:cTn id="54" fill="hold">
                            <p:stCondLst>
                              <p:cond delay="0"/>
                            </p:stCondLst>
                            <p:childTnLst>
                              <p:par>
                                <p:cTn id="55" presetID="6" presetClass="emph" presetSubtype="0" accel="50000" decel="50000" fill="hold" grpId="1" nodeType="afterEffect">
                                  <p:stCondLst>
                                    <p:cond delay="0"/>
                                  </p:stCondLst>
                                  <p:childTnLst>
                                    <p:animScale>
                                      <p:cBhvr>
                                        <p:cTn id="56" dur="1750" fill="hold"/>
                                        <p:tgtEl>
                                          <p:spTgt spid="61"/>
                                        </p:tgtEl>
                                      </p:cBhvr>
                                      <p:by x="175000" y="175000"/>
                                    </p:animScale>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iterate>
                                    <p:tmAbs val="0"/>
                                  </p:iterate>
                                  <p:childTnLst>
                                    <p:set>
                                      <p:cBhvr>
                                        <p:cTn id="60" fill="hold"/>
                                        <p:tgtEl>
                                          <p:spTgt spid="62"/>
                                        </p:tgtEl>
                                        <p:attrNameLst>
                                          <p:attrName>style.visibility</p:attrName>
                                        </p:attrNameLst>
                                      </p:cBhvr>
                                      <p:to>
                                        <p:strVal val="visible"/>
                                      </p:to>
                                    </p:set>
                                  </p:childTnLst>
                                </p:cTn>
                              </p:par>
                            </p:childTnLst>
                          </p:cTn>
                        </p:par>
                        <p:par>
                          <p:cTn id="61" fill="hold">
                            <p:stCondLst>
                              <p:cond delay="0"/>
                            </p:stCondLst>
                            <p:childTnLst>
                              <p:par>
                                <p:cTn id="62" presetID="1" presetClass="exit" presetSubtype="0" fill="hold" grpId="2" nodeType="afterEffect">
                                  <p:stCondLst>
                                    <p:cond delay="0"/>
                                  </p:stCondLst>
                                  <p:iterate>
                                    <p:tmAbs val="0"/>
                                  </p:iterate>
                                  <p:childTnLst>
                                    <p:set>
                                      <p:cBhvr>
                                        <p:cTn id="63" fill="hold">
                                          <p:stCondLst>
                                            <p:cond delay="0"/>
                                          </p:stCondLst>
                                        </p:cTn>
                                        <p:tgtEl>
                                          <p:spTgt spid="61"/>
                                        </p:tgtEl>
                                        <p:attrNameLst>
                                          <p:attrName>style.visibility</p:attrName>
                                        </p:attrNameLst>
                                      </p:cBhvr>
                                      <p:to>
                                        <p:strVal val="hidden"/>
                                      </p:to>
                                    </p:set>
                                  </p:childTnLst>
                                </p:cTn>
                              </p:par>
                            </p:childTnLst>
                          </p:cTn>
                        </p:par>
                        <p:par>
                          <p:cTn id="64" fill="hold">
                            <p:stCondLst>
                              <p:cond delay="0"/>
                            </p:stCondLst>
                            <p:childTnLst>
                              <p:par>
                                <p:cTn id="65" presetID="6" presetClass="emph" presetSubtype="0" accel="50000" decel="50000" fill="hold" grpId="1" nodeType="afterEffect">
                                  <p:stCondLst>
                                    <p:cond delay="0"/>
                                  </p:stCondLst>
                                  <p:childTnLst>
                                    <p:animScale>
                                      <p:cBhvr>
                                        <p:cTn id="66" dur="1750" fill="hold"/>
                                        <p:tgtEl>
                                          <p:spTgt spid="62"/>
                                        </p:tgtEl>
                                      </p:cBhvr>
                                      <p:by x="175000" y="175000"/>
                                    </p:animScale>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2" nodeType="clickEffect">
                                  <p:stCondLst>
                                    <p:cond delay="0"/>
                                  </p:stCondLst>
                                  <p:iterate>
                                    <p:tmAbs val="0"/>
                                  </p:iterate>
                                  <p:childTnLst>
                                    <p:set>
                                      <p:cBhvr>
                                        <p:cTn id="70" fill="hold">
                                          <p:stCondLst>
                                            <p:cond delay="0"/>
                                          </p:stCondLst>
                                        </p:cTn>
                                        <p:tgtEl>
                                          <p:spTgt spid="62"/>
                                        </p:tgtEl>
                                        <p:attrNameLst>
                                          <p:attrName>style.visibility</p:attrName>
                                        </p:attrNameLst>
                                      </p:cBhvr>
                                      <p:to>
                                        <p:strVal val="hidden"/>
                                      </p:to>
                                    </p:set>
                                  </p:childTnLst>
                                </p:cTn>
                              </p:par>
                            </p:childTnLst>
                          </p:cTn>
                        </p:par>
                        <p:par>
                          <p:cTn id="71" fill="hold">
                            <p:stCondLst>
                              <p:cond delay="0"/>
                            </p:stCondLst>
                            <p:childTnLst>
                              <p:par>
                                <p:cTn id="72" presetID="1" presetClass="entr" presetSubtype="0" fill="hold" grpId="0" nodeType="afterEffect">
                                  <p:stCondLst>
                                    <p:cond delay="0"/>
                                  </p:stCondLst>
                                  <p:iterate>
                                    <p:tmAbs val="0"/>
                                  </p:iterate>
                                  <p:childTnLst>
                                    <p:set>
                                      <p:cBhvr>
                                        <p:cTn id="73" fill="hold"/>
                                        <p:tgtEl>
                                          <p:spTgt spid="63"/>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iterate>
                                    <p:tmAbs val="0"/>
                                  </p:iterate>
                                  <p:childTnLst>
                                    <p:set>
                                      <p:cBhvr>
                                        <p:cTn id="77" fill="hold"/>
                                        <p:tgtEl>
                                          <p:spTgt spid="64"/>
                                        </p:tgtEl>
                                        <p:attrNameLst>
                                          <p:attrName>style.visibility</p:attrName>
                                        </p:attrNameLst>
                                      </p:cBhvr>
                                      <p:to>
                                        <p:strVal val="visible"/>
                                      </p:to>
                                    </p:set>
                                  </p:childTnLst>
                                </p:cTn>
                              </p:par>
                            </p:childTnLst>
                          </p:cTn>
                        </p:par>
                        <p:par>
                          <p:cTn id="78" fill="hold">
                            <p:stCondLst>
                              <p:cond delay="0"/>
                            </p:stCondLst>
                            <p:childTnLst>
                              <p:par>
                                <p:cTn id="79" presetID="1" presetClass="exit" presetSubtype="0" fill="hold" grpId="1" nodeType="afterEffect">
                                  <p:stCondLst>
                                    <p:cond delay="0"/>
                                  </p:stCondLst>
                                  <p:iterate>
                                    <p:tmAbs val="0"/>
                                  </p:iterate>
                                  <p:childTnLst>
                                    <p:set>
                                      <p:cBhvr>
                                        <p:cTn id="80" fill="hold">
                                          <p:stCondLst>
                                            <p:cond delay="0"/>
                                          </p:stCondLst>
                                        </p:cTn>
                                        <p:tgtEl>
                                          <p:spTgt spid="63"/>
                                        </p:tgtEl>
                                        <p:attrNameLst>
                                          <p:attrName>style.visibility</p:attrName>
                                        </p:attrNameLst>
                                      </p:cBhvr>
                                      <p:to>
                                        <p:strVal val="hidden"/>
                                      </p:to>
                                    </p:set>
                                  </p:childTnLst>
                                </p:cTn>
                              </p:par>
                            </p:childTnLst>
                          </p:cTn>
                        </p:par>
                        <p:par>
                          <p:cTn id="81" fill="hold">
                            <p:stCondLst>
                              <p:cond delay="0"/>
                            </p:stCondLst>
                            <p:childTnLst>
                              <p:par>
                                <p:cTn id="82" presetID="6" presetClass="emph" presetSubtype="0" accel="50000" decel="50000" fill="hold" grpId="1" nodeType="afterEffect">
                                  <p:stCondLst>
                                    <p:cond delay="0"/>
                                  </p:stCondLst>
                                  <p:childTnLst>
                                    <p:animScale>
                                      <p:cBhvr>
                                        <p:cTn id="83" dur="1750" fill="hold"/>
                                        <p:tgtEl>
                                          <p:spTgt spid="6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advAuto="0"/>
      <p:bldP spid="56" grpId="1" animBg="1" advAuto="0"/>
      <p:bldP spid="57" grpId="0" animBg="1" advAuto="0"/>
      <p:bldP spid="57" grpId="1" animBg="1" advAuto="0"/>
      <p:bldP spid="57" grpId="2" animBg="1" advAuto="0"/>
      <p:bldP spid="58" grpId="0" animBg="1" advAuto="0"/>
      <p:bldP spid="58" grpId="1" animBg="1" advAuto="0"/>
      <p:bldP spid="59" grpId="0" animBg="1" advAuto="0"/>
      <p:bldP spid="59" grpId="1" animBg="1" advAuto="0"/>
      <p:bldP spid="59" grpId="2" animBg="1" advAuto="0"/>
      <p:bldP spid="60" grpId="0" animBg="1" advAuto="0"/>
      <p:bldP spid="60" grpId="1" animBg="1" advAuto="0"/>
      <p:bldP spid="61" grpId="0" animBg="1" advAuto="0"/>
      <p:bldP spid="61" grpId="1" animBg="1" advAuto="0"/>
      <p:bldP spid="61" grpId="2" animBg="1" advAuto="0"/>
      <p:bldP spid="62" grpId="0" animBg="1" advAuto="0"/>
      <p:bldP spid="62" grpId="1" animBg="1" advAuto="0"/>
      <p:bldP spid="62" grpId="2" animBg="1" advAuto="0"/>
      <p:bldP spid="63" grpId="0" animBg="1" advAuto="0"/>
      <p:bldP spid="63" grpId="1" animBg="1" advAuto="0"/>
      <p:bldP spid="64" grpId="0" animBg="1" advAuto="0"/>
      <p:bldP spid="64" grpId="1" animBg="1" advAuto="0"/>
      <p:bldP spid="65" grpId="0" animBg="1" advAuto="0"/>
      <p:bldP spid="65" grpId="1"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NOA3.pdf" descr="NOA3.pdf"/>
          <p:cNvPicPr>
            <a:picLocks noChangeAspect="1"/>
          </p:cNvPicPr>
          <p:nvPr/>
        </p:nvPicPr>
        <p:blipFill>
          <a:blip r:embed="rId3"/>
          <a:srcRect l="5000" t="2689" r="5000" b="5393"/>
          <a:stretch>
            <a:fillRect/>
          </a:stretch>
        </p:blipFill>
        <p:spPr>
          <a:xfrm>
            <a:off x="1931792" y="222543"/>
            <a:ext cx="4769365" cy="6303685"/>
          </a:xfrm>
          <a:prstGeom prst="rect">
            <a:avLst/>
          </a:prstGeom>
          <a:ln w="6350">
            <a:solidFill>
              <a:srgbClr val="000000"/>
            </a:solidFill>
          </a:ln>
        </p:spPr>
      </p:pic>
      <p:sp>
        <p:nvSpPr>
          <p:cNvPr id="70" name="Oval"/>
          <p:cNvSpPr/>
          <p:nvPr/>
        </p:nvSpPr>
        <p:spPr>
          <a:xfrm>
            <a:off x="5526634" y="1946875"/>
            <a:ext cx="906898" cy="377818"/>
          </a:xfrm>
          <a:prstGeom prst="ellipse">
            <a:avLst/>
          </a:prstGeom>
          <a:ln w="25400">
            <a:solidFill>
              <a:srgbClr val="FF2600"/>
            </a:solidFill>
          </a:ln>
        </p:spPr>
        <p:txBody>
          <a:bodyPr lIns="45719" rIns="45719"/>
          <a:lstStyle/>
          <a:p>
            <a:endParaRPr dirty="0"/>
          </a:p>
        </p:txBody>
      </p:sp>
      <p:sp>
        <p:nvSpPr>
          <p:cNvPr id="71" name="Rounded Rectangle"/>
          <p:cNvSpPr/>
          <p:nvPr/>
        </p:nvSpPr>
        <p:spPr>
          <a:xfrm>
            <a:off x="2331936" y="4372533"/>
            <a:ext cx="3968960" cy="377818"/>
          </a:xfrm>
          <a:prstGeom prst="roundRect">
            <a:avLst>
              <a:gd name="adj" fmla="val 50000"/>
            </a:avLst>
          </a:prstGeom>
          <a:ln w="25400">
            <a:solidFill>
              <a:srgbClr val="FF2600"/>
            </a:solidFill>
          </a:ln>
        </p:spPr>
        <p:txBody>
          <a:bodyPr lIns="45719" rIns="45719"/>
          <a:lstStyle/>
          <a:p>
            <a:endParaRPr dirty="0"/>
          </a:p>
        </p:txBody>
      </p:sp>
      <p:sp>
        <p:nvSpPr>
          <p:cNvPr id="72" name="Rounded Rectangle"/>
          <p:cNvSpPr/>
          <p:nvPr/>
        </p:nvSpPr>
        <p:spPr>
          <a:xfrm>
            <a:off x="2331936" y="5706648"/>
            <a:ext cx="3968960" cy="526957"/>
          </a:xfrm>
          <a:prstGeom prst="roundRect">
            <a:avLst>
              <a:gd name="adj" fmla="val 36151"/>
            </a:avLst>
          </a:prstGeom>
          <a:ln w="25400">
            <a:solidFill>
              <a:srgbClr val="FF2600"/>
            </a:solidFill>
          </a:ln>
        </p:spPr>
        <p:txBody>
          <a:bodyPr lIns="45719" rIns="45719"/>
          <a:lstStyle/>
          <a:p>
            <a:endParaRPr dirty="0"/>
          </a:p>
        </p:txBody>
      </p:sp>
      <p:pic>
        <p:nvPicPr>
          <p:cNvPr id="73" name="Budget.png" descr="Budget.png"/>
          <p:cNvPicPr>
            <a:picLocks noChangeAspect="1"/>
          </p:cNvPicPr>
          <p:nvPr/>
        </p:nvPicPr>
        <p:blipFill>
          <a:blip r:embed="rId4"/>
          <a:stretch>
            <a:fillRect/>
          </a:stretch>
        </p:blipFill>
        <p:spPr>
          <a:xfrm>
            <a:off x="5427633" y="1957983"/>
            <a:ext cx="1104901" cy="355601"/>
          </a:xfrm>
          <a:prstGeom prst="rect">
            <a:avLst/>
          </a:prstGeom>
          <a:ln w="6350">
            <a:solidFill>
              <a:srgbClr val="000000"/>
            </a:solidFill>
          </a:ln>
        </p:spPr>
      </p:pic>
      <p:pic>
        <p:nvPicPr>
          <p:cNvPr id="74" name="Future Support.png" descr="Future Support.png"/>
          <p:cNvPicPr>
            <a:picLocks noChangeAspect="1"/>
          </p:cNvPicPr>
          <p:nvPr/>
        </p:nvPicPr>
        <p:blipFill>
          <a:blip r:embed="rId5"/>
          <a:stretch>
            <a:fillRect/>
          </a:stretch>
        </p:blipFill>
        <p:spPr>
          <a:xfrm>
            <a:off x="2113259" y="4426804"/>
            <a:ext cx="4406314" cy="269276"/>
          </a:xfrm>
          <a:prstGeom prst="rect">
            <a:avLst/>
          </a:prstGeom>
          <a:ln w="6350">
            <a:solidFill>
              <a:srgbClr val="000000"/>
            </a:solidFill>
          </a:ln>
        </p:spPr>
      </p:pic>
      <p:pic>
        <p:nvPicPr>
          <p:cNvPr id="75" name="T and C.png" descr="T and C.png"/>
          <p:cNvPicPr>
            <a:picLocks noChangeAspect="1"/>
          </p:cNvPicPr>
          <p:nvPr/>
        </p:nvPicPr>
        <p:blipFill>
          <a:blip r:embed="rId6"/>
          <a:stretch>
            <a:fillRect/>
          </a:stretch>
        </p:blipFill>
        <p:spPr>
          <a:xfrm>
            <a:off x="2054726" y="5660305"/>
            <a:ext cx="4523380" cy="619642"/>
          </a:xfrm>
          <a:prstGeom prst="rect">
            <a:avLst/>
          </a:prstGeom>
          <a:ln w="6350">
            <a:solidFill>
              <a:srgbClr val="000000"/>
            </a:solidFill>
          </a:ln>
        </p:spPr>
      </p:pic>
      <p:sp>
        <p:nvSpPr>
          <p:cNvPr id="76" name="NIH's Expanded Authorities allow for some limited changes to the budget without prior approval, giving some flexibility while also keeping in mind that this is the budget that both parties agreed upon."/>
          <p:cNvSpPr/>
          <p:nvPr/>
        </p:nvSpPr>
        <p:spPr>
          <a:xfrm>
            <a:off x="6932922" y="1500783"/>
            <a:ext cx="1812926" cy="2122885"/>
          </a:xfrm>
          <a:custGeom>
            <a:avLst/>
            <a:gdLst/>
            <a:ahLst/>
            <a:cxnLst>
              <a:cxn ang="0">
                <a:pos x="wd2" y="hd2"/>
              </a:cxn>
              <a:cxn ang="5400000">
                <a:pos x="wd2" y="hd2"/>
              </a:cxn>
              <a:cxn ang="10800000">
                <a:pos x="wd2" y="hd2"/>
              </a:cxn>
              <a:cxn ang="16200000">
                <a:pos x="wd2" y="hd2"/>
              </a:cxn>
            </a:cxnLst>
            <a:rect l="0" t="0" r="r" b="b"/>
            <a:pathLst>
              <a:path w="21600" h="21600" extrusionOk="0">
                <a:moveTo>
                  <a:pt x="3783" y="0"/>
                </a:moveTo>
                <a:cubicBezTo>
                  <a:pt x="3365" y="0"/>
                  <a:pt x="3026" y="289"/>
                  <a:pt x="3026" y="646"/>
                </a:cubicBezTo>
                <a:lnTo>
                  <a:pt x="3026" y="5169"/>
                </a:lnTo>
                <a:lnTo>
                  <a:pt x="0" y="6461"/>
                </a:lnTo>
                <a:lnTo>
                  <a:pt x="3026" y="7753"/>
                </a:lnTo>
                <a:lnTo>
                  <a:pt x="3026" y="20954"/>
                </a:lnTo>
                <a:cubicBezTo>
                  <a:pt x="3026" y="21311"/>
                  <a:pt x="3365" y="21600"/>
                  <a:pt x="3783" y="21600"/>
                </a:cubicBezTo>
                <a:lnTo>
                  <a:pt x="20843" y="21600"/>
                </a:lnTo>
                <a:cubicBezTo>
                  <a:pt x="21261" y="21600"/>
                  <a:pt x="21600" y="21311"/>
                  <a:pt x="21600" y="20954"/>
                </a:cubicBezTo>
                <a:lnTo>
                  <a:pt x="21600" y="646"/>
                </a:lnTo>
                <a:cubicBezTo>
                  <a:pt x="21600" y="289"/>
                  <a:pt x="21261" y="0"/>
                  <a:pt x="20843" y="0"/>
                </a:cubicBezTo>
                <a:lnTo>
                  <a:pt x="3783" y="0"/>
                </a:lnTo>
                <a:close/>
              </a:path>
            </a:pathLst>
          </a:custGeom>
          <a:solidFill>
            <a:srgbClr val="FFFFFF"/>
          </a:solidFill>
          <a:ln w="25400">
            <a:solidFill>
              <a:srgbClr val="FF2600"/>
            </a:solidFill>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20040" tIns="0" rIns="0" bIns="0" anchor="ctr"/>
          <a:lstStyle>
            <a:lvl1pPr>
              <a:spcBef>
                <a:spcPts val="400"/>
              </a:spcBef>
              <a:defRPr sz="1200" b="0">
                <a:solidFill>
                  <a:srgbClr val="000000"/>
                </a:solidFill>
              </a:defRPr>
            </a:lvl1pPr>
          </a:lstStyle>
          <a:p>
            <a:r>
              <a:rPr dirty="0"/>
              <a:t>NIH's Expanded Authorities allow for some limited changes to the budget without prior approval, giving some flexibility while also keeping in mind that this is the budget that both parties agreed upon.</a:t>
            </a:r>
          </a:p>
        </p:txBody>
      </p:sp>
      <p:sp>
        <p:nvSpPr>
          <p:cNvPr id="77" name="Submission of timely and thorough progress reports will help to ensure future funding."/>
          <p:cNvSpPr/>
          <p:nvPr/>
        </p:nvSpPr>
        <p:spPr>
          <a:xfrm>
            <a:off x="7621445" y="3445881"/>
            <a:ext cx="1327548" cy="1539479"/>
          </a:xfrm>
          <a:custGeom>
            <a:avLst/>
            <a:gdLst/>
            <a:ahLst/>
            <a:cxnLst>
              <a:cxn ang="0">
                <a:pos x="wd2" y="hd2"/>
              </a:cxn>
              <a:cxn ang="5400000">
                <a:pos x="wd2" y="hd2"/>
              </a:cxn>
              <a:cxn ang="10800000">
                <a:pos x="wd2" y="hd2"/>
              </a:cxn>
              <a:cxn ang="16200000">
                <a:pos x="wd2" y="hd2"/>
              </a:cxn>
            </a:cxnLst>
            <a:rect l="0" t="0" r="r" b="b"/>
            <a:pathLst>
              <a:path w="21600" h="21600" extrusionOk="0">
                <a:moveTo>
                  <a:pt x="5166" y="0"/>
                </a:moveTo>
                <a:cubicBezTo>
                  <a:pt x="4595" y="0"/>
                  <a:pt x="4133" y="399"/>
                  <a:pt x="4133" y="891"/>
                </a:cubicBezTo>
                <a:lnTo>
                  <a:pt x="4133" y="14149"/>
                </a:lnTo>
                <a:lnTo>
                  <a:pt x="0" y="15931"/>
                </a:lnTo>
                <a:lnTo>
                  <a:pt x="4133" y="17713"/>
                </a:lnTo>
                <a:lnTo>
                  <a:pt x="4133" y="20709"/>
                </a:lnTo>
                <a:cubicBezTo>
                  <a:pt x="4133" y="21201"/>
                  <a:pt x="4595" y="21600"/>
                  <a:pt x="5166" y="21600"/>
                </a:cubicBezTo>
                <a:lnTo>
                  <a:pt x="20567" y="21600"/>
                </a:lnTo>
                <a:cubicBezTo>
                  <a:pt x="21137" y="21600"/>
                  <a:pt x="21600" y="21201"/>
                  <a:pt x="21600" y="20709"/>
                </a:cubicBezTo>
                <a:lnTo>
                  <a:pt x="21600" y="891"/>
                </a:lnTo>
                <a:cubicBezTo>
                  <a:pt x="21600" y="399"/>
                  <a:pt x="21137" y="0"/>
                  <a:pt x="20567" y="0"/>
                </a:cubicBezTo>
                <a:lnTo>
                  <a:pt x="5166" y="0"/>
                </a:lnTo>
                <a:close/>
              </a:path>
            </a:pathLst>
          </a:custGeom>
          <a:solidFill>
            <a:srgbClr val="FFFFFF"/>
          </a:solidFill>
          <a:ln w="25400">
            <a:solidFill>
              <a:srgbClr val="FF2600"/>
            </a:solidFill>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20040" tIns="0" rIns="0" bIns="0" anchor="ctr"/>
          <a:lstStyle>
            <a:lvl1pPr>
              <a:spcBef>
                <a:spcPts val="400"/>
              </a:spcBef>
              <a:defRPr sz="1200" b="0">
                <a:solidFill>
                  <a:srgbClr val="000000"/>
                </a:solidFill>
              </a:defRPr>
            </a:lvl1pPr>
          </a:lstStyle>
          <a:p>
            <a:r>
              <a:rPr dirty="0"/>
              <a:t>Submission of timely and thorough progress reports will help to ensure future funding.</a:t>
            </a:r>
          </a:p>
        </p:txBody>
      </p:sp>
      <p:sp>
        <p:nvSpPr>
          <p:cNvPr id="78" name="Section III Terms &amp; Conditions referenced on page 2. Please be familiar with them."/>
          <p:cNvSpPr/>
          <p:nvPr/>
        </p:nvSpPr>
        <p:spPr>
          <a:xfrm>
            <a:off x="7621445" y="4868165"/>
            <a:ext cx="1327548" cy="1539479"/>
          </a:xfrm>
          <a:custGeom>
            <a:avLst/>
            <a:gdLst/>
            <a:ahLst/>
            <a:cxnLst>
              <a:cxn ang="0">
                <a:pos x="wd2" y="hd2"/>
              </a:cxn>
              <a:cxn ang="5400000">
                <a:pos x="wd2" y="hd2"/>
              </a:cxn>
              <a:cxn ang="10800000">
                <a:pos x="wd2" y="hd2"/>
              </a:cxn>
              <a:cxn ang="16200000">
                <a:pos x="wd2" y="hd2"/>
              </a:cxn>
            </a:cxnLst>
            <a:rect l="0" t="0" r="r" b="b"/>
            <a:pathLst>
              <a:path w="21600" h="21600" extrusionOk="0">
                <a:moveTo>
                  <a:pt x="5166" y="0"/>
                </a:moveTo>
                <a:cubicBezTo>
                  <a:pt x="4595" y="0"/>
                  <a:pt x="4133" y="399"/>
                  <a:pt x="4133" y="891"/>
                </a:cubicBezTo>
                <a:lnTo>
                  <a:pt x="4133" y="14149"/>
                </a:lnTo>
                <a:lnTo>
                  <a:pt x="0" y="15931"/>
                </a:lnTo>
                <a:lnTo>
                  <a:pt x="4133" y="17713"/>
                </a:lnTo>
                <a:lnTo>
                  <a:pt x="4133" y="20709"/>
                </a:lnTo>
                <a:cubicBezTo>
                  <a:pt x="4133" y="21201"/>
                  <a:pt x="4595" y="21600"/>
                  <a:pt x="5166" y="21600"/>
                </a:cubicBezTo>
                <a:lnTo>
                  <a:pt x="20567" y="21600"/>
                </a:lnTo>
                <a:cubicBezTo>
                  <a:pt x="21137" y="21600"/>
                  <a:pt x="21600" y="21201"/>
                  <a:pt x="21600" y="20709"/>
                </a:cubicBezTo>
                <a:lnTo>
                  <a:pt x="21600" y="891"/>
                </a:lnTo>
                <a:cubicBezTo>
                  <a:pt x="21600" y="399"/>
                  <a:pt x="21137" y="0"/>
                  <a:pt x="20567" y="0"/>
                </a:cubicBezTo>
                <a:lnTo>
                  <a:pt x="5166" y="0"/>
                </a:lnTo>
                <a:close/>
              </a:path>
            </a:pathLst>
          </a:custGeom>
          <a:solidFill>
            <a:srgbClr val="FFFFFF"/>
          </a:solidFill>
          <a:ln w="25400">
            <a:solidFill>
              <a:srgbClr val="FF2600"/>
            </a:solidFill>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20040" tIns="0" rIns="0" bIns="0" anchor="ctr" anchorCtr="0"/>
          <a:lstStyle>
            <a:lvl1pPr>
              <a:spcBef>
                <a:spcPts val="400"/>
              </a:spcBef>
              <a:defRPr sz="1200" b="0">
                <a:solidFill>
                  <a:srgbClr val="000000"/>
                </a:solidFill>
              </a:defRPr>
            </a:lvl1pPr>
          </a:lstStyle>
          <a:p>
            <a:r>
              <a:rPr dirty="0"/>
              <a:t>Section III Terms &amp; Conditions referenced on page 2. Please be familiar with them.</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73"/>
                                        </p:tgtEl>
                                        <p:attrNameLst>
                                          <p:attrName>style.visibility</p:attrName>
                                        </p:attrNameLst>
                                      </p:cBhvr>
                                      <p:to>
                                        <p:strVal val="visible"/>
                                      </p:to>
                                    </p:set>
                                  </p:childTnLst>
                                </p:cTn>
                              </p:par>
                            </p:childTnLst>
                          </p:cTn>
                        </p:par>
                        <p:par>
                          <p:cTn id="11" fill="hold">
                            <p:stCondLst>
                              <p:cond delay="0"/>
                            </p:stCondLst>
                            <p:childTnLst>
                              <p:par>
                                <p:cTn id="12" presetID="1" presetClass="exit" presetSubtype="0" fill="hold" grpId="1" nodeType="afterEffect">
                                  <p:stCondLst>
                                    <p:cond delay="0"/>
                                  </p:stCondLst>
                                  <p:iterate>
                                    <p:tmAbs val="0"/>
                                  </p:iterate>
                                  <p:childTnLst>
                                    <p:set>
                                      <p:cBhvr>
                                        <p:cTn id="13" fill="hold">
                                          <p:stCondLst>
                                            <p:cond delay="0"/>
                                          </p:stCondLst>
                                        </p:cTn>
                                        <p:tgtEl>
                                          <p:spTgt spid="70"/>
                                        </p:tgtEl>
                                        <p:attrNameLst>
                                          <p:attrName>style.visibility</p:attrName>
                                        </p:attrNameLst>
                                      </p:cBhvr>
                                      <p:to>
                                        <p:strVal val="hidden"/>
                                      </p:to>
                                    </p:set>
                                  </p:childTnLst>
                                </p:cTn>
                              </p:par>
                            </p:childTnLst>
                          </p:cTn>
                        </p:par>
                        <p:par>
                          <p:cTn id="14" fill="hold">
                            <p:stCondLst>
                              <p:cond delay="0"/>
                            </p:stCondLst>
                            <p:childTnLst>
                              <p:par>
                                <p:cTn id="15" presetID="6" presetClass="emph" presetSubtype="0" accel="50000" decel="50000" fill="hold" grpId="1" nodeType="afterEffect">
                                  <p:stCondLst>
                                    <p:cond delay="0"/>
                                  </p:stCondLst>
                                  <p:childTnLst>
                                    <p:animScale>
                                      <p:cBhvr>
                                        <p:cTn id="16" dur="1750" fill="hold"/>
                                        <p:tgtEl>
                                          <p:spTgt spid="73"/>
                                        </p:tgtEl>
                                      </p:cBhvr>
                                      <p:by x="150000" y="150000"/>
                                    </p:animScale>
                                  </p:childTnLst>
                                </p:cTn>
                              </p:par>
                            </p:childTnLst>
                          </p:cTn>
                        </p:par>
                        <p:par>
                          <p:cTn id="17" fill="hold">
                            <p:stCondLst>
                              <p:cond delay="1750"/>
                            </p:stCondLst>
                            <p:childTnLst>
                              <p:par>
                                <p:cTn id="18" presetID="1" presetClass="entr" presetSubtype="0" fill="hold" grpId="0" nodeType="afterEffect">
                                  <p:stCondLst>
                                    <p:cond delay="500"/>
                                  </p:stCondLst>
                                  <p:iterate>
                                    <p:tmAbs val="0"/>
                                  </p:iterate>
                                  <p:childTnLst>
                                    <p:set>
                                      <p:cBhvr>
                                        <p:cTn id="19" fill="hold"/>
                                        <p:tgtEl>
                                          <p:spTgt spid="7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iterate>
                                    <p:tmAbs val="0"/>
                                  </p:iterate>
                                  <p:childTnLst>
                                    <p:set>
                                      <p:cBhvr>
                                        <p:cTn id="23" fill="hold"/>
                                        <p:tgtEl>
                                          <p:spTgt spid="71"/>
                                        </p:tgtEl>
                                        <p:attrNameLst>
                                          <p:attrName>style.visibility</p:attrName>
                                        </p:attrNameLst>
                                      </p:cBhvr>
                                      <p:to>
                                        <p:strVal val="visible"/>
                                      </p:to>
                                    </p:set>
                                  </p:childTnLst>
                                </p:cTn>
                              </p:par>
                            </p:childTnLst>
                          </p:cTn>
                        </p:par>
                        <p:par>
                          <p:cTn id="24" fill="hold">
                            <p:stCondLst>
                              <p:cond delay="0"/>
                            </p:stCondLst>
                            <p:childTnLst>
                              <p:par>
                                <p:cTn id="25" presetID="1" presetClass="exit" presetSubtype="0" fill="hold" grpId="2" nodeType="afterEffect">
                                  <p:stCondLst>
                                    <p:cond delay="0"/>
                                  </p:stCondLst>
                                  <p:iterate>
                                    <p:tmAbs val="0"/>
                                  </p:iterate>
                                  <p:childTnLst>
                                    <p:set>
                                      <p:cBhvr>
                                        <p:cTn id="26" fill="hold">
                                          <p:stCondLst>
                                            <p:cond delay="0"/>
                                          </p:stCondLst>
                                        </p:cTn>
                                        <p:tgtEl>
                                          <p:spTgt spid="73"/>
                                        </p:tgtEl>
                                        <p:attrNameLst>
                                          <p:attrName>style.visibility</p:attrName>
                                        </p:attrNameLst>
                                      </p:cBhvr>
                                      <p:to>
                                        <p:strVal val="hidden"/>
                                      </p:to>
                                    </p:set>
                                  </p:childTnLst>
                                </p:cTn>
                              </p:par>
                            </p:childTnLst>
                          </p:cTn>
                        </p:par>
                        <p:par>
                          <p:cTn id="27" fill="hold">
                            <p:stCondLst>
                              <p:cond delay="0"/>
                            </p:stCondLst>
                            <p:childTnLst>
                              <p:par>
                                <p:cTn id="28" presetID="1" presetClass="exit" presetSubtype="0" fill="hold" grpId="1" nodeType="afterEffect">
                                  <p:stCondLst>
                                    <p:cond delay="0"/>
                                  </p:stCondLst>
                                  <p:iterate>
                                    <p:tmAbs val="0"/>
                                  </p:iterate>
                                  <p:childTnLst>
                                    <p:set>
                                      <p:cBhvr>
                                        <p:cTn id="29" fill="hold">
                                          <p:stCondLst>
                                            <p:cond delay="0"/>
                                          </p:stCondLst>
                                        </p:cTn>
                                        <p:tgtEl>
                                          <p:spTgt spid="7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iterate>
                                    <p:tmAbs val="0"/>
                                  </p:iterate>
                                  <p:childTnLst>
                                    <p:set>
                                      <p:cBhvr>
                                        <p:cTn id="33" fill="hold"/>
                                        <p:tgtEl>
                                          <p:spTgt spid="74"/>
                                        </p:tgtEl>
                                        <p:attrNameLst>
                                          <p:attrName>style.visibility</p:attrName>
                                        </p:attrNameLst>
                                      </p:cBhvr>
                                      <p:to>
                                        <p:strVal val="visible"/>
                                      </p:to>
                                    </p:set>
                                  </p:childTnLst>
                                </p:cTn>
                              </p:par>
                            </p:childTnLst>
                          </p:cTn>
                        </p:par>
                        <p:par>
                          <p:cTn id="34" fill="hold">
                            <p:stCondLst>
                              <p:cond delay="0"/>
                            </p:stCondLst>
                            <p:childTnLst>
                              <p:par>
                                <p:cTn id="35" presetID="1" presetClass="exit" presetSubtype="0" fill="hold" grpId="1" nodeType="afterEffect">
                                  <p:stCondLst>
                                    <p:cond delay="0"/>
                                  </p:stCondLst>
                                  <p:iterate>
                                    <p:tmAbs val="0"/>
                                  </p:iterate>
                                  <p:childTnLst>
                                    <p:set>
                                      <p:cBhvr>
                                        <p:cTn id="36" fill="hold">
                                          <p:stCondLst>
                                            <p:cond delay="0"/>
                                          </p:stCondLst>
                                        </p:cTn>
                                        <p:tgtEl>
                                          <p:spTgt spid="71"/>
                                        </p:tgtEl>
                                        <p:attrNameLst>
                                          <p:attrName>style.visibility</p:attrName>
                                        </p:attrNameLst>
                                      </p:cBhvr>
                                      <p:to>
                                        <p:strVal val="hidden"/>
                                      </p:to>
                                    </p:set>
                                  </p:childTnLst>
                                </p:cTn>
                              </p:par>
                            </p:childTnLst>
                          </p:cTn>
                        </p:par>
                        <p:par>
                          <p:cTn id="37" fill="hold">
                            <p:stCondLst>
                              <p:cond delay="0"/>
                            </p:stCondLst>
                            <p:childTnLst>
                              <p:par>
                                <p:cTn id="38" presetID="6" presetClass="emph" presetSubtype="0" accel="50000" decel="50000" fill="hold" grpId="1" nodeType="afterEffect">
                                  <p:stCondLst>
                                    <p:cond delay="0"/>
                                  </p:stCondLst>
                                  <p:childTnLst>
                                    <p:animScale>
                                      <p:cBhvr>
                                        <p:cTn id="39" dur="1750" fill="hold"/>
                                        <p:tgtEl>
                                          <p:spTgt spid="74"/>
                                        </p:tgtEl>
                                      </p:cBhvr>
                                      <p:by x="150000" y="150000"/>
                                    </p:animScale>
                                  </p:childTnLst>
                                </p:cTn>
                              </p:par>
                            </p:childTnLst>
                          </p:cTn>
                        </p:par>
                        <p:par>
                          <p:cTn id="40" fill="hold">
                            <p:stCondLst>
                              <p:cond delay="1750"/>
                            </p:stCondLst>
                            <p:childTnLst>
                              <p:par>
                                <p:cTn id="41" presetID="1" presetClass="entr" presetSubtype="0" fill="hold" grpId="0" nodeType="afterEffect">
                                  <p:stCondLst>
                                    <p:cond delay="500"/>
                                  </p:stCondLst>
                                  <p:iterate>
                                    <p:tmAbs val="0"/>
                                  </p:iterate>
                                  <p:childTnLst>
                                    <p:set>
                                      <p:cBhvr>
                                        <p:cTn id="42" fill="hold"/>
                                        <p:tgtEl>
                                          <p:spTgt spid="7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iterate>
                                    <p:tmAbs val="0"/>
                                  </p:iterate>
                                  <p:childTnLst>
                                    <p:set>
                                      <p:cBhvr>
                                        <p:cTn id="46" fill="hold"/>
                                        <p:tgtEl>
                                          <p:spTgt spid="72"/>
                                        </p:tgtEl>
                                        <p:attrNameLst>
                                          <p:attrName>style.visibility</p:attrName>
                                        </p:attrNameLst>
                                      </p:cBhvr>
                                      <p:to>
                                        <p:strVal val="visible"/>
                                      </p:to>
                                    </p:set>
                                  </p:childTnLst>
                                </p:cTn>
                              </p:par>
                            </p:childTnLst>
                          </p:cTn>
                        </p:par>
                        <p:par>
                          <p:cTn id="47" fill="hold">
                            <p:stCondLst>
                              <p:cond delay="0"/>
                            </p:stCondLst>
                            <p:childTnLst>
                              <p:par>
                                <p:cTn id="48" presetID="1" presetClass="exit" presetSubtype="0" fill="hold" grpId="2" nodeType="afterEffect">
                                  <p:stCondLst>
                                    <p:cond delay="0"/>
                                  </p:stCondLst>
                                  <p:iterate>
                                    <p:tmAbs val="0"/>
                                  </p:iterate>
                                  <p:childTnLst>
                                    <p:set>
                                      <p:cBhvr>
                                        <p:cTn id="49" fill="hold">
                                          <p:stCondLst>
                                            <p:cond delay="0"/>
                                          </p:stCondLst>
                                        </p:cTn>
                                        <p:tgtEl>
                                          <p:spTgt spid="74"/>
                                        </p:tgtEl>
                                        <p:attrNameLst>
                                          <p:attrName>style.visibility</p:attrName>
                                        </p:attrNameLst>
                                      </p:cBhvr>
                                      <p:to>
                                        <p:strVal val="hidden"/>
                                      </p:to>
                                    </p:set>
                                  </p:childTnLst>
                                </p:cTn>
                              </p:par>
                            </p:childTnLst>
                          </p:cTn>
                        </p:par>
                        <p:par>
                          <p:cTn id="50" fill="hold">
                            <p:stCondLst>
                              <p:cond delay="0"/>
                            </p:stCondLst>
                            <p:childTnLst>
                              <p:par>
                                <p:cTn id="51" presetID="1" presetClass="exit" presetSubtype="0" fill="hold" grpId="1" nodeType="afterEffect">
                                  <p:stCondLst>
                                    <p:cond delay="0"/>
                                  </p:stCondLst>
                                  <p:iterate>
                                    <p:tmAbs val="0"/>
                                  </p:iterate>
                                  <p:childTnLst>
                                    <p:set>
                                      <p:cBhvr>
                                        <p:cTn id="52" fill="hold">
                                          <p:stCondLst>
                                            <p:cond delay="0"/>
                                          </p:stCondLst>
                                        </p:cTn>
                                        <p:tgtEl>
                                          <p:spTgt spid="7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iterate>
                                    <p:tmAbs val="0"/>
                                  </p:iterate>
                                  <p:childTnLst>
                                    <p:set>
                                      <p:cBhvr>
                                        <p:cTn id="56" fill="hold"/>
                                        <p:tgtEl>
                                          <p:spTgt spid="75"/>
                                        </p:tgtEl>
                                        <p:attrNameLst>
                                          <p:attrName>style.visibility</p:attrName>
                                        </p:attrNameLst>
                                      </p:cBhvr>
                                      <p:to>
                                        <p:strVal val="visible"/>
                                      </p:to>
                                    </p:set>
                                  </p:childTnLst>
                                </p:cTn>
                              </p:par>
                            </p:childTnLst>
                          </p:cTn>
                        </p:par>
                        <p:par>
                          <p:cTn id="57" fill="hold">
                            <p:stCondLst>
                              <p:cond delay="0"/>
                            </p:stCondLst>
                            <p:childTnLst>
                              <p:par>
                                <p:cTn id="58" presetID="1" presetClass="exit" presetSubtype="0" fill="hold" grpId="1" nodeType="afterEffect">
                                  <p:stCondLst>
                                    <p:cond delay="0"/>
                                  </p:stCondLst>
                                  <p:iterate>
                                    <p:tmAbs val="0"/>
                                  </p:iterate>
                                  <p:childTnLst>
                                    <p:set>
                                      <p:cBhvr>
                                        <p:cTn id="59" fill="hold">
                                          <p:stCondLst>
                                            <p:cond delay="0"/>
                                          </p:stCondLst>
                                        </p:cTn>
                                        <p:tgtEl>
                                          <p:spTgt spid="72"/>
                                        </p:tgtEl>
                                        <p:attrNameLst>
                                          <p:attrName>style.visibility</p:attrName>
                                        </p:attrNameLst>
                                      </p:cBhvr>
                                      <p:to>
                                        <p:strVal val="hidden"/>
                                      </p:to>
                                    </p:set>
                                  </p:childTnLst>
                                </p:cTn>
                              </p:par>
                            </p:childTnLst>
                          </p:cTn>
                        </p:par>
                        <p:par>
                          <p:cTn id="60" fill="hold">
                            <p:stCondLst>
                              <p:cond delay="0"/>
                            </p:stCondLst>
                            <p:childTnLst>
                              <p:par>
                                <p:cTn id="61" presetID="6" presetClass="emph" presetSubtype="0" accel="50000" decel="50000" fill="hold" grpId="1" nodeType="afterEffect">
                                  <p:stCondLst>
                                    <p:cond delay="0"/>
                                  </p:stCondLst>
                                  <p:childTnLst>
                                    <p:animScale>
                                      <p:cBhvr>
                                        <p:cTn id="62" dur="1750" fill="hold"/>
                                        <p:tgtEl>
                                          <p:spTgt spid="75"/>
                                        </p:tgtEl>
                                      </p:cBhvr>
                                      <p:by x="150000" y="150000"/>
                                    </p:animScale>
                                  </p:childTnLst>
                                </p:cTn>
                              </p:par>
                            </p:childTnLst>
                          </p:cTn>
                        </p:par>
                        <p:par>
                          <p:cTn id="63" fill="hold">
                            <p:stCondLst>
                              <p:cond delay="1750"/>
                            </p:stCondLst>
                            <p:childTnLst>
                              <p:par>
                                <p:cTn id="64" presetID="1" presetClass="entr" presetSubtype="0" fill="hold" grpId="0" nodeType="afterEffect">
                                  <p:stCondLst>
                                    <p:cond delay="500"/>
                                  </p:stCondLst>
                                  <p:iterate>
                                    <p:tmAbs val="0"/>
                                  </p:iterate>
                                  <p:childTnLst>
                                    <p:set>
                                      <p:cBhvr>
                                        <p:cTn id="65" fill="hold"/>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advAuto="0"/>
      <p:bldP spid="70" grpId="1" animBg="1" advAuto="0"/>
      <p:bldP spid="71" grpId="0" animBg="1" advAuto="0"/>
      <p:bldP spid="71" grpId="1" animBg="1" advAuto="0"/>
      <p:bldP spid="72" grpId="0" animBg="1" advAuto="0"/>
      <p:bldP spid="72" grpId="1" animBg="1" advAuto="0"/>
      <p:bldP spid="73" grpId="0" animBg="1" advAuto="0"/>
      <p:bldP spid="73" grpId="1" animBg="1" advAuto="0"/>
      <p:bldP spid="73" grpId="2" animBg="1" advAuto="0"/>
      <p:bldP spid="74" grpId="0" animBg="1" advAuto="0"/>
      <p:bldP spid="74" grpId="1" animBg="1" advAuto="0"/>
      <p:bldP spid="74" grpId="2" animBg="1" advAuto="0"/>
      <p:bldP spid="75" grpId="0" animBg="1" advAuto="0"/>
      <p:bldP spid="75" grpId="1" animBg="1" advAuto="0"/>
      <p:bldP spid="76" grpId="0" animBg="1" advAuto="0"/>
      <p:bldP spid="76" grpId="1" animBg="1" advAuto="0"/>
      <p:bldP spid="77" grpId="0" animBg="1" advAuto="0"/>
      <p:bldP spid="77" grpId="1" animBg="1" advAuto="0"/>
      <p:bldP spid="78" grpId="0"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NOA4.pdf" descr="NOA4.pdf"/>
          <p:cNvPicPr>
            <a:picLocks noChangeAspect="1"/>
          </p:cNvPicPr>
          <p:nvPr/>
        </p:nvPicPr>
        <p:blipFill>
          <a:blip r:embed="rId3"/>
          <a:srcRect l="7484" r="7484" b="6612"/>
          <a:stretch>
            <a:fillRect/>
          </a:stretch>
        </p:blipFill>
        <p:spPr>
          <a:xfrm>
            <a:off x="1959434" y="228600"/>
            <a:ext cx="4506085" cy="6404524"/>
          </a:xfrm>
          <a:prstGeom prst="rect">
            <a:avLst/>
          </a:prstGeom>
          <a:ln w="6350">
            <a:solidFill>
              <a:srgbClr val="000000"/>
            </a:solidFill>
          </a:ln>
        </p:spPr>
      </p:pic>
      <p:sp>
        <p:nvSpPr>
          <p:cNvPr id="83" name="Rounded Rectangle"/>
          <p:cNvSpPr/>
          <p:nvPr/>
        </p:nvSpPr>
        <p:spPr>
          <a:xfrm>
            <a:off x="2239081" y="2475640"/>
            <a:ext cx="3820023" cy="357215"/>
          </a:xfrm>
          <a:prstGeom prst="roundRect">
            <a:avLst>
              <a:gd name="adj" fmla="val 50000"/>
            </a:avLst>
          </a:prstGeom>
          <a:ln w="25400">
            <a:solidFill>
              <a:srgbClr val="FF2600"/>
            </a:solidFill>
          </a:ln>
        </p:spPr>
        <p:txBody>
          <a:bodyPr lIns="45719" rIns="45719"/>
          <a:lstStyle/>
          <a:p>
            <a:endParaRPr dirty="0"/>
          </a:p>
        </p:txBody>
      </p:sp>
      <p:sp>
        <p:nvSpPr>
          <p:cNvPr id="84" name="Rounded Rectangle"/>
          <p:cNvSpPr/>
          <p:nvPr/>
        </p:nvSpPr>
        <p:spPr>
          <a:xfrm>
            <a:off x="2239081" y="4075053"/>
            <a:ext cx="3820023" cy="357216"/>
          </a:xfrm>
          <a:prstGeom prst="roundRect">
            <a:avLst>
              <a:gd name="adj" fmla="val 50000"/>
            </a:avLst>
          </a:prstGeom>
          <a:ln w="25400">
            <a:solidFill>
              <a:srgbClr val="FF2600"/>
            </a:solidFill>
          </a:ln>
        </p:spPr>
        <p:txBody>
          <a:bodyPr lIns="45719" rIns="45719"/>
          <a:lstStyle/>
          <a:p>
            <a:endParaRPr dirty="0"/>
          </a:p>
        </p:txBody>
      </p:sp>
      <p:sp>
        <p:nvSpPr>
          <p:cNvPr id="85" name="Rounded Rectangle"/>
          <p:cNvSpPr/>
          <p:nvPr/>
        </p:nvSpPr>
        <p:spPr>
          <a:xfrm>
            <a:off x="2239081" y="4653063"/>
            <a:ext cx="3820023" cy="482764"/>
          </a:xfrm>
          <a:prstGeom prst="roundRect">
            <a:avLst>
              <a:gd name="adj" fmla="val 39460"/>
            </a:avLst>
          </a:prstGeom>
          <a:ln w="25400">
            <a:solidFill>
              <a:srgbClr val="FF2600"/>
            </a:solidFill>
          </a:ln>
        </p:spPr>
        <p:txBody>
          <a:bodyPr lIns="45719" rIns="45719"/>
          <a:lstStyle/>
          <a:p>
            <a:endParaRPr dirty="0"/>
          </a:p>
        </p:txBody>
      </p:sp>
      <p:pic>
        <p:nvPicPr>
          <p:cNvPr id="86" name="Carryover.png" descr="Carryover.png"/>
          <p:cNvPicPr>
            <a:picLocks noChangeAspect="1"/>
          </p:cNvPicPr>
          <p:nvPr/>
        </p:nvPicPr>
        <p:blipFill>
          <a:blip r:embed="rId4"/>
          <a:stretch>
            <a:fillRect/>
          </a:stretch>
        </p:blipFill>
        <p:spPr>
          <a:xfrm>
            <a:off x="2068957" y="2525733"/>
            <a:ext cx="4160270" cy="257029"/>
          </a:xfrm>
          <a:prstGeom prst="rect">
            <a:avLst/>
          </a:prstGeom>
          <a:ln w="6350">
            <a:solidFill>
              <a:srgbClr val="000000"/>
            </a:solidFill>
          </a:ln>
        </p:spPr>
      </p:pic>
      <p:pic>
        <p:nvPicPr>
          <p:cNvPr id="87" name="PublicAccess.png" descr="PublicAccess.png"/>
          <p:cNvPicPr>
            <a:picLocks noChangeAspect="1"/>
          </p:cNvPicPr>
          <p:nvPr/>
        </p:nvPicPr>
        <p:blipFill>
          <a:blip r:embed="rId5"/>
          <a:stretch>
            <a:fillRect/>
          </a:stretch>
        </p:blipFill>
        <p:spPr>
          <a:xfrm>
            <a:off x="2094283" y="4084410"/>
            <a:ext cx="4160270" cy="301470"/>
          </a:xfrm>
          <a:prstGeom prst="rect">
            <a:avLst/>
          </a:prstGeom>
          <a:ln w="6350">
            <a:solidFill>
              <a:srgbClr val="000000"/>
            </a:solidFill>
          </a:ln>
        </p:spPr>
      </p:pic>
      <p:pic>
        <p:nvPicPr>
          <p:cNvPr id="88" name="ClinicalTrials.png" descr="ClinicalTrials.png"/>
          <p:cNvPicPr>
            <a:picLocks noChangeAspect="1"/>
          </p:cNvPicPr>
          <p:nvPr/>
        </p:nvPicPr>
        <p:blipFill>
          <a:blip r:embed="rId6"/>
          <a:stretch>
            <a:fillRect/>
          </a:stretch>
        </p:blipFill>
        <p:spPr>
          <a:xfrm>
            <a:off x="2045208" y="4613008"/>
            <a:ext cx="4258420" cy="512425"/>
          </a:xfrm>
          <a:prstGeom prst="rect">
            <a:avLst/>
          </a:prstGeom>
          <a:ln w="6350">
            <a:solidFill>
              <a:srgbClr val="000000"/>
            </a:solidFill>
          </a:ln>
        </p:spPr>
      </p:pic>
      <p:sp>
        <p:nvSpPr>
          <p:cNvPr id="89" name="Please check in with ORSP 3 months before the end of the of the project/funding."/>
          <p:cNvSpPr/>
          <p:nvPr/>
        </p:nvSpPr>
        <p:spPr>
          <a:xfrm>
            <a:off x="6699533" y="1895261"/>
            <a:ext cx="1524001" cy="1639001"/>
          </a:xfrm>
          <a:custGeom>
            <a:avLst/>
            <a:gdLst/>
            <a:ahLst/>
            <a:cxnLst>
              <a:cxn ang="0">
                <a:pos x="wd2" y="hd2"/>
              </a:cxn>
              <a:cxn ang="5400000">
                <a:pos x="wd2" y="hd2"/>
              </a:cxn>
              <a:cxn ang="10800000">
                <a:pos x="wd2" y="hd2"/>
              </a:cxn>
              <a:cxn ang="16200000">
                <a:pos x="wd2" y="hd2"/>
              </a:cxn>
            </a:cxnLst>
            <a:rect l="0" t="0" r="r" b="b"/>
            <a:pathLst>
              <a:path w="21600" h="21600" extrusionOk="0">
                <a:moveTo>
                  <a:pt x="4500" y="0"/>
                </a:moveTo>
                <a:cubicBezTo>
                  <a:pt x="4003" y="0"/>
                  <a:pt x="3600" y="484"/>
                  <a:pt x="3600" y="1080"/>
                </a:cubicBezTo>
                <a:lnTo>
                  <a:pt x="3600" y="8640"/>
                </a:lnTo>
                <a:lnTo>
                  <a:pt x="0" y="10800"/>
                </a:lnTo>
                <a:lnTo>
                  <a:pt x="3600" y="12960"/>
                </a:lnTo>
                <a:lnTo>
                  <a:pt x="3600" y="20520"/>
                </a:lnTo>
                <a:cubicBezTo>
                  <a:pt x="3600" y="21116"/>
                  <a:pt x="4003" y="21600"/>
                  <a:pt x="4500" y="21600"/>
                </a:cubicBezTo>
                <a:lnTo>
                  <a:pt x="20700" y="21600"/>
                </a:lnTo>
                <a:cubicBezTo>
                  <a:pt x="21197" y="21600"/>
                  <a:pt x="21600" y="21116"/>
                  <a:pt x="21600" y="20520"/>
                </a:cubicBezTo>
                <a:lnTo>
                  <a:pt x="21600" y="1080"/>
                </a:lnTo>
                <a:cubicBezTo>
                  <a:pt x="21600" y="484"/>
                  <a:pt x="21197" y="0"/>
                  <a:pt x="20700" y="0"/>
                </a:cubicBezTo>
                <a:lnTo>
                  <a:pt x="4500" y="0"/>
                </a:lnTo>
                <a:close/>
              </a:path>
            </a:pathLst>
          </a:custGeom>
          <a:solidFill>
            <a:srgbClr val="FFFFFF"/>
          </a:solidFill>
          <a:ln w="25400">
            <a:solidFill>
              <a:srgbClr val="FF26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20040" tIns="0" rIns="0" bIns="0" anchor="ctr"/>
          <a:lstStyle>
            <a:lvl1pPr>
              <a:spcBef>
                <a:spcPts val="400"/>
              </a:spcBef>
              <a:defRPr sz="1200" b="0">
                <a:solidFill>
                  <a:srgbClr val="000000"/>
                </a:solidFill>
              </a:defRPr>
            </a:lvl1pPr>
          </a:lstStyle>
          <a:p>
            <a:r>
              <a:rPr lang="en-US" dirty="0">
                <a:latin typeface="Arial"/>
                <a:ea typeface="ヒラギノ角ゴ Pro W3"/>
              </a:rPr>
              <a:t>Expenses for each year need to be finalized in a timely fashion. </a:t>
            </a:r>
          </a:p>
          <a:p>
            <a:endParaRPr lang="en-US" dirty="0"/>
          </a:p>
          <a:p>
            <a:r>
              <a:rPr lang="en-US" dirty="0">
                <a:latin typeface="Arial"/>
                <a:ea typeface="ヒラギノ角ゴ Pro W3"/>
              </a:rPr>
              <a:t>Likely setup of a separate PS award.</a:t>
            </a:r>
          </a:p>
        </p:txBody>
      </p:sp>
      <p:sp>
        <p:nvSpPr>
          <p:cNvPr id="90" name="Published articles funded by this grant must be reported to NIH for inclusion in PubMed Central (PMC)."/>
          <p:cNvSpPr/>
          <p:nvPr/>
        </p:nvSpPr>
        <p:spPr>
          <a:xfrm>
            <a:off x="6699533" y="3595414"/>
            <a:ext cx="1524001" cy="1543845"/>
          </a:xfrm>
          <a:custGeom>
            <a:avLst/>
            <a:gdLst/>
            <a:ahLst/>
            <a:cxnLst>
              <a:cxn ang="0">
                <a:pos x="wd2" y="hd2"/>
              </a:cxn>
              <a:cxn ang="5400000">
                <a:pos x="wd2" y="hd2"/>
              </a:cxn>
              <a:cxn ang="10800000">
                <a:pos x="wd2" y="hd2"/>
              </a:cxn>
              <a:cxn ang="16200000">
                <a:pos x="wd2" y="hd2"/>
              </a:cxn>
            </a:cxnLst>
            <a:rect l="0" t="0" r="r" b="b"/>
            <a:pathLst>
              <a:path w="21600" h="21600" extrusionOk="0">
                <a:moveTo>
                  <a:pt x="4500" y="0"/>
                </a:moveTo>
                <a:cubicBezTo>
                  <a:pt x="4003" y="0"/>
                  <a:pt x="3600" y="398"/>
                  <a:pt x="3600" y="888"/>
                </a:cubicBezTo>
                <a:lnTo>
                  <a:pt x="3600" y="7107"/>
                </a:lnTo>
                <a:lnTo>
                  <a:pt x="0" y="8884"/>
                </a:lnTo>
                <a:lnTo>
                  <a:pt x="3600" y="10661"/>
                </a:lnTo>
                <a:lnTo>
                  <a:pt x="3600" y="20712"/>
                </a:lnTo>
                <a:cubicBezTo>
                  <a:pt x="3600" y="21202"/>
                  <a:pt x="4003" y="21600"/>
                  <a:pt x="4500" y="21600"/>
                </a:cubicBezTo>
                <a:lnTo>
                  <a:pt x="20700" y="21600"/>
                </a:lnTo>
                <a:cubicBezTo>
                  <a:pt x="21197" y="21600"/>
                  <a:pt x="21600" y="21202"/>
                  <a:pt x="21600" y="20712"/>
                </a:cubicBezTo>
                <a:lnTo>
                  <a:pt x="21600" y="888"/>
                </a:lnTo>
                <a:cubicBezTo>
                  <a:pt x="21600" y="398"/>
                  <a:pt x="21197" y="0"/>
                  <a:pt x="20700" y="0"/>
                </a:cubicBezTo>
                <a:lnTo>
                  <a:pt x="4500" y="0"/>
                </a:lnTo>
                <a:close/>
              </a:path>
            </a:pathLst>
          </a:custGeom>
          <a:solidFill>
            <a:srgbClr val="FFFFFF"/>
          </a:solidFill>
          <a:ln w="25400">
            <a:solidFill>
              <a:srgbClr val="FF26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20040" tIns="0" rIns="0" bIns="0" anchor="ctr"/>
          <a:lstStyle>
            <a:lvl1pPr>
              <a:spcBef>
                <a:spcPts val="400"/>
              </a:spcBef>
              <a:defRPr sz="1200" b="0">
                <a:solidFill>
                  <a:srgbClr val="000000"/>
                </a:solidFill>
              </a:defRPr>
            </a:lvl1pPr>
          </a:lstStyle>
          <a:p>
            <a:r>
              <a:rPr dirty="0"/>
              <a:t>Published articles funded by this grant must be reported to NIH for inclusion in PubMed Central (PMC).</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86"/>
                                        </p:tgtEl>
                                        <p:attrNameLst>
                                          <p:attrName>style.visibility</p:attrName>
                                        </p:attrNameLst>
                                      </p:cBhvr>
                                      <p:to>
                                        <p:strVal val="visible"/>
                                      </p:to>
                                    </p:set>
                                  </p:childTnLst>
                                </p:cTn>
                              </p:par>
                            </p:childTnLst>
                          </p:cTn>
                        </p:par>
                        <p:par>
                          <p:cTn id="11" fill="hold">
                            <p:stCondLst>
                              <p:cond delay="0"/>
                            </p:stCondLst>
                            <p:childTnLst>
                              <p:par>
                                <p:cTn id="12" presetID="1" presetClass="exit" presetSubtype="0" fill="hold" grpId="1" nodeType="afterEffect">
                                  <p:stCondLst>
                                    <p:cond delay="0"/>
                                  </p:stCondLst>
                                  <p:iterate>
                                    <p:tmAbs val="0"/>
                                  </p:iterate>
                                  <p:childTnLst>
                                    <p:set>
                                      <p:cBhvr>
                                        <p:cTn id="13" fill="hold">
                                          <p:stCondLst>
                                            <p:cond delay="0"/>
                                          </p:stCondLst>
                                        </p:cTn>
                                        <p:tgtEl>
                                          <p:spTgt spid="83"/>
                                        </p:tgtEl>
                                        <p:attrNameLst>
                                          <p:attrName>style.visibility</p:attrName>
                                        </p:attrNameLst>
                                      </p:cBhvr>
                                      <p:to>
                                        <p:strVal val="hidden"/>
                                      </p:to>
                                    </p:set>
                                  </p:childTnLst>
                                </p:cTn>
                              </p:par>
                            </p:childTnLst>
                          </p:cTn>
                        </p:par>
                        <p:par>
                          <p:cTn id="14" fill="hold">
                            <p:stCondLst>
                              <p:cond delay="0"/>
                            </p:stCondLst>
                            <p:childTnLst>
                              <p:par>
                                <p:cTn id="15" presetID="6" presetClass="emph" presetSubtype="0" accel="50000" decel="50000" fill="hold" grpId="1" nodeType="afterEffect">
                                  <p:stCondLst>
                                    <p:cond delay="0"/>
                                  </p:stCondLst>
                                  <p:childTnLst>
                                    <p:animScale>
                                      <p:cBhvr>
                                        <p:cTn id="16" dur="1750" fill="hold"/>
                                        <p:tgtEl>
                                          <p:spTgt spid="86"/>
                                        </p:tgtEl>
                                      </p:cBhvr>
                                      <p:by x="150000" y="150000"/>
                                    </p:animScale>
                                  </p:childTnLst>
                                </p:cTn>
                              </p:par>
                            </p:childTnLst>
                          </p:cTn>
                        </p:par>
                        <p:par>
                          <p:cTn id="17" fill="hold">
                            <p:stCondLst>
                              <p:cond delay="1750"/>
                            </p:stCondLst>
                            <p:childTnLst>
                              <p:par>
                                <p:cTn id="18" presetID="1" presetClass="entr" presetSubtype="0" fill="hold" grpId="0" nodeType="afterEffect">
                                  <p:stCondLst>
                                    <p:cond delay="500"/>
                                  </p:stCondLst>
                                  <p:iterate>
                                    <p:tmAbs val="0"/>
                                  </p:iterate>
                                  <p:childTnLst>
                                    <p:set>
                                      <p:cBhvr>
                                        <p:cTn id="19" fill="hold"/>
                                        <p:tgtEl>
                                          <p:spTgt spid="8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iterate>
                                    <p:tmAbs val="0"/>
                                  </p:iterate>
                                  <p:childTnLst>
                                    <p:set>
                                      <p:cBhvr>
                                        <p:cTn id="23" fill="hold"/>
                                        <p:tgtEl>
                                          <p:spTgt spid="84"/>
                                        </p:tgtEl>
                                        <p:attrNameLst>
                                          <p:attrName>style.visibility</p:attrName>
                                        </p:attrNameLst>
                                      </p:cBhvr>
                                      <p:to>
                                        <p:strVal val="visible"/>
                                      </p:to>
                                    </p:set>
                                  </p:childTnLst>
                                </p:cTn>
                              </p:par>
                            </p:childTnLst>
                          </p:cTn>
                        </p:par>
                        <p:par>
                          <p:cTn id="24" fill="hold">
                            <p:stCondLst>
                              <p:cond delay="0"/>
                            </p:stCondLst>
                            <p:childTnLst>
                              <p:par>
                                <p:cTn id="25" presetID="1" presetClass="exit" presetSubtype="0" fill="hold" grpId="2" nodeType="afterEffect">
                                  <p:stCondLst>
                                    <p:cond delay="0"/>
                                  </p:stCondLst>
                                  <p:iterate>
                                    <p:tmAbs val="0"/>
                                  </p:iterate>
                                  <p:childTnLst>
                                    <p:set>
                                      <p:cBhvr>
                                        <p:cTn id="26" fill="hold">
                                          <p:stCondLst>
                                            <p:cond delay="0"/>
                                          </p:stCondLst>
                                        </p:cTn>
                                        <p:tgtEl>
                                          <p:spTgt spid="86"/>
                                        </p:tgtEl>
                                        <p:attrNameLst>
                                          <p:attrName>style.visibility</p:attrName>
                                        </p:attrNameLst>
                                      </p:cBhvr>
                                      <p:to>
                                        <p:strVal val="hidden"/>
                                      </p:to>
                                    </p:set>
                                  </p:childTnLst>
                                </p:cTn>
                              </p:par>
                            </p:childTnLst>
                          </p:cTn>
                        </p:par>
                        <p:par>
                          <p:cTn id="27" fill="hold">
                            <p:stCondLst>
                              <p:cond delay="0"/>
                            </p:stCondLst>
                            <p:childTnLst>
                              <p:par>
                                <p:cTn id="28" presetID="1" presetClass="exit" presetSubtype="0" fill="hold" grpId="1" nodeType="afterEffect">
                                  <p:stCondLst>
                                    <p:cond delay="0"/>
                                  </p:stCondLst>
                                  <p:iterate>
                                    <p:tmAbs val="0"/>
                                  </p:iterate>
                                  <p:childTnLst>
                                    <p:set>
                                      <p:cBhvr>
                                        <p:cTn id="29" fill="hold">
                                          <p:stCondLst>
                                            <p:cond delay="0"/>
                                          </p:stCondLst>
                                        </p:cTn>
                                        <p:tgtEl>
                                          <p:spTgt spid="8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iterate>
                                    <p:tmAbs val="0"/>
                                  </p:iterate>
                                  <p:childTnLst>
                                    <p:set>
                                      <p:cBhvr>
                                        <p:cTn id="33" fill="hold"/>
                                        <p:tgtEl>
                                          <p:spTgt spid="87"/>
                                        </p:tgtEl>
                                        <p:attrNameLst>
                                          <p:attrName>style.visibility</p:attrName>
                                        </p:attrNameLst>
                                      </p:cBhvr>
                                      <p:to>
                                        <p:strVal val="visible"/>
                                      </p:to>
                                    </p:set>
                                  </p:childTnLst>
                                </p:cTn>
                              </p:par>
                            </p:childTnLst>
                          </p:cTn>
                        </p:par>
                        <p:par>
                          <p:cTn id="34" fill="hold">
                            <p:stCondLst>
                              <p:cond delay="0"/>
                            </p:stCondLst>
                            <p:childTnLst>
                              <p:par>
                                <p:cTn id="35" presetID="1" presetClass="exit" presetSubtype="0" fill="hold" grpId="1" nodeType="afterEffect">
                                  <p:stCondLst>
                                    <p:cond delay="0"/>
                                  </p:stCondLst>
                                  <p:iterate>
                                    <p:tmAbs val="0"/>
                                  </p:iterate>
                                  <p:childTnLst>
                                    <p:set>
                                      <p:cBhvr>
                                        <p:cTn id="36" fill="hold">
                                          <p:stCondLst>
                                            <p:cond delay="0"/>
                                          </p:stCondLst>
                                        </p:cTn>
                                        <p:tgtEl>
                                          <p:spTgt spid="84"/>
                                        </p:tgtEl>
                                        <p:attrNameLst>
                                          <p:attrName>style.visibility</p:attrName>
                                        </p:attrNameLst>
                                      </p:cBhvr>
                                      <p:to>
                                        <p:strVal val="hidden"/>
                                      </p:to>
                                    </p:set>
                                  </p:childTnLst>
                                </p:cTn>
                              </p:par>
                            </p:childTnLst>
                          </p:cTn>
                        </p:par>
                        <p:par>
                          <p:cTn id="37" fill="hold">
                            <p:stCondLst>
                              <p:cond delay="0"/>
                            </p:stCondLst>
                            <p:childTnLst>
                              <p:par>
                                <p:cTn id="38" presetID="6" presetClass="emph" presetSubtype="0" accel="50000" decel="50000" fill="hold" grpId="1" nodeType="afterEffect">
                                  <p:stCondLst>
                                    <p:cond delay="0"/>
                                  </p:stCondLst>
                                  <p:childTnLst>
                                    <p:animScale>
                                      <p:cBhvr>
                                        <p:cTn id="39" dur="1750" fill="hold"/>
                                        <p:tgtEl>
                                          <p:spTgt spid="87"/>
                                        </p:tgtEl>
                                      </p:cBhvr>
                                      <p:by x="150000" y="150000"/>
                                    </p:animScale>
                                  </p:childTnLst>
                                </p:cTn>
                              </p:par>
                            </p:childTnLst>
                          </p:cTn>
                        </p:par>
                        <p:par>
                          <p:cTn id="40" fill="hold">
                            <p:stCondLst>
                              <p:cond delay="1750"/>
                            </p:stCondLst>
                            <p:childTnLst>
                              <p:par>
                                <p:cTn id="41" presetID="1" presetClass="entr" presetSubtype="0" fill="hold" grpId="0" nodeType="afterEffect">
                                  <p:stCondLst>
                                    <p:cond delay="500"/>
                                  </p:stCondLst>
                                  <p:iterate>
                                    <p:tmAbs val="0"/>
                                  </p:iterate>
                                  <p:childTnLst>
                                    <p:set>
                                      <p:cBhvr>
                                        <p:cTn id="42" fill="hold"/>
                                        <p:tgtEl>
                                          <p:spTgt spid="9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iterate>
                                    <p:tmAbs val="0"/>
                                  </p:iterate>
                                  <p:childTnLst>
                                    <p:set>
                                      <p:cBhvr>
                                        <p:cTn id="46" fill="hold"/>
                                        <p:tgtEl>
                                          <p:spTgt spid="85"/>
                                        </p:tgtEl>
                                        <p:attrNameLst>
                                          <p:attrName>style.visibility</p:attrName>
                                        </p:attrNameLst>
                                      </p:cBhvr>
                                      <p:to>
                                        <p:strVal val="visible"/>
                                      </p:to>
                                    </p:set>
                                  </p:childTnLst>
                                </p:cTn>
                              </p:par>
                            </p:childTnLst>
                          </p:cTn>
                        </p:par>
                        <p:par>
                          <p:cTn id="47" fill="hold">
                            <p:stCondLst>
                              <p:cond delay="0"/>
                            </p:stCondLst>
                            <p:childTnLst>
                              <p:par>
                                <p:cTn id="48" presetID="1" presetClass="exit" presetSubtype="0" fill="hold" grpId="2" nodeType="afterEffect">
                                  <p:stCondLst>
                                    <p:cond delay="0"/>
                                  </p:stCondLst>
                                  <p:iterate>
                                    <p:tmAbs val="0"/>
                                  </p:iterate>
                                  <p:childTnLst>
                                    <p:set>
                                      <p:cBhvr>
                                        <p:cTn id="49" fill="hold">
                                          <p:stCondLst>
                                            <p:cond delay="0"/>
                                          </p:stCondLst>
                                        </p:cTn>
                                        <p:tgtEl>
                                          <p:spTgt spid="87"/>
                                        </p:tgtEl>
                                        <p:attrNameLst>
                                          <p:attrName>style.visibility</p:attrName>
                                        </p:attrNameLst>
                                      </p:cBhvr>
                                      <p:to>
                                        <p:strVal val="hidden"/>
                                      </p:to>
                                    </p:set>
                                  </p:childTnLst>
                                </p:cTn>
                              </p:par>
                            </p:childTnLst>
                          </p:cTn>
                        </p:par>
                        <p:par>
                          <p:cTn id="50" fill="hold">
                            <p:stCondLst>
                              <p:cond delay="0"/>
                            </p:stCondLst>
                            <p:childTnLst>
                              <p:par>
                                <p:cTn id="51" presetID="1" presetClass="exit" presetSubtype="0" fill="hold" grpId="1" nodeType="afterEffect">
                                  <p:stCondLst>
                                    <p:cond delay="0"/>
                                  </p:stCondLst>
                                  <p:iterate>
                                    <p:tmAbs val="0"/>
                                  </p:iterate>
                                  <p:childTnLst>
                                    <p:set>
                                      <p:cBhvr>
                                        <p:cTn id="52" fill="hold">
                                          <p:stCondLst>
                                            <p:cond delay="0"/>
                                          </p:stCondLst>
                                        </p:cTn>
                                        <p:tgtEl>
                                          <p:spTgt spid="9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iterate>
                                    <p:tmAbs val="0"/>
                                  </p:iterate>
                                  <p:childTnLst>
                                    <p:set>
                                      <p:cBhvr>
                                        <p:cTn id="56" fill="hold"/>
                                        <p:tgtEl>
                                          <p:spTgt spid="88"/>
                                        </p:tgtEl>
                                        <p:attrNameLst>
                                          <p:attrName>style.visibility</p:attrName>
                                        </p:attrNameLst>
                                      </p:cBhvr>
                                      <p:to>
                                        <p:strVal val="visible"/>
                                      </p:to>
                                    </p:set>
                                  </p:childTnLst>
                                </p:cTn>
                              </p:par>
                            </p:childTnLst>
                          </p:cTn>
                        </p:par>
                        <p:par>
                          <p:cTn id="57" fill="hold">
                            <p:stCondLst>
                              <p:cond delay="0"/>
                            </p:stCondLst>
                            <p:childTnLst>
                              <p:par>
                                <p:cTn id="58" presetID="6" presetClass="emph" presetSubtype="0" accel="50000" decel="50000" fill="hold" grpId="1" nodeType="afterEffect">
                                  <p:stCondLst>
                                    <p:cond delay="0"/>
                                  </p:stCondLst>
                                  <p:childTnLst>
                                    <p:animScale>
                                      <p:cBhvr>
                                        <p:cTn id="59" dur="1750" fill="hold"/>
                                        <p:tgtEl>
                                          <p:spTgt spid="8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advAuto="0"/>
      <p:bldP spid="83" grpId="1" animBg="1" advAuto="0"/>
      <p:bldP spid="84" grpId="0" animBg="1" advAuto="0"/>
      <p:bldP spid="84" grpId="1" animBg="1" advAuto="0"/>
      <p:bldP spid="85" grpId="0" animBg="1" advAuto="0"/>
      <p:bldP spid="86" grpId="0" animBg="1" advAuto="0"/>
      <p:bldP spid="86" grpId="1" animBg="1" advAuto="0"/>
      <p:bldP spid="86" grpId="2" animBg="1" advAuto="0"/>
      <p:bldP spid="87" grpId="0" animBg="1" advAuto="0"/>
      <p:bldP spid="87" grpId="1" animBg="1" advAuto="0"/>
      <p:bldP spid="87" grpId="2" animBg="1" advAuto="0"/>
      <p:bldP spid="88" grpId="0" animBg="1" advAuto="0"/>
      <p:bldP spid="88" grpId="1" animBg="1" advAuto="0"/>
      <p:bldP spid="89" grpId="0" animBg="1" advAuto="0"/>
      <p:bldP spid="89" grpId="1" animBg="1" advAuto="0"/>
      <p:bldP spid="90" grpId="0" animBg="1" advAuto="0"/>
      <p:bldP spid="90" grpId="1"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NOA5.pdf" descr="NOA5.pdf"/>
          <p:cNvPicPr>
            <a:picLocks noChangeAspect="1"/>
          </p:cNvPicPr>
          <p:nvPr/>
        </p:nvPicPr>
        <p:blipFill>
          <a:blip r:embed="rId3"/>
          <a:srcRect l="8444" r="8444" b="5560"/>
          <a:stretch>
            <a:fillRect/>
          </a:stretch>
        </p:blipFill>
        <p:spPr>
          <a:xfrm>
            <a:off x="1937942" y="190698"/>
            <a:ext cx="4404364" cy="6476683"/>
          </a:xfrm>
          <a:prstGeom prst="rect">
            <a:avLst/>
          </a:prstGeom>
          <a:ln w="6350">
            <a:solidFill>
              <a:srgbClr val="000000"/>
            </a:solidFill>
          </a:ln>
        </p:spPr>
      </p:pic>
      <p:sp>
        <p:nvSpPr>
          <p:cNvPr id="95" name="Rounded Rectangle"/>
          <p:cNvSpPr/>
          <p:nvPr/>
        </p:nvSpPr>
        <p:spPr>
          <a:xfrm>
            <a:off x="2229851" y="1082816"/>
            <a:ext cx="3820702" cy="721410"/>
          </a:xfrm>
          <a:prstGeom prst="roundRect">
            <a:avLst>
              <a:gd name="adj" fmla="val 26407"/>
            </a:avLst>
          </a:prstGeom>
          <a:ln w="25400">
            <a:solidFill>
              <a:srgbClr val="FF2600"/>
            </a:solidFill>
          </a:ln>
        </p:spPr>
        <p:txBody>
          <a:bodyPr lIns="45719" rIns="45719"/>
          <a:lstStyle/>
          <a:p>
            <a:endParaRPr dirty="0"/>
          </a:p>
        </p:txBody>
      </p:sp>
      <p:sp>
        <p:nvSpPr>
          <p:cNvPr id="96" name="Rounded Rectangle"/>
          <p:cNvSpPr/>
          <p:nvPr/>
        </p:nvSpPr>
        <p:spPr>
          <a:xfrm>
            <a:off x="2229851" y="3093695"/>
            <a:ext cx="3820702" cy="619810"/>
          </a:xfrm>
          <a:prstGeom prst="roundRect">
            <a:avLst>
              <a:gd name="adj" fmla="val 30735"/>
            </a:avLst>
          </a:prstGeom>
          <a:ln w="25400">
            <a:solidFill>
              <a:srgbClr val="FF2600"/>
            </a:solidFill>
          </a:ln>
        </p:spPr>
        <p:txBody>
          <a:bodyPr lIns="45719" rIns="45719"/>
          <a:lstStyle/>
          <a:p>
            <a:endParaRPr dirty="0"/>
          </a:p>
        </p:txBody>
      </p:sp>
      <p:sp>
        <p:nvSpPr>
          <p:cNvPr id="97" name="Rounded Rectangle"/>
          <p:cNvSpPr/>
          <p:nvPr/>
        </p:nvSpPr>
        <p:spPr>
          <a:xfrm>
            <a:off x="2229851" y="4096184"/>
            <a:ext cx="3820702" cy="619810"/>
          </a:xfrm>
          <a:prstGeom prst="roundRect">
            <a:avLst>
              <a:gd name="adj" fmla="val 30735"/>
            </a:avLst>
          </a:prstGeom>
          <a:ln w="25400">
            <a:solidFill>
              <a:srgbClr val="FF2600"/>
            </a:solidFill>
          </a:ln>
        </p:spPr>
        <p:txBody>
          <a:bodyPr lIns="45719" rIns="45719"/>
          <a:lstStyle/>
          <a:p>
            <a:endParaRPr dirty="0"/>
          </a:p>
        </p:txBody>
      </p:sp>
      <p:pic>
        <p:nvPicPr>
          <p:cNvPr id="98" name="CoopAgreement.png" descr="CoopAgreement.png"/>
          <p:cNvPicPr>
            <a:picLocks noChangeAspect="1"/>
          </p:cNvPicPr>
          <p:nvPr/>
        </p:nvPicPr>
        <p:blipFill>
          <a:blip r:embed="rId4"/>
          <a:stretch>
            <a:fillRect/>
          </a:stretch>
        </p:blipFill>
        <p:spPr>
          <a:xfrm>
            <a:off x="1822228" y="1052244"/>
            <a:ext cx="4635947" cy="757600"/>
          </a:xfrm>
          <a:prstGeom prst="rect">
            <a:avLst/>
          </a:prstGeom>
          <a:ln w="6350">
            <a:solidFill>
              <a:srgbClr val="000000"/>
            </a:solidFill>
          </a:ln>
        </p:spPr>
      </p:pic>
      <p:pic>
        <p:nvPicPr>
          <p:cNvPr id="99" name="Budget Period.png" descr="Budget Period.png"/>
          <p:cNvPicPr>
            <a:picLocks noChangeAspect="1"/>
          </p:cNvPicPr>
          <p:nvPr/>
        </p:nvPicPr>
        <p:blipFill>
          <a:blip r:embed="rId5"/>
          <a:stretch>
            <a:fillRect/>
          </a:stretch>
        </p:blipFill>
        <p:spPr>
          <a:xfrm>
            <a:off x="1778544" y="3027270"/>
            <a:ext cx="4723316" cy="752660"/>
          </a:xfrm>
          <a:prstGeom prst="rect">
            <a:avLst/>
          </a:prstGeom>
          <a:ln w="6350">
            <a:solidFill>
              <a:srgbClr val="000000"/>
            </a:solidFill>
          </a:ln>
        </p:spPr>
      </p:pic>
      <p:pic>
        <p:nvPicPr>
          <p:cNvPr id="100" name="HumanSubjects.png" descr="HumanSubjects.png"/>
          <p:cNvPicPr>
            <a:picLocks noChangeAspect="1"/>
          </p:cNvPicPr>
          <p:nvPr/>
        </p:nvPicPr>
        <p:blipFill>
          <a:blip r:embed="rId6"/>
          <a:stretch>
            <a:fillRect/>
          </a:stretch>
        </p:blipFill>
        <p:spPr>
          <a:xfrm>
            <a:off x="1786967" y="4065742"/>
            <a:ext cx="4706470" cy="685342"/>
          </a:xfrm>
          <a:prstGeom prst="rect">
            <a:avLst/>
          </a:prstGeom>
          <a:ln w="6350">
            <a:solidFill>
              <a:srgbClr val="000000"/>
            </a:solidFill>
          </a:ln>
        </p:spPr>
      </p:pic>
      <p:sp>
        <p:nvSpPr>
          <p:cNvPr id="2" name="Speech Bubble: Rectangle with Corners Rounded 1">
            <a:extLst>
              <a:ext uri="{FF2B5EF4-FFF2-40B4-BE49-F238E27FC236}">
                <a16:creationId xmlns:a16="http://schemas.microsoft.com/office/drawing/2014/main" id="{6BD184C3-4919-438E-AA06-B6923B2ED250}"/>
              </a:ext>
            </a:extLst>
          </p:cNvPr>
          <p:cNvSpPr/>
          <p:nvPr/>
        </p:nvSpPr>
        <p:spPr bwMode="auto">
          <a:xfrm>
            <a:off x="1936750" y="1712976"/>
            <a:ext cx="4057650" cy="2003298"/>
          </a:xfrm>
          <a:prstGeom prst="wedgeRoundRectCallou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1200" dirty="0">
                <a:latin typeface="Arial"/>
                <a:ea typeface="ヒラギノ角ゴ Pro W3"/>
                <a:cs typeface="Arial"/>
              </a:rPr>
              <a:t>Certification of IRB approval of the project's proposed use of human subjects; verification of IACUC approval of the project's proposed use of live vertebrate animals; and evidence of compliance with the education in the protection of human research participants requirement. Other program-specific information may also be requested using this procedure. </a:t>
            </a:r>
            <a:endParaRPr lang="en-US" sz="1200" dirty="0">
              <a:latin typeface="Arial"/>
              <a:ea typeface="ヒラギノ角ゴ Pro W3"/>
            </a:endParaRPr>
          </a:p>
          <a:p>
            <a:endParaRPr lang="en-US" sz="1200" dirty="0">
              <a:latin typeface="Arial"/>
              <a:ea typeface="ヒラギノ角ゴ Pro W3"/>
              <a:cs typeface="Arial"/>
            </a:endParaRPr>
          </a:p>
          <a:p>
            <a:pPr marL="0" marR="0" indent="0" algn="l" defTabSz="914400">
              <a:lnSpc>
                <a:spcPct val="100000"/>
              </a:lnSpc>
              <a:spcBef>
                <a:spcPct val="0"/>
              </a:spcBef>
              <a:spcAft>
                <a:spcPct val="0"/>
              </a:spcAft>
              <a:buClrTx/>
              <a:buSzTx/>
              <a:buFontTx/>
              <a:buNone/>
              <a:tabLst/>
            </a:pPr>
            <a:endParaRPr lang="en-US" sz="1200" b="0" i="0" u="none" strike="noStrike" cap="none" normalizeH="0" baseline="0" dirty="0">
              <a:ln>
                <a:noFill/>
              </a:ln>
              <a:effectLst/>
              <a:latin typeface="Arial" charset="0"/>
              <a:ea typeface="ヒラギノ角ゴ Pro W3" charset="-128"/>
              <a:cs typeface="ヒラギノ角ゴ Pro W3" charset="-128"/>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98"/>
                                        </p:tgtEl>
                                        <p:attrNameLst>
                                          <p:attrName>style.visibility</p:attrName>
                                        </p:attrNameLst>
                                      </p:cBhvr>
                                      <p:to>
                                        <p:strVal val="visible"/>
                                      </p:to>
                                    </p:set>
                                  </p:childTnLst>
                                </p:cTn>
                              </p:par>
                            </p:childTnLst>
                          </p:cTn>
                        </p:par>
                        <p:par>
                          <p:cTn id="11" fill="hold">
                            <p:stCondLst>
                              <p:cond delay="0"/>
                            </p:stCondLst>
                            <p:childTnLst>
                              <p:par>
                                <p:cTn id="12" presetID="1" presetClass="exit" presetSubtype="0" fill="hold" grpId="1" nodeType="afterEffect">
                                  <p:stCondLst>
                                    <p:cond delay="0"/>
                                  </p:stCondLst>
                                  <p:iterate>
                                    <p:tmAbs val="0"/>
                                  </p:iterate>
                                  <p:childTnLst>
                                    <p:set>
                                      <p:cBhvr>
                                        <p:cTn id="13" fill="hold">
                                          <p:stCondLst>
                                            <p:cond delay="0"/>
                                          </p:stCondLst>
                                        </p:cTn>
                                        <p:tgtEl>
                                          <p:spTgt spid="95"/>
                                        </p:tgtEl>
                                        <p:attrNameLst>
                                          <p:attrName>style.visibility</p:attrName>
                                        </p:attrNameLst>
                                      </p:cBhvr>
                                      <p:to>
                                        <p:strVal val="hidden"/>
                                      </p:to>
                                    </p:set>
                                  </p:childTnLst>
                                </p:cTn>
                              </p:par>
                            </p:childTnLst>
                          </p:cTn>
                        </p:par>
                        <p:par>
                          <p:cTn id="14" fill="hold">
                            <p:stCondLst>
                              <p:cond delay="0"/>
                            </p:stCondLst>
                            <p:childTnLst>
                              <p:par>
                                <p:cTn id="15" presetID="6" presetClass="emph" presetSubtype="0" accel="50000" decel="50000" fill="hold" grpId="1" nodeType="afterEffect">
                                  <p:stCondLst>
                                    <p:cond delay="0"/>
                                  </p:stCondLst>
                                  <p:childTnLst>
                                    <p:animScale>
                                      <p:cBhvr>
                                        <p:cTn id="16" dur="1750" fill="hold"/>
                                        <p:tgtEl>
                                          <p:spTgt spid="98"/>
                                        </p:tgtEl>
                                      </p:cBhvr>
                                      <p:by x="150000" y="150000"/>
                                    </p:animScale>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96"/>
                                        </p:tgtEl>
                                        <p:attrNameLst>
                                          <p:attrName>style.visibility</p:attrName>
                                        </p:attrNameLst>
                                      </p:cBhvr>
                                      <p:to>
                                        <p:strVal val="visible"/>
                                      </p:to>
                                    </p:set>
                                  </p:childTnLst>
                                </p:cTn>
                              </p:par>
                            </p:childTnLst>
                          </p:cTn>
                        </p:par>
                        <p:par>
                          <p:cTn id="21" fill="hold">
                            <p:stCondLst>
                              <p:cond delay="0"/>
                            </p:stCondLst>
                            <p:childTnLst>
                              <p:par>
                                <p:cTn id="22" presetID="1" presetClass="exit" presetSubtype="0" fill="hold" grpId="2" nodeType="afterEffect">
                                  <p:stCondLst>
                                    <p:cond delay="0"/>
                                  </p:stCondLst>
                                  <p:iterate>
                                    <p:tmAbs val="0"/>
                                  </p:iterate>
                                  <p:childTnLst>
                                    <p:set>
                                      <p:cBhvr>
                                        <p:cTn id="23" fill="hold">
                                          <p:stCondLst>
                                            <p:cond delay="0"/>
                                          </p:stCondLst>
                                        </p:cTn>
                                        <p:tgtEl>
                                          <p:spTgt spid="9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iterate>
                                    <p:tmAbs val="0"/>
                                  </p:iterate>
                                  <p:childTnLst>
                                    <p:set>
                                      <p:cBhvr>
                                        <p:cTn id="27" fill="hold"/>
                                        <p:tgtEl>
                                          <p:spTgt spid="99"/>
                                        </p:tgtEl>
                                        <p:attrNameLst>
                                          <p:attrName>style.visibility</p:attrName>
                                        </p:attrNameLst>
                                      </p:cBhvr>
                                      <p:to>
                                        <p:strVal val="visible"/>
                                      </p:to>
                                    </p:set>
                                  </p:childTnLst>
                                </p:cTn>
                              </p:par>
                            </p:childTnLst>
                          </p:cTn>
                        </p:par>
                        <p:par>
                          <p:cTn id="28" fill="hold">
                            <p:stCondLst>
                              <p:cond delay="0"/>
                            </p:stCondLst>
                            <p:childTnLst>
                              <p:par>
                                <p:cTn id="29" presetID="1" presetClass="exit" presetSubtype="0" fill="hold" grpId="1" nodeType="afterEffect">
                                  <p:stCondLst>
                                    <p:cond delay="0"/>
                                  </p:stCondLst>
                                  <p:iterate>
                                    <p:tmAbs val="0"/>
                                  </p:iterate>
                                  <p:childTnLst>
                                    <p:set>
                                      <p:cBhvr>
                                        <p:cTn id="30" fill="hold">
                                          <p:stCondLst>
                                            <p:cond delay="0"/>
                                          </p:stCondLst>
                                        </p:cTn>
                                        <p:tgtEl>
                                          <p:spTgt spid="96"/>
                                        </p:tgtEl>
                                        <p:attrNameLst>
                                          <p:attrName>style.visibility</p:attrName>
                                        </p:attrNameLst>
                                      </p:cBhvr>
                                      <p:to>
                                        <p:strVal val="hidden"/>
                                      </p:to>
                                    </p:set>
                                  </p:childTnLst>
                                </p:cTn>
                              </p:par>
                            </p:childTnLst>
                          </p:cTn>
                        </p:par>
                        <p:par>
                          <p:cTn id="31" fill="hold">
                            <p:stCondLst>
                              <p:cond delay="0"/>
                            </p:stCondLst>
                            <p:childTnLst>
                              <p:par>
                                <p:cTn id="32" presetID="6" presetClass="emph" presetSubtype="0" accel="50000" decel="50000" fill="hold" grpId="1" nodeType="afterEffect">
                                  <p:stCondLst>
                                    <p:cond delay="0"/>
                                  </p:stCondLst>
                                  <p:childTnLst>
                                    <p:animScale>
                                      <p:cBhvr>
                                        <p:cTn id="33" dur="1750" fill="hold"/>
                                        <p:tgtEl>
                                          <p:spTgt spid="99"/>
                                        </p:tgtEl>
                                      </p:cBhvr>
                                      <p:by x="150000" y="150000"/>
                                    </p:animScale>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iterate>
                                    <p:tmAbs val="0"/>
                                  </p:iterate>
                                  <p:childTnLst>
                                    <p:set>
                                      <p:cBhvr>
                                        <p:cTn id="37" fill="hold"/>
                                        <p:tgtEl>
                                          <p:spTgt spid="97"/>
                                        </p:tgtEl>
                                        <p:attrNameLst>
                                          <p:attrName>style.visibility</p:attrName>
                                        </p:attrNameLst>
                                      </p:cBhvr>
                                      <p:to>
                                        <p:strVal val="visible"/>
                                      </p:to>
                                    </p:set>
                                  </p:childTnLst>
                                </p:cTn>
                              </p:par>
                            </p:childTnLst>
                          </p:cTn>
                        </p:par>
                        <p:par>
                          <p:cTn id="38" fill="hold">
                            <p:stCondLst>
                              <p:cond delay="0"/>
                            </p:stCondLst>
                            <p:childTnLst>
                              <p:par>
                                <p:cTn id="39" presetID="1" presetClass="exit" presetSubtype="0" fill="hold" grpId="2" nodeType="afterEffect">
                                  <p:stCondLst>
                                    <p:cond delay="0"/>
                                  </p:stCondLst>
                                  <p:iterate>
                                    <p:tmAbs val="0"/>
                                  </p:iterate>
                                  <p:childTnLst>
                                    <p:set>
                                      <p:cBhvr>
                                        <p:cTn id="40" fill="hold">
                                          <p:stCondLst>
                                            <p:cond delay="0"/>
                                          </p:stCondLst>
                                        </p:cTn>
                                        <p:tgtEl>
                                          <p:spTgt spid="9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iterate>
                                    <p:tmAbs val="0"/>
                                  </p:iterate>
                                  <p:childTnLst>
                                    <p:set>
                                      <p:cBhvr>
                                        <p:cTn id="44" fill="hold"/>
                                        <p:tgtEl>
                                          <p:spTgt spid="100"/>
                                        </p:tgtEl>
                                        <p:attrNameLst>
                                          <p:attrName>style.visibility</p:attrName>
                                        </p:attrNameLst>
                                      </p:cBhvr>
                                      <p:to>
                                        <p:strVal val="visible"/>
                                      </p:to>
                                    </p:set>
                                  </p:childTnLst>
                                </p:cTn>
                              </p:par>
                            </p:childTnLst>
                          </p:cTn>
                        </p:par>
                        <p:par>
                          <p:cTn id="45" fill="hold">
                            <p:stCondLst>
                              <p:cond delay="0"/>
                            </p:stCondLst>
                            <p:childTnLst>
                              <p:par>
                                <p:cTn id="46" presetID="1" presetClass="exit" presetSubtype="0" fill="hold" grpId="1" nodeType="afterEffect">
                                  <p:stCondLst>
                                    <p:cond delay="0"/>
                                  </p:stCondLst>
                                  <p:iterate>
                                    <p:tmAbs val="0"/>
                                  </p:iterate>
                                  <p:childTnLst>
                                    <p:set>
                                      <p:cBhvr>
                                        <p:cTn id="47" fill="hold">
                                          <p:stCondLst>
                                            <p:cond delay="0"/>
                                          </p:stCondLst>
                                        </p:cTn>
                                        <p:tgtEl>
                                          <p:spTgt spid="97"/>
                                        </p:tgtEl>
                                        <p:attrNameLst>
                                          <p:attrName>style.visibility</p:attrName>
                                        </p:attrNameLst>
                                      </p:cBhvr>
                                      <p:to>
                                        <p:strVal val="hidden"/>
                                      </p:to>
                                    </p:set>
                                  </p:childTnLst>
                                </p:cTn>
                              </p:par>
                            </p:childTnLst>
                          </p:cTn>
                        </p:par>
                        <p:par>
                          <p:cTn id="48" fill="hold">
                            <p:stCondLst>
                              <p:cond delay="0"/>
                            </p:stCondLst>
                            <p:childTnLst>
                              <p:par>
                                <p:cTn id="49" presetID="6" presetClass="emph" presetSubtype="0" accel="50000" decel="50000" fill="hold" grpId="1" nodeType="afterEffect">
                                  <p:stCondLst>
                                    <p:cond delay="0"/>
                                  </p:stCondLst>
                                  <p:childTnLst>
                                    <p:animScale>
                                      <p:cBhvr>
                                        <p:cTn id="50" dur="1750" fill="hold"/>
                                        <p:tgtEl>
                                          <p:spTgt spid="100"/>
                                        </p:tgtEl>
                                      </p:cBhvr>
                                      <p:by x="150000" y="150000"/>
                                    </p:animScale>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advAuto="0"/>
      <p:bldP spid="95" grpId="1" animBg="1" advAuto="0"/>
      <p:bldP spid="96" grpId="0" animBg="1" advAuto="0"/>
      <p:bldP spid="96" grpId="1" animBg="1" advAuto="0"/>
      <p:bldP spid="97" grpId="0" animBg="1" advAuto="0"/>
      <p:bldP spid="97" grpId="1" animBg="1" advAuto="0"/>
      <p:bldP spid="98" grpId="0" animBg="1" advAuto="0"/>
      <p:bldP spid="98" grpId="1" animBg="1" advAuto="0"/>
      <p:bldP spid="98" grpId="2" animBg="1" advAuto="0"/>
      <p:bldP spid="99" grpId="0" animBg="1" advAuto="0"/>
      <p:bldP spid="99" grpId="1" animBg="1" advAuto="0"/>
      <p:bldP spid="99" grpId="2" animBg="1" advAuto="0"/>
      <p:bldP spid="100" grpId="0" animBg="1" advAuto="0"/>
      <p:bldP spid="100" grpId="1" animBg="1" advAuto="0"/>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NOA6.pdf" descr="NOA6.pdf"/>
          <p:cNvPicPr>
            <a:picLocks noChangeAspect="1"/>
          </p:cNvPicPr>
          <p:nvPr/>
        </p:nvPicPr>
        <p:blipFill>
          <a:blip r:embed="rId3"/>
          <a:srcRect b="11451"/>
          <a:stretch>
            <a:fillRect/>
          </a:stretch>
        </p:blipFill>
        <p:spPr>
          <a:xfrm>
            <a:off x="1744464" y="442442"/>
            <a:ext cx="5299364" cy="6072649"/>
          </a:xfrm>
          <a:prstGeom prst="rect">
            <a:avLst/>
          </a:prstGeom>
          <a:ln w="6350">
            <a:solidFill>
              <a:srgbClr val="000000"/>
            </a:solidFill>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Award Agreement_20AIREA35120469_signed[18] 1.pdf" descr="Award Agreement_20AIREA35120469_signed[18] 1.pdf"/>
          <p:cNvPicPr>
            <a:picLocks noChangeAspect="1"/>
          </p:cNvPicPr>
          <p:nvPr/>
        </p:nvPicPr>
        <p:blipFill>
          <a:blip r:embed="rId3"/>
          <a:srcRect t="1054" b="3348"/>
          <a:stretch>
            <a:fillRect/>
          </a:stretch>
        </p:blipFill>
        <p:spPr>
          <a:xfrm>
            <a:off x="1609645" y="161230"/>
            <a:ext cx="5299365" cy="6556015"/>
          </a:xfrm>
          <a:prstGeom prst="rect">
            <a:avLst/>
          </a:prstGeom>
          <a:ln w="12700">
            <a:solidFill>
              <a:srgbClr val="000000"/>
            </a:solidFill>
            <a:miter lim="400000"/>
          </a:ln>
        </p:spPr>
      </p:pic>
      <p:sp>
        <p:nvSpPr>
          <p:cNvPr id="45" name="Rounded Rectangle"/>
          <p:cNvSpPr/>
          <p:nvPr/>
        </p:nvSpPr>
        <p:spPr>
          <a:xfrm>
            <a:off x="5069787" y="179983"/>
            <a:ext cx="1715132" cy="710102"/>
          </a:xfrm>
          <a:prstGeom prst="roundRect">
            <a:avLst>
              <a:gd name="adj" fmla="val 26827"/>
            </a:avLst>
          </a:prstGeom>
          <a:ln w="25400">
            <a:solidFill>
              <a:srgbClr val="FF2600"/>
            </a:solidFill>
          </a:ln>
        </p:spPr>
        <p:txBody>
          <a:bodyPr lIns="45719" rIns="45719"/>
          <a:lstStyle/>
          <a:p>
            <a:endParaRPr dirty="0"/>
          </a:p>
        </p:txBody>
      </p:sp>
      <p:sp>
        <p:nvSpPr>
          <p:cNvPr id="46" name="Rounded Rectangle"/>
          <p:cNvSpPr/>
          <p:nvPr/>
        </p:nvSpPr>
        <p:spPr>
          <a:xfrm>
            <a:off x="1694252" y="1879422"/>
            <a:ext cx="2386580" cy="365467"/>
          </a:xfrm>
          <a:prstGeom prst="roundRect">
            <a:avLst>
              <a:gd name="adj" fmla="val 50000"/>
            </a:avLst>
          </a:prstGeom>
          <a:ln w="25400">
            <a:solidFill>
              <a:srgbClr val="FF2600"/>
            </a:solidFill>
          </a:ln>
        </p:spPr>
        <p:txBody>
          <a:bodyPr lIns="45719" rIns="45719"/>
          <a:lstStyle/>
          <a:p>
            <a:endParaRPr dirty="0"/>
          </a:p>
        </p:txBody>
      </p:sp>
      <p:pic>
        <p:nvPicPr>
          <p:cNvPr id="47" name="0 Award Agreement.png" descr="0 Award Agreement.png"/>
          <p:cNvPicPr>
            <a:picLocks noChangeAspect="1"/>
          </p:cNvPicPr>
          <p:nvPr/>
        </p:nvPicPr>
        <p:blipFill>
          <a:blip r:embed="rId4"/>
          <a:srcRect l="4176" t="13771" b="6352"/>
          <a:stretch>
            <a:fillRect/>
          </a:stretch>
        </p:blipFill>
        <p:spPr>
          <a:xfrm>
            <a:off x="4852615" y="224479"/>
            <a:ext cx="2149298" cy="722833"/>
          </a:xfrm>
          <a:prstGeom prst="rect">
            <a:avLst/>
          </a:prstGeom>
          <a:ln w="12700">
            <a:solidFill>
              <a:srgbClr val="000000"/>
            </a:solidFill>
          </a:ln>
        </p:spPr>
      </p:pic>
      <p:pic>
        <p:nvPicPr>
          <p:cNvPr id="48" name="1 Award Period.png" descr="1 Award Period.png"/>
          <p:cNvPicPr>
            <a:picLocks noChangeAspect="1"/>
          </p:cNvPicPr>
          <p:nvPr/>
        </p:nvPicPr>
        <p:blipFill>
          <a:blip r:embed="rId5"/>
          <a:stretch>
            <a:fillRect/>
          </a:stretch>
        </p:blipFill>
        <p:spPr>
          <a:xfrm>
            <a:off x="1622881" y="1842949"/>
            <a:ext cx="2994791" cy="438413"/>
          </a:xfrm>
          <a:prstGeom prst="rect">
            <a:avLst/>
          </a:prstGeom>
          <a:ln w="12700">
            <a:solidFill>
              <a:srgbClr val="000000"/>
            </a:solidFill>
          </a:ln>
        </p:spPr>
      </p:pic>
      <p:sp>
        <p:nvSpPr>
          <p:cNvPr id="49" name="Shape"/>
          <p:cNvSpPr/>
          <p:nvPr/>
        </p:nvSpPr>
        <p:spPr>
          <a:xfrm>
            <a:off x="5292353" y="1119783"/>
            <a:ext cx="1270001" cy="1245001"/>
          </a:xfrm>
          <a:custGeom>
            <a:avLst/>
            <a:gdLst/>
            <a:ahLst/>
            <a:cxnLst>
              <a:cxn ang="0">
                <a:pos x="wd2" y="hd2"/>
              </a:cxn>
              <a:cxn ang="5400000">
                <a:pos x="wd2" y="hd2"/>
              </a:cxn>
              <a:cxn ang="10800000">
                <a:pos x="wd2" y="hd2"/>
              </a:cxn>
              <a:cxn ang="16200000">
                <a:pos x="wd2" y="hd2"/>
              </a:cxn>
            </a:cxnLst>
            <a:rect l="0" t="0" r="r" b="b"/>
            <a:pathLst>
              <a:path w="21600" h="21600" extrusionOk="0">
                <a:moveTo>
                  <a:pt x="21600" y="4500"/>
                </a:moveTo>
                <a:cubicBezTo>
                  <a:pt x="21600" y="4003"/>
                  <a:pt x="21116" y="3600"/>
                  <a:pt x="20520" y="3600"/>
                </a:cubicBezTo>
                <a:lnTo>
                  <a:pt x="12960" y="3600"/>
                </a:lnTo>
                <a:lnTo>
                  <a:pt x="10800" y="0"/>
                </a:lnTo>
                <a:lnTo>
                  <a:pt x="8640" y="3600"/>
                </a:lnTo>
                <a:lnTo>
                  <a:pt x="1080" y="3600"/>
                </a:lnTo>
                <a:cubicBezTo>
                  <a:pt x="484" y="3600"/>
                  <a:pt x="0" y="4003"/>
                  <a:pt x="0" y="4500"/>
                </a:cubicBezTo>
                <a:lnTo>
                  <a:pt x="0" y="20700"/>
                </a:lnTo>
                <a:cubicBezTo>
                  <a:pt x="0" y="21197"/>
                  <a:pt x="484" y="21600"/>
                  <a:pt x="1080" y="21600"/>
                </a:cubicBezTo>
                <a:lnTo>
                  <a:pt x="20520" y="21600"/>
                </a:lnTo>
                <a:cubicBezTo>
                  <a:pt x="21116" y="21600"/>
                  <a:pt x="21600" y="21197"/>
                  <a:pt x="21600" y="20700"/>
                </a:cubicBezTo>
                <a:lnTo>
                  <a:pt x="21600" y="4500"/>
                </a:lnTo>
                <a:close/>
              </a:path>
            </a:pathLst>
          </a:custGeom>
          <a:solidFill>
            <a:srgbClr val="FFFFFF"/>
          </a:solidFill>
          <a:ln w="25400">
            <a:solidFill>
              <a:srgbClr val="FF2600"/>
            </a:solidFill>
          </a:ln>
        </p:spPr>
        <p:txBody>
          <a:bodyPr lIns="45719" tIns="45720" rIns="45719" bIns="45720" anchor="t"/>
          <a:lstStyle/>
          <a:p>
            <a:endParaRPr lang="en-US" sz="1800" dirty="0">
              <a:latin typeface="Arial"/>
              <a:ea typeface="ヒラギノ角ゴ Pro W3"/>
            </a:endParaRPr>
          </a:p>
          <a:p>
            <a:r>
              <a:rPr lang="en-US" sz="1800" dirty="0">
                <a:latin typeface="Arial"/>
                <a:ea typeface="ヒラギノ角ゴ Pro W3"/>
              </a:rPr>
              <a:t>Sponsor contact information</a:t>
            </a:r>
            <a:endParaRPr lang="en-US" sz="1800" dirty="0"/>
          </a:p>
        </p:txBody>
      </p:sp>
      <p:sp>
        <p:nvSpPr>
          <p:cNvPr id="50" name="Shape"/>
          <p:cNvSpPr/>
          <p:nvPr/>
        </p:nvSpPr>
        <p:spPr>
          <a:xfrm>
            <a:off x="2252542" y="2396066"/>
            <a:ext cx="1774001" cy="1038001"/>
          </a:xfrm>
          <a:custGeom>
            <a:avLst/>
            <a:gdLst/>
            <a:ahLst/>
            <a:cxnLst>
              <a:cxn ang="0">
                <a:pos x="wd2" y="hd2"/>
              </a:cxn>
              <a:cxn ang="5400000">
                <a:pos x="wd2" y="hd2"/>
              </a:cxn>
              <a:cxn ang="10800000">
                <a:pos x="wd2" y="hd2"/>
              </a:cxn>
              <a:cxn ang="16200000">
                <a:pos x="wd2" y="hd2"/>
              </a:cxn>
            </a:cxnLst>
            <a:rect l="0" t="0" r="r" b="b"/>
            <a:pathLst>
              <a:path w="21600" h="21600" extrusionOk="0">
                <a:moveTo>
                  <a:pt x="21600" y="4500"/>
                </a:moveTo>
                <a:cubicBezTo>
                  <a:pt x="21600" y="4003"/>
                  <a:pt x="21116" y="3600"/>
                  <a:pt x="20520" y="3600"/>
                </a:cubicBezTo>
                <a:lnTo>
                  <a:pt x="12960" y="3600"/>
                </a:lnTo>
                <a:lnTo>
                  <a:pt x="10800" y="0"/>
                </a:lnTo>
                <a:lnTo>
                  <a:pt x="8640" y="3600"/>
                </a:lnTo>
                <a:lnTo>
                  <a:pt x="1080" y="3600"/>
                </a:lnTo>
                <a:cubicBezTo>
                  <a:pt x="484" y="3600"/>
                  <a:pt x="0" y="4003"/>
                  <a:pt x="0" y="4500"/>
                </a:cubicBezTo>
                <a:lnTo>
                  <a:pt x="0" y="20700"/>
                </a:lnTo>
                <a:cubicBezTo>
                  <a:pt x="0" y="21197"/>
                  <a:pt x="484" y="21600"/>
                  <a:pt x="1080" y="21600"/>
                </a:cubicBezTo>
                <a:lnTo>
                  <a:pt x="20520" y="21600"/>
                </a:lnTo>
                <a:cubicBezTo>
                  <a:pt x="21116" y="21600"/>
                  <a:pt x="21600" y="21197"/>
                  <a:pt x="21600" y="20700"/>
                </a:cubicBezTo>
                <a:lnTo>
                  <a:pt x="21600" y="4500"/>
                </a:lnTo>
                <a:close/>
              </a:path>
            </a:pathLst>
          </a:custGeom>
          <a:solidFill>
            <a:srgbClr val="FFFFFF"/>
          </a:solidFill>
          <a:ln w="25400">
            <a:solidFill>
              <a:srgbClr val="FF2600"/>
            </a:solidFill>
          </a:ln>
        </p:spPr>
        <p:txBody>
          <a:bodyPr lIns="45719" tIns="45720" rIns="45719" bIns="45720" anchor="t"/>
          <a:lstStyle/>
          <a:p>
            <a:endParaRPr dirty="0"/>
          </a:p>
          <a:p>
            <a:r>
              <a:rPr lang="en-US" sz="1800" dirty="0">
                <a:latin typeface="Arial"/>
                <a:ea typeface="ヒラギノ角ゴ Pro W3"/>
              </a:rPr>
              <a:t>Award period of performance.</a:t>
            </a:r>
            <a:endParaRPr lang="en-US" sz="1800"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47"/>
                                        </p:tgtEl>
                                        <p:attrNameLst>
                                          <p:attrName>style.visibility</p:attrName>
                                        </p:attrNameLst>
                                      </p:cBhvr>
                                      <p:to>
                                        <p:strVal val="visible"/>
                                      </p:to>
                                    </p:set>
                                  </p:childTnLst>
                                </p:cTn>
                              </p:par>
                            </p:childTnLst>
                          </p:cTn>
                        </p:par>
                        <p:par>
                          <p:cTn id="11" fill="hold">
                            <p:stCondLst>
                              <p:cond delay="0"/>
                            </p:stCondLst>
                            <p:childTnLst>
                              <p:par>
                                <p:cTn id="12" presetID="1" presetClass="exit" presetSubtype="0" fill="hold" grpId="1" nodeType="afterEffect">
                                  <p:stCondLst>
                                    <p:cond delay="0"/>
                                  </p:stCondLst>
                                  <p:iterate>
                                    <p:tmAbs val="0"/>
                                  </p:iterate>
                                  <p:childTnLst>
                                    <p:set>
                                      <p:cBhvr>
                                        <p:cTn id="13" fill="hold">
                                          <p:stCondLst>
                                            <p:cond delay="0"/>
                                          </p:stCondLst>
                                        </p:cTn>
                                        <p:tgtEl>
                                          <p:spTgt spid="45"/>
                                        </p:tgtEl>
                                        <p:attrNameLst>
                                          <p:attrName>style.visibility</p:attrName>
                                        </p:attrNameLst>
                                      </p:cBhvr>
                                      <p:to>
                                        <p:strVal val="hidden"/>
                                      </p:to>
                                    </p:set>
                                  </p:childTnLst>
                                </p:cTn>
                              </p:par>
                            </p:childTnLst>
                          </p:cTn>
                        </p:par>
                        <p:par>
                          <p:cTn id="14" fill="hold">
                            <p:stCondLst>
                              <p:cond delay="0"/>
                            </p:stCondLst>
                            <p:childTnLst>
                              <p:par>
                                <p:cTn id="15" presetID="6" presetClass="emph" presetSubtype="0" accel="50000" decel="50000" fill="hold" grpId="1" nodeType="afterEffect">
                                  <p:stCondLst>
                                    <p:cond delay="0"/>
                                  </p:stCondLst>
                                  <p:childTnLst>
                                    <p:animScale>
                                      <p:cBhvr>
                                        <p:cTn id="16" dur="2000" fill="hold"/>
                                        <p:tgtEl>
                                          <p:spTgt spid="47"/>
                                        </p:tgtEl>
                                      </p:cBhvr>
                                      <p:by x="150000" y="150000"/>
                                    </p:animScale>
                                  </p:childTnLst>
                                </p:cTn>
                              </p:par>
                            </p:childTnLst>
                          </p:cTn>
                        </p:par>
                        <p:par>
                          <p:cTn id="17" fill="hold">
                            <p:stCondLst>
                              <p:cond delay="2000"/>
                            </p:stCondLst>
                            <p:childTnLst>
                              <p:par>
                                <p:cTn id="18" presetID="1" presetClass="entr" presetSubtype="0" fill="hold" grpId="0" nodeType="afterEffect">
                                  <p:stCondLst>
                                    <p:cond delay="400"/>
                                  </p:stCondLst>
                                  <p:iterate>
                                    <p:tmAbs val="0"/>
                                  </p:iterate>
                                  <p:childTnLst>
                                    <p:set>
                                      <p:cBhvr>
                                        <p:cTn id="19" fill="hold"/>
                                        <p:tgtEl>
                                          <p:spTgt spid="4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iterate>
                                    <p:tmAbs val="0"/>
                                  </p:iterate>
                                  <p:childTnLst>
                                    <p:set>
                                      <p:cBhvr>
                                        <p:cTn id="23" fill="hold"/>
                                        <p:tgtEl>
                                          <p:spTgt spid="46"/>
                                        </p:tgtEl>
                                        <p:attrNameLst>
                                          <p:attrName>style.visibility</p:attrName>
                                        </p:attrNameLst>
                                      </p:cBhvr>
                                      <p:to>
                                        <p:strVal val="visible"/>
                                      </p:to>
                                    </p:set>
                                  </p:childTnLst>
                                </p:cTn>
                              </p:par>
                            </p:childTnLst>
                          </p:cTn>
                        </p:par>
                        <p:par>
                          <p:cTn id="24" fill="hold">
                            <p:stCondLst>
                              <p:cond delay="0"/>
                            </p:stCondLst>
                            <p:childTnLst>
                              <p:par>
                                <p:cTn id="25" presetID="1" presetClass="exit" presetSubtype="0" fill="hold" grpId="2" nodeType="afterEffect">
                                  <p:stCondLst>
                                    <p:cond delay="0"/>
                                  </p:stCondLst>
                                  <p:iterate>
                                    <p:tmAbs val="0"/>
                                  </p:iterate>
                                  <p:childTnLst>
                                    <p:set>
                                      <p:cBhvr>
                                        <p:cTn id="26" fill="hold">
                                          <p:stCondLst>
                                            <p:cond delay="0"/>
                                          </p:stCondLst>
                                        </p:cTn>
                                        <p:tgtEl>
                                          <p:spTgt spid="47"/>
                                        </p:tgtEl>
                                        <p:attrNameLst>
                                          <p:attrName>style.visibility</p:attrName>
                                        </p:attrNameLst>
                                      </p:cBhvr>
                                      <p:to>
                                        <p:strVal val="hidden"/>
                                      </p:to>
                                    </p:set>
                                  </p:childTnLst>
                                </p:cTn>
                              </p:par>
                            </p:childTnLst>
                          </p:cTn>
                        </p:par>
                        <p:par>
                          <p:cTn id="27" fill="hold">
                            <p:stCondLst>
                              <p:cond delay="0"/>
                            </p:stCondLst>
                            <p:childTnLst>
                              <p:par>
                                <p:cTn id="28" presetID="1" presetClass="exit" presetSubtype="0" fill="hold" grpId="1" nodeType="afterEffect">
                                  <p:stCondLst>
                                    <p:cond delay="0"/>
                                  </p:stCondLst>
                                  <p:iterate>
                                    <p:tmAbs val="0"/>
                                  </p:iterate>
                                  <p:childTnLst>
                                    <p:set>
                                      <p:cBhvr>
                                        <p:cTn id="29" fill="hold">
                                          <p:stCondLst>
                                            <p:cond delay="0"/>
                                          </p:stCondLst>
                                        </p:cTn>
                                        <p:tgtEl>
                                          <p:spTgt spid="4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iterate>
                                    <p:tmAbs val="0"/>
                                  </p:iterate>
                                  <p:childTnLst>
                                    <p:set>
                                      <p:cBhvr>
                                        <p:cTn id="33" fill="hold"/>
                                        <p:tgtEl>
                                          <p:spTgt spid="48"/>
                                        </p:tgtEl>
                                        <p:attrNameLst>
                                          <p:attrName>style.visibility</p:attrName>
                                        </p:attrNameLst>
                                      </p:cBhvr>
                                      <p:to>
                                        <p:strVal val="visible"/>
                                      </p:to>
                                    </p:set>
                                  </p:childTnLst>
                                </p:cTn>
                              </p:par>
                            </p:childTnLst>
                          </p:cTn>
                        </p:par>
                        <p:par>
                          <p:cTn id="34" fill="hold">
                            <p:stCondLst>
                              <p:cond delay="0"/>
                            </p:stCondLst>
                            <p:childTnLst>
                              <p:par>
                                <p:cTn id="35" presetID="1" presetClass="exit" presetSubtype="0" fill="hold" grpId="1" nodeType="afterEffect">
                                  <p:stCondLst>
                                    <p:cond delay="0"/>
                                  </p:stCondLst>
                                  <p:iterate>
                                    <p:tmAbs val="0"/>
                                  </p:iterate>
                                  <p:childTnLst>
                                    <p:set>
                                      <p:cBhvr>
                                        <p:cTn id="36" fill="hold">
                                          <p:stCondLst>
                                            <p:cond delay="0"/>
                                          </p:stCondLst>
                                        </p:cTn>
                                        <p:tgtEl>
                                          <p:spTgt spid="46"/>
                                        </p:tgtEl>
                                        <p:attrNameLst>
                                          <p:attrName>style.visibility</p:attrName>
                                        </p:attrNameLst>
                                      </p:cBhvr>
                                      <p:to>
                                        <p:strVal val="hidden"/>
                                      </p:to>
                                    </p:set>
                                  </p:childTnLst>
                                </p:cTn>
                              </p:par>
                            </p:childTnLst>
                          </p:cTn>
                        </p:par>
                        <p:par>
                          <p:cTn id="37" fill="hold">
                            <p:stCondLst>
                              <p:cond delay="0"/>
                            </p:stCondLst>
                            <p:childTnLst>
                              <p:par>
                                <p:cTn id="38" presetID="6" presetClass="emph" presetSubtype="0" accel="50000" decel="50000" fill="hold" grpId="1" nodeType="afterEffect">
                                  <p:stCondLst>
                                    <p:cond delay="0"/>
                                  </p:stCondLst>
                                  <p:childTnLst>
                                    <p:animScale>
                                      <p:cBhvr>
                                        <p:cTn id="39" dur="2000" fill="hold"/>
                                        <p:tgtEl>
                                          <p:spTgt spid="48"/>
                                        </p:tgtEl>
                                      </p:cBhvr>
                                      <p:by x="150000" y="150000"/>
                                    </p:animScale>
                                  </p:childTnLst>
                                </p:cTn>
                              </p:par>
                            </p:childTnLst>
                          </p:cTn>
                        </p:par>
                        <p:par>
                          <p:cTn id="40" fill="hold">
                            <p:stCondLst>
                              <p:cond delay="2000"/>
                            </p:stCondLst>
                            <p:childTnLst>
                              <p:par>
                                <p:cTn id="41" presetID="1" presetClass="entr" presetSubtype="0" fill="hold" grpId="0" nodeType="afterEffect">
                                  <p:stCondLst>
                                    <p:cond delay="400"/>
                                  </p:stCondLst>
                                  <p:iterate>
                                    <p:tmAbs val="0"/>
                                  </p:iterate>
                                  <p:childTnLst>
                                    <p:set>
                                      <p:cBhvr>
                                        <p:cTn id="42" fill="hold"/>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advAuto="0"/>
      <p:bldP spid="45" grpId="1" animBg="1" advAuto="0"/>
      <p:bldP spid="46" grpId="0" animBg="1" advAuto="0"/>
      <p:bldP spid="46" grpId="1" animBg="1" advAuto="0"/>
      <p:bldP spid="47" grpId="0" animBg="1" advAuto="0"/>
      <p:bldP spid="47" grpId="1" animBg="1" advAuto="0"/>
      <p:bldP spid="47" grpId="2" animBg="1" advAuto="0"/>
      <p:bldP spid="48" grpId="0" animBg="1" advAuto="0"/>
      <p:bldP spid="48" grpId="1" animBg="1" advAuto="0"/>
      <p:bldP spid="49" grpId="0" animBg="1" advAuto="0"/>
      <p:bldP spid="49" grpId="1" animBg="1" advAuto="0"/>
      <p:bldP spid="50" grpId="0"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Award Agreement_20AIREA35120469_signed[18] 2.pdf" descr="Award Agreement_20AIREA35120469_signed[18] 2.pdf"/>
          <p:cNvPicPr>
            <a:picLocks noChangeAspect="1"/>
          </p:cNvPicPr>
          <p:nvPr/>
        </p:nvPicPr>
        <p:blipFill>
          <a:blip r:embed="rId3"/>
          <a:srcRect b="4074"/>
          <a:stretch>
            <a:fillRect/>
          </a:stretch>
        </p:blipFill>
        <p:spPr>
          <a:xfrm>
            <a:off x="1592849" y="139700"/>
            <a:ext cx="5299365" cy="6578600"/>
          </a:xfrm>
          <a:prstGeom prst="rect">
            <a:avLst/>
          </a:prstGeom>
          <a:ln w="12700">
            <a:solidFill>
              <a:srgbClr val="000000"/>
            </a:solidFill>
            <a:miter lim="400000"/>
          </a:ln>
        </p:spPr>
      </p:pic>
      <p:sp>
        <p:nvSpPr>
          <p:cNvPr id="53" name="Rounded Rectangle"/>
          <p:cNvSpPr/>
          <p:nvPr/>
        </p:nvSpPr>
        <p:spPr>
          <a:xfrm>
            <a:off x="1823790" y="964636"/>
            <a:ext cx="4888391" cy="752007"/>
          </a:xfrm>
          <a:prstGeom prst="roundRect">
            <a:avLst>
              <a:gd name="adj" fmla="val 25332"/>
            </a:avLst>
          </a:prstGeom>
          <a:ln w="25400">
            <a:solidFill>
              <a:srgbClr val="FF2600"/>
            </a:solidFill>
          </a:ln>
        </p:spPr>
        <p:txBody>
          <a:bodyPr lIns="45719" rIns="45719"/>
          <a:lstStyle/>
          <a:p>
            <a:endParaRPr dirty="0"/>
          </a:p>
        </p:txBody>
      </p:sp>
      <p:pic>
        <p:nvPicPr>
          <p:cNvPr id="54" name="2 Expened as per application.png" descr="2 Expened as per application.png"/>
          <p:cNvPicPr>
            <a:picLocks noChangeAspect="1"/>
          </p:cNvPicPr>
          <p:nvPr/>
        </p:nvPicPr>
        <p:blipFill>
          <a:blip r:embed="rId4"/>
          <a:stretch>
            <a:fillRect/>
          </a:stretch>
        </p:blipFill>
        <p:spPr>
          <a:xfrm>
            <a:off x="1647203" y="959799"/>
            <a:ext cx="5190765" cy="241199"/>
          </a:xfrm>
          <a:prstGeom prst="rect">
            <a:avLst/>
          </a:prstGeom>
          <a:ln w="12700">
            <a:solidFill>
              <a:srgbClr val="000000"/>
            </a:solidFill>
          </a:ln>
        </p:spPr>
      </p:pic>
      <p:pic>
        <p:nvPicPr>
          <p:cNvPr id="56" name="4 Fellowship.png" descr="4 Fellowship.png"/>
          <p:cNvPicPr>
            <a:picLocks noChangeAspect="1"/>
          </p:cNvPicPr>
          <p:nvPr/>
        </p:nvPicPr>
        <p:blipFill>
          <a:blip r:embed="rId5"/>
          <a:stretch>
            <a:fillRect/>
          </a:stretch>
        </p:blipFill>
        <p:spPr>
          <a:xfrm>
            <a:off x="1640853" y="1484702"/>
            <a:ext cx="5203465" cy="353978"/>
          </a:xfrm>
          <a:prstGeom prst="rect">
            <a:avLst/>
          </a:prstGeom>
          <a:ln w="12700">
            <a:solidFill>
              <a:srgbClr val="000000"/>
            </a:solidFill>
          </a:ln>
        </p:spPr>
      </p:pic>
      <p:sp>
        <p:nvSpPr>
          <p:cNvPr id="57" name="Rounded Rectangle"/>
          <p:cNvSpPr/>
          <p:nvPr/>
        </p:nvSpPr>
        <p:spPr>
          <a:xfrm>
            <a:off x="1775270" y="2491993"/>
            <a:ext cx="4888391" cy="228498"/>
          </a:xfrm>
          <a:prstGeom prst="roundRect">
            <a:avLst>
              <a:gd name="adj" fmla="val 50000"/>
            </a:avLst>
          </a:prstGeom>
          <a:ln w="25400">
            <a:solidFill>
              <a:srgbClr val="FF2600"/>
            </a:solidFill>
          </a:ln>
        </p:spPr>
        <p:txBody>
          <a:bodyPr lIns="45719" rIns="45719"/>
          <a:lstStyle/>
          <a:p>
            <a:endParaRPr dirty="0"/>
          </a:p>
        </p:txBody>
      </p:sp>
      <p:sp>
        <p:nvSpPr>
          <p:cNvPr id="58" name="Rounded Rectangle"/>
          <p:cNvSpPr/>
          <p:nvPr/>
        </p:nvSpPr>
        <p:spPr>
          <a:xfrm>
            <a:off x="1775270" y="3208395"/>
            <a:ext cx="4888391" cy="401246"/>
          </a:xfrm>
          <a:prstGeom prst="roundRect">
            <a:avLst>
              <a:gd name="adj" fmla="val 47477"/>
            </a:avLst>
          </a:prstGeom>
          <a:ln w="25400">
            <a:solidFill>
              <a:srgbClr val="FF2600"/>
            </a:solidFill>
          </a:ln>
        </p:spPr>
        <p:txBody>
          <a:bodyPr lIns="45719" rIns="45719"/>
          <a:lstStyle/>
          <a:p>
            <a:endParaRPr dirty="0"/>
          </a:p>
        </p:txBody>
      </p:sp>
      <p:sp>
        <p:nvSpPr>
          <p:cNvPr id="59" name="Rounded Rectangle"/>
          <p:cNvSpPr/>
          <p:nvPr/>
        </p:nvSpPr>
        <p:spPr>
          <a:xfrm>
            <a:off x="1775270" y="3589877"/>
            <a:ext cx="4888391" cy="228498"/>
          </a:xfrm>
          <a:prstGeom prst="roundRect">
            <a:avLst>
              <a:gd name="adj" fmla="val 50000"/>
            </a:avLst>
          </a:prstGeom>
          <a:ln w="25400">
            <a:solidFill>
              <a:srgbClr val="FF2600"/>
            </a:solidFill>
          </a:ln>
        </p:spPr>
        <p:txBody>
          <a:bodyPr lIns="45719" rIns="45719"/>
          <a:lstStyle/>
          <a:p>
            <a:endParaRPr dirty="0"/>
          </a:p>
        </p:txBody>
      </p:sp>
      <p:sp>
        <p:nvSpPr>
          <p:cNvPr id="60" name="Rounded Rectangle"/>
          <p:cNvSpPr/>
          <p:nvPr/>
        </p:nvSpPr>
        <p:spPr>
          <a:xfrm>
            <a:off x="1775270" y="3900858"/>
            <a:ext cx="4888391" cy="228498"/>
          </a:xfrm>
          <a:prstGeom prst="roundRect">
            <a:avLst>
              <a:gd name="adj" fmla="val 50000"/>
            </a:avLst>
          </a:prstGeom>
          <a:ln w="25400">
            <a:solidFill>
              <a:srgbClr val="FF2600"/>
            </a:solidFill>
          </a:ln>
        </p:spPr>
        <p:txBody>
          <a:bodyPr lIns="45719" rIns="45719"/>
          <a:lstStyle/>
          <a:p>
            <a:endParaRPr dirty="0"/>
          </a:p>
        </p:txBody>
      </p:sp>
      <p:sp>
        <p:nvSpPr>
          <p:cNvPr id="61" name="Rounded Rectangle"/>
          <p:cNvSpPr/>
          <p:nvPr/>
        </p:nvSpPr>
        <p:spPr>
          <a:xfrm>
            <a:off x="1775270" y="4084845"/>
            <a:ext cx="4888391" cy="341278"/>
          </a:xfrm>
          <a:prstGeom prst="roundRect">
            <a:avLst>
              <a:gd name="adj" fmla="val 50000"/>
            </a:avLst>
          </a:prstGeom>
          <a:ln w="25400">
            <a:solidFill>
              <a:srgbClr val="FF2600"/>
            </a:solidFill>
          </a:ln>
        </p:spPr>
        <p:txBody>
          <a:bodyPr lIns="45719" rIns="45719"/>
          <a:lstStyle/>
          <a:p>
            <a:endParaRPr dirty="0"/>
          </a:p>
        </p:txBody>
      </p:sp>
      <p:sp>
        <p:nvSpPr>
          <p:cNvPr id="62" name="Rounded Rectangle"/>
          <p:cNvSpPr/>
          <p:nvPr/>
        </p:nvSpPr>
        <p:spPr>
          <a:xfrm>
            <a:off x="1775270" y="4863227"/>
            <a:ext cx="4888391" cy="633052"/>
          </a:xfrm>
          <a:prstGeom prst="roundRect">
            <a:avLst>
              <a:gd name="adj" fmla="val 30092"/>
            </a:avLst>
          </a:prstGeom>
          <a:ln w="25400">
            <a:solidFill>
              <a:srgbClr val="FF2600"/>
            </a:solidFill>
          </a:ln>
        </p:spPr>
        <p:txBody>
          <a:bodyPr lIns="45719" rIns="45719"/>
          <a:lstStyle/>
          <a:p>
            <a:endParaRPr dirty="0"/>
          </a:p>
        </p:txBody>
      </p:sp>
      <p:sp>
        <p:nvSpPr>
          <p:cNvPr id="63" name="Rounded Rectangle"/>
          <p:cNvSpPr/>
          <p:nvPr/>
        </p:nvSpPr>
        <p:spPr>
          <a:xfrm>
            <a:off x="1798390" y="5855194"/>
            <a:ext cx="4888391" cy="401247"/>
          </a:xfrm>
          <a:prstGeom prst="roundRect">
            <a:avLst>
              <a:gd name="adj" fmla="val 47477"/>
            </a:avLst>
          </a:prstGeom>
          <a:ln w="25400">
            <a:solidFill>
              <a:srgbClr val="FF2600"/>
            </a:solidFill>
          </a:ln>
        </p:spPr>
        <p:txBody>
          <a:bodyPr lIns="45719" rIns="45719"/>
          <a:lstStyle/>
          <a:p>
            <a:endParaRPr dirty="0"/>
          </a:p>
        </p:txBody>
      </p:sp>
      <p:pic>
        <p:nvPicPr>
          <p:cNvPr id="64" name="5 Scientific Report.png" descr="5 Scientific Report.png"/>
          <p:cNvPicPr>
            <a:picLocks noChangeAspect="1"/>
          </p:cNvPicPr>
          <p:nvPr/>
        </p:nvPicPr>
        <p:blipFill>
          <a:blip r:embed="rId6"/>
          <a:stretch>
            <a:fillRect/>
          </a:stretch>
        </p:blipFill>
        <p:spPr>
          <a:xfrm>
            <a:off x="1646733" y="2487790"/>
            <a:ext cx="5191705" cy="236904"/>
          </a:xfrm>
          <a:prstGeom prst="rect">
            <a:avLst/>
          </a:prstGeom>
          <a:ln w="12700">
            <a:solidFill>
              <a:srgbClr val="000000"/>
            </a:solidFill>
          </a:ln>
        </p:spPr>
      </p:pic>
      <p:pic>
        <p:nvPicPr>
          <p:cNvPr id="65" name="6 Nonreceipt of Reports.png" descr="6 Nonreceipt of Reports.png"/>
          <p:cNvPicPr>
            <a:picLocks noChangeAspect="1"/>
          </p:cNvPicPr>
          <p:nvPr/>
        </p:nvPicPr>
        <p:blipFill>
          <a:blip r:embed="rId7"/>
          <a:stretch>
            <a:fillRect/>
          </a:stretch>
        </p:blipFill>
        <p:spPr>
          <a:xfrm>
            <a:off x="1658271" y="3183757"/>
            <a:ext cx="5168629" cy="450523"/>
          </a:xfrm>
          <a:prstGeom prst="rect">
            <a:avLst/>
          </a:prstGeom>
          <a:ln w="12700">
            <a:solidFill>
              <a:srgbClr val="000000"/>
            </a:solidFill>
          </a:ln>
        </p:spPr>
      </p:pic>
      <p:pic>
        <p:nvPicPr>
          <p:cNvPr id="66" name="6.5 Membership.png" descr="6.5 Membership.png"/>
          <p:cNvPicPr>
            <a:picLocks noChangeAspect="1"/>
          </p:cNvPicPr>
          <p:nvPr/>
        </p:nvPicPr>
        <p:blipFill>
          <a:blip r:embed="rId8"/>
          <a:stretch>
            <a:fillRect/>
          </a:stretch>
        </p:blipFill>
        <p:spPr>
          <a:xfrm>
            <a:off x="1655781" y="3591873"/>
            <a:ext cx="5173609" cy="224506"/>
          </a:xfrm>
          <a:prstGeom prst="rect">
            <a:avLst/>
          </a:prstGeom>
          <a:ln w="12700">
            <a:solidFill>
              <a:srgbClr val="000000"/>
            </a:solidFill>
          </a:ln>
        </p:spPr>
      </p:pic>
      <p:pic>
        <p:nvPicPr>
          <p:cNvPr id="67" name="7 Public Access.png" descr="7 Public Access.png"/>
          <p:cNvPicPr>
            <a:picLocks noChangeAspect="1"/>
          </p:cNvPicPr>
          <p:nvPr/>
        </p:nvPicPr>
        <p:blipFill>
          <a:blip r:embed="rId9"/>
          <a:stretch>
            <a:fillRect/>
          </a:stretch>
        </p:blipFill>
        <p:spPr>
          <a:xfrm>
            <a:off x="1653900" y="3869148"/>
            <a:ext cx="5156530" cy="213821"/>
          </a:xfrm>
          <a:prstGeom prst="rect">
            <a:avLst/>
          </a:prstGeom>
          <a:ln w="12700">
            <a:solidFill>
              <a:srgbClr val="000000"/>
            </a:solidFill>
          </a:ln>
        </p:spPr>
      </p:pic>
      <p:pic>
        <p:nvPicPr>
          <p:cNvPr id="68" name="8 Open Data.png" descr="8 Open Data.png"/>
          <p:cNvPicPr>
            <a:picLocks noChangeAspect="1"/>
          </p:cNvPicPr>
          <p:nvPr/>
        </p:nvPicPr>
        <p:blipFill>
          <a:blip r:embed="rId10"/>
          <a:stretch>
            <a:fillRect/>
          </a:stretch>
        </p:blipFill>
        <p:spPr>
          <a:xfrm>
            <a:off x="1649251" y="4162405"/>
            <a:ext cx="5181329" cy="250876"/>
          </a:xfrm>
          <a:prstGeom prst="rect">
            <a:avLst/>
          </a:prstGeom>
          <a:ln w="12700">
            <a:solidFill>
              <a:srgbClr val="000000"/>
            </a:solidFill>
          </a:ln>
        </p:spPr>
      </p:pic>
      <p:pic>
        <p:nvPicPr>
          <p:cNvPr id="69" name="9 Attribution.png" descr="9 Attribution.png"/>
          <p:cNvPicPr>
            <a:picLocks noChangeAspect="1"/>
          </p:cNvPicPr>
          <p:nvPr/>
        </p:nvPicPr>
        <p:blipFill>
          <a:blip r:embed="rId11"/>
          <a:stretch>
            <a:fillRect/>
          </a:stretch>
        </p:blipFill>
        <p:spPr>
          <a:xfrm>
            <a:off x="1648429" y="4843054"/>
            <a:ext cx="5188313" cy="677617"/>
          </a:xfrm>
          <a:prstGeom prst="rect">
            <a:avLst/>
          </a:prstGeom>
          <a:ln w="12700">
            <a:solidFill>
              <a:srgbClr val="000000"/>
            </a:solidFill>
          </a:ln>
        </p:spPr>
      </p:pic>
      <p:pic>
        <p:nvPicPr>
          <p:cNvPr id="70" name="10 Reporting Attributions.png" descr="10 Reporting Attributions.png"/>
          <p:cNvPicPr>
            <a:picLocks noChangeAspect="1"/>
          </p:cNvPicPr>
          <p:nvPr/>
        </p:nvPicPr>
        <p:blipFill>
          <a:blip r:embed="rId12"/>
          <a:stretch>
            <a:fillRect/>
          </a:stretch>
        </p:blipFill>
        <p:spPr>
          <a:xfrm>
            <a:off x="1646817" y="5829291"/>
            <a:ext cx="5170696" cy="453053"/>
          </a:xfrm>
          <a:prstGeom prst="rect">
            <a:avLst/>
          </a:prstGeom>
          <a:ln w="12700">
            <a:solidFill>
              <a:srgbClr val="000000"/>
            </a:solidFill>
          </a:ln>
        </p:spPr>
      </p:pic>
      <p:sp>
        <p:nvSpPr>
          <p:cNvPr id="71" name="Shape"/>
          <p:cNvSpPr/>
          <p:nvPr/>
        </p:nvSpPr>
        <p:spPr>
          <a:xfrm>
            <a:off x="1734165" y="1192699"/>
            <a:ext cx="1666001" cy="1524001"/>
          </a:xfrm>
          <a:custGeom>
            <a:avLst/>
            <a:gdLst/>
            <a:ahLst/>
            <a:cxnLst>
              <a:cxn ang="0">
                <a:pos x="wd2" y="hd2"/>
              </a:cxn>
              <a:cxn ang="5400000">
                <a:pos x="wd2" y="hd2"/>
              </a:cxn>
              <a:cxn ang="10800000">
                <a:pos x="wd2" y="hd2"/>
              </a:cxn>
              <a:cxn ang="16200000">
                <a:pos x="wd2" y="hd2"/>
              </a:cxn>
            </a:cxnLst>
            <a:rect l="0" t="0" r="r" b="b"/>
            <a:pathLst>
              <a:path w="21600" h="21600" extrusionOk="0">
                <a:moveTo>
                  <a:pt x="21600" y="4500"/>
                </a:moveTo>
                <a:cubicBezTo>
                  <a:pt x="21600" y="4003"/>
                  <a:pt x="21116" y="3600"/>
                  <a:pt x="20520" y="3600"/>
                </a:cubicBezTo>
                <a:lnTo>
                  <a:pt x="12960" y="3600"/>
                </a:lnTo>
                <a:lnTo>
                  <a:pt x="10800" y="0"/>
                </a:lnTo>
                <a:lnTo>
                  <a:pt x="8640" y="3600"/>
                </a:lnTo>
                <a:lnTo>
                  <a:pt x="1080" y="3600"/>
                </a:lnTo>
                <a:cubicBezTo>
                  <a:pt x="484" y="3600"/>
                  <a:pt x="0" y="4003"/>
                  <a:pt x="0" y="4500"/>
                </a:cubicBezTo>
                <a:lnTo>
                  <a:pt x="0" y="20700"/>
                </a:lnTo>
                <a:cubicBezTo>
                  <a:pt x="0" y="21197"/>
                  <a:pt x="484" y="21600"/>
                  <a:pt x="1080" y="21600"/>
                </a:cubicBezTo>
                <a:lnTo>
                  <a:pt x="20520" y="21600"/>
                </a:lnTo>
                <a:cubicBezTo>
                  <a:pt x="21116" y="21600"/>
                  <a:pt x="21600" y="21197"/>
                  <a:pt x="21600" y="20700"/>
                </a:cubicBezTo>
                <a:lnTo>
                  <a:pt x="21600" y="4500"/>
                </a:lnTo>
                <a:close/>
              </a:path>
            </a:pathLst>
          </a:custGeom>
          <a:solidFill>
            <a:srgbClr val="FFFFFF"/>
          </a:solidFill>
          <a:ln w="25400">
            <a:solidFill>
              <a:srgbClr val="FF2600"/>
            </a:solidFill>
          </a:ln>
        </p:spPr>
        <p:txBody>
          <a:bodyPr lIns="45719" tIns="45720" rIns="45719" bIns="45720" anchor="t"/>
          <a:lstStyle/>
          <a:p>
            <a:endParaRPr lang="en-US" sz="1800" dirty="0"/>
          </a:p>
          <a:p>
            <a:r>
              <a:rPr lang="en-US" sz="1800" dirty="0">
                <a:latin typeface="Arial"/>
                <a:ea typeface="ヒラギノ角ゴ Pro W3"/>
              </a:rPr>
              <a:t>All expenses must be for completing the approved work.</a:t>
            </a:r>
          </a:p>
        </p:txBody>
      </p:sp>
      <p:sp>
        <p:nvSpPr>
          <p:cNvPr id="73" name="Shape"/>
          <p:cNvSpPr/>
          <p:nvPr/>
        </p:nvSpPr>
        <p:spPr>
          <a:xfrm>
            <a:off x="3598585" y="1895042"/>
            <a:ext cx="2746001" cy="1479001"/>
          </a:xfrm>
          <a:custGeom>
            <a:avLst/>
            <a:gdLst/>
            <a:ahLst/>
            <a:cxnLst>
              <a:cxn ang="0">
                <a:pos x="wd2" y="hd2"/>
              </a:cxn>
              <a:cxn ang="5400000">
                <a:pos x="wd2" y="hd2"/>
              </a:cxn>
              <a:cxn ang="10800000">
                <a:pos x="wd2" y="hd2"/>
              </a:cxn>
              <a:cxn ang="16200000">
                <a:pos x="wd2" y="hd2"/>
              </a:cxn>
            </a:cxnLst>
            <a:rect l="0" t="0" r="r" b="b"/>
            <a:pathLst>
              <a:path w="21600" h="21600" extrusionOk="0">
                <a:moveTo>
                  <a:pt x="21600" y="4500"/>
                </a:moveTo>
                <a:cubicBezTo>
                  <a:pt x="21600" y="4003"/>
                  <a:pt x="21116" y="3600"/>
                  <a:pt x="20520" y="3600"/>
                </a:cubicBezTo>
                <a:lnTo>
                  <a:pt x="12960" y="3600"/>
                </a:lnTo>
                <a:lnTo>
                  <a:pt x="10800" y="0"/>
                </a:lnTo>
                <a:lnTo>
                  <a:pt x="8640" y="3600"/>
                </a:lnTo>
                <a:lnTo>
                  <a:pt x="1080" y="3600"/>
                </a:lnTo>
                <a:cubicBezTo>
                  <a:pt x="484" y="3600"/>
                  <a:pt x="0" y="4003"/>
                  <a:pt x="0" y="4500"/>
                </a:cubicBezTo>
                <a:lnTo>
                  <a:pt x="0" y="20700"/>
                </a:lnTo>
                <a:cubicBezTo>
                  <a:pt x="0" y="21197"/>
                  <a:pt x="484" y="21600"/>
                  <a:pt x="1080" y="21600"/>
                </a:cubicBezTo>
                <a:lnTo>
                  <a:pt x="20520" y="21600"/>
                </a:lnTo>
                <a:cubicBezTo>
                  <a:pt x="21116" y="21600"/>
                  <a:pt x="21600" y="21197"/>
                  <a:pt x="21600" y="20700"/>
                </a:cubicBezTo>
                <a:lnTo>
                  <a:pt x="21600" y="4500"/>
                </a:lnTo>
                <a:close/>
              </a:path>
            </a:pathLst>
          </a:custGeom>
          <a:solidFill>
            <a:srgbClr val="FFFFFF"/>
          </a:solidFill>
          <a:ln w="25400">
            <a:solidFill>
              <a:srgbClr val="FF2600"/>
            </a:solidFill>
          </a:ln>
        </p:spPr>
        <p:txBody>
          <a:bodyPr lIns="45719" tIns="45720" rIns="45719" bIns="45720" anchor="t"/>
          <a:lstStyle/>
          <a:p>
            <a:endParaRPr lang="en-US" sz="1800" dirty="0">
              <a:latin typeface="Arial"/>
              <a:ea typeface="ヒラギノ角ゴ Pro W3"/>
            </a:endParaRPr>
          </a:p>
          <a:p>
            <a:r>
              <a:rPr lang="en-US" sz="1800" dirty="0">
                <a:latin typeface="Arial"/>
                <a:ea typeface="ヒラギノ角ゴ Pro W3"/>
              </a:rPr>
              <a:t>Fellows are expected to give their full time to their AHA award. A buyout will need to be processed.</a:t>
            </a:r>
            <a:endParaRPr lang="en-US" sz="1800" dirty="0"/>
          </a:p>
        </p:txBody>
      </p:sp>
      <p:sp>
        <p:nvSpPr>
          <p:cNvPr id="75" name="Callout"/>
          <p:cNvSpPr/>
          <p:nvPr/>
        </p:nvSpPr>
        <p:spPr>
          <a:xfrm>
            <a:off x="6953165" y="2631269"/>
            <a:ext cx="2028001" cy="1981001"/>
          </a:xfrm>
          <a:custGeom>
            <a:avLst/>
            <a:gdLst/>
            <a:ahLst/>
            <a:cxnLst>
              <a:cxn ang="0">
                <a:pos x="wd2" y="hd2"/>
              </a:cxn>
              <a:cxn ang="5400000">
                <a:pos x="wd2" y="hd2"/>
              </a:cxn>
              <a:cxn ang="10800000">
                <a:pos x="wd2" y="hd2"/>
              </a:cxn>
              <a:cxn ang="16200000">
                <a:pos x="wd2" y="hd2"/>
              </a:cxn>
            </a:cxnLst>
            <a:rect l="0" t="0" r="r" b="b"/>
            <a:pathLst>
              <a:path w="21600" h="21600" extrusionOk="0">
                <a:moveTo>
                  <a:pt x="4500" y="0"/>
                </a:moveTo>
                <a:cubicBezTo>
                  <a:pt x="4003" y="0"/>
                  <a:pt x="3600" y="484"/>
                  <a:pt x="3600" y="1080"/>
                </a:cubicBezTo>
                <a:lnTo>
                  <a:pt x="3600" y="8640"/>
                </a:lnTo>
                <a:lnTo>
                  <a:pt x="0" y="10800"/>
                </a:lnTo>
                <a:lnTo>
                  <a:pt x="3600" y="12960"/>
                </a:lnTo>
                <a:lnTo>
                  <a:pt x="3600" y="20520"/>
                </a:lnTo>
                <a:cubicBezTo>
                  <a:pt x="3600" y="21116"/>
                  <a:pt x="4003" y="21600"/>
                  <a:pt x="4500" y="21600"/>
                </a:cubicBezTo>
                <a:lnTo>
                  <a:pt x="20700" y="21600"/>
                </a:lnTo>
                <a:cubicBezTo>
                  <a:pt x="21197" y="21600"/>
                  <a:pt x="21600" y="21116"/>
                  <a:pt x="21600" y="20520"/>
                </a:cubicBezTo>
                <a:lnTo>
                  <a:pt x="21600" y="1080"/>
                </a:lnTo>
                <a:cubicBezTo>
                  <a:pt x="21600" y="484"/>
                  <a:pt x="21197" y="0"/>
                  <a:pt x="20700" y="0"/>
                </a:cubicBezTo>
                <a:lnTo>
                  <a:pt x="4500" y="0"/>
                </a:lnTo>
                <a:close/>
              </a:path>
            </a:pathLst>
          </a:custGeom>
          <a:solidFill>
            <a:srgbClr val="FFFFFF"/>
          </a:solidFill>
          <a:ln w="25400">
            <a:solidFill>
              <a:srgbClr val="FF2600"/>
            </a:solidFill>
          </a:ln>
        </p:spPr>
        <p:txBody>
          <a:bodyPr lIns="45719" tIns="45720" rIns="45719" bIns="45720" anchor="t"/>
          <a:lstStyle/>
          <a:p>
            <a:pPr lvl="1"/>
            <a:r>
              <a:rPr lang="en-US" sz="1800" dirty="0">
                <a:latin typeface="Arial"/>
                <a:ea typeface="ヒラギノ角ゴ Pro W3"/>
              </a:rPr>
              <a:t>Late reports may result in nonpayment, and department funded write-offs.</a:t>
            </a:r>
            <a:endParaRPr lang="en-US" sz="1800"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54"/>
                                        </p:tgtEl>
                                        <p:attrNameLst>
                                          <p:attrName>style.visibility</p:attrName>
                                        </p:attrNameLst>
                                      </p:cBhvr>
                                      <p:to>
                                        <p:strVal val="visible"/>
                                      </p:to>
                                    </p:set>
                                  </p:childTnLst>
                                </p:cTn>
                              </p:par>
                            </p:childTnLst>
                          </p:cTn>
                        </p:par>
                        <p:par>
                          <p:cTn id="11" fill="hold">
                            <p:stCondLst>
                              <p:cond delay="0"/>
                            </p:stCondLst>
                            <p:childTnLst>
                              <p:par>
                                <p:cTn id="12" presetID="1" presetClass="exit" presetSubtype="0" fill="hold" grpId="1" nodeType="afterEffect">
                                  <p:stCondLst>
                                    <p:cond delay="0"/>
                                  </p:stCondLst>
                                  <p:iterate>
                                    <p:tmAbs val="0"/>
                                  </p:iterate>
                                  <p:childTnLst>
                                    <p:set>
                                      <p:cBhvr>
                                        <p:cTn id="13" fill="hold">
                                          <p:stCondLst>
                                            <p:cond delay="0"/>
                                          </p:stCondLst>
                                        </p:cTn>
                                        <p:tgtEl>
                                          <p:spTgt spid="53"/>
                                        </p:tgtEl>
                                        <p:attrNameLst>
                                          <p:attrName>style.visibility</p:attrName>
                                        </p:attrNameLst>
                                      </p:cBhvr>
                                      <p:to>
                                        <p:strVal val="hidden"/>
                                      </p:to>
                                    </p:set>
                                  </p:childTnLst>
                                </p:cTn>
                              </p:par>
                            </p:childTnLst>
                          </p:cTn>
                        </p:par>
                        <p:par>
                          <p:cTn id="14" fill="hold">
                            <p:stCondLst>
                              <p:cond delay="0"/>
                            </p:stCondLst>
                            <p:childTnLst>
                              <p:par>
                                <p:cTn id="15" presetID="6" presetClass="emph" presetSubtype="0" accel="50000" decel="50000" fill="hold" grpId="1" nodeType="afterEffect">
                                  <p:stCondLst>
                                    <p:cond delay="0"/>
                                  </p:stCondLst>
                                  <p:childTnLst>
                                    <p:animScale>
                                      <p:cBhvr>
                                        <p:cTn id="16" dur="2000" fill="hold"/>
                                        <p:tgtEl>
                                          <p:spTgt spid="54"/>
                                        </p:tgtEl>
                                      </p:cBhvr>
                                      <p:by x="150000" y="150000"/>
                                    </p:animScale>
                                  </p:childTnLst>
                                </p:cTn>
                              </p:par>
                            </p:childTnLst>
                          </p:cTn>
                        </p:par>
                        <p:par>
                          <p:cTn id="17" fill="hold">
                            <p:stCondLst>
                              <p:cond delay="2000"/>
                            </p:stCondLst>
                            <p:childTnLst>
                              <p:par>
                                <p:cTn id="18" presetID="1" presetClass="entr" presetSubtype="0" fill="hold" grpId="0" nodeType="afterEffect">
                                  <p:stCondLst>
                                    <p:cond delay="400"/>
                                  </p:stCondLst>
                                  <p:iterate>
                                    <p:tmAbs val="0"/>
                                  </p:iterate>
                                  <p:childTnLst>
                                    <p:set>
                                      <p:cBhvr>
                                        <p:cTn id="19" fill="hold"/>
                                        <p:tgtEl>
                                          <p:spTgt spid="71"/>
                                        </p:tgtEl>
                                        <p:attrNameLst>
                                          <p:attrName>style.visibility</p:attrName>
                                        </p:attrNameLst>
                                      </p:cBhvr>
                                      <p:to>
                                        <p:strVal val="visible"/>
                                      </p:to>
                                    </p:set>
                                  </p:childTnLst>
                                </p:cTn>
                              </p:par>
                            </p:childTnLst>
                          </p:cTn>
                        </p:par>
                        <p:par>
                          <p:cTn id="20" fill="hold">
                            <p:stCondLst>
                              <p:cond delay="2400"/>
                            </p:stCondLst>
                            <p:childTnLst>
                              <p:par>
                                <p:cTn id="21" presetID="1" presetClass="exit" presetSubtype="0" fill="hold" grpId="2" nodeType="afterEffect">
                                  <p:stCondLst>
                                    <p:cond delay="0"/>
                                  </p:stCondLst>
                                  <p:iterate>
                                    <p:tmAbs val="0"/>
                                  </p:iterate>
                                  <p:childTnLst>
                                    <p:set>
                                      <p:cBhvr>
                                        <p:cTn id="22" fill="hold">
                                          <p:stCondLst>
                                            <p:cond delay="0"/>
                                          </p:stCondLst>
                                        </p:cTn>
                                        <p:tgtEl>
                                          <p:spTgt spid="54"/>
                                        </p:tgtEl>
                                        <p:attrNameLst>
                                          <p:attrName>style.visibility</p:attrName>
                                        </p:attrNameLst>
                                      </p:cBhvr>
                                      <p:to>
                                        <p:strVal val="hidden"/>
                                      </p:to>
                                    </p:set>
                                  </p:childTnLst>
                                </p:cTn>
                              </p:par>
                            </p:childTnLst>
                          </p:cTn>
                        </p:par>
                        <p:par>
                          <p:cTn id="23" fill="hold">
                            <p:stCondLst>
                              <p:cond delay="2400"/>
                            </p:stCondLst>
                            <p:childTnLst>
                              <p:par>
                                <p:cTn id="24" presetID="1" presetClass="exit" presetSubtype="0" fill="hold" grpId="1" nodeType="afterEffect">
                                  <p:stCondLst>
                                    <p:cond delay="0"/>
                                  </p:stCondLst>
                                  <p:iterate>
                                    <p:tmAbs val="0"/>
                                  </p:iterate>
                                  <p:childTnLst>
                                    <p:set>
                                      <p:cBhvr>
                                        <p:cTn id="25" fill="hold">
                                          <p:stCondLst>
                                            <p:cond delay="0"/>
                                          </p:stCondLst>
                                        </p:cTn>
                                        <p:tgtEl>
                                          <p:spTgt spid="71"/>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iterate>
                                    <p:tmAbs val="0"/>
                                  </p:iterate>
                                  <p:childTnLst>
                                    <p:set>
                                      <p:cBhvr>
                                        <p:cTn id="29" fill="hold"/>
                                        <p:tgtEl>
                                          <p:spTgt spid="56"/>
                                        </p:tgtEl>
                                        <p:attrNameLst>
                                          <p:attrName>style.visibility</p:attrName>
                                        </p:attrNameLst>
                                      </p:cBhvr>
                                      <p:to>
                                        <p:strVal val="visible"/>
                                      </p:to>
                                    </p:set>
                                  </p:childTnLst>
                                </p:cTn>
                              </p:par>
                            </p:childTnLst>
                          </p:cTn>
                        </p:par>
                        <p:par>
                          <p:cTn id="30" fill="hold">
                            <p:stCondLst>
                              <p:cond delay="0"/>
                            </p:stCondLst>
                            <p:childTnLst>
                              <p:par>
                                <p:cTn id="31" presetID="6" presetClass="emph" presetSubtype="0" accel="50000" decel="50000" fill="hold" grpId="1" nodeType="afterEffect">
                                  <p:stCondLst>
                                    <p:cond delay="0"/>
                                  </p:stCondLst>
                                  <p:childTnLst>
                                    <p:animScale>
                                      <p:cBhvr>
                                        <p:cTn id="32" dur="2000" fill="hold"/>
                                        <p:tgtEl>
                                          <p:spTgt spid="56"/>
                                        </p:tgtEl>
                                      </p:cBhvr>
                                      <p:by x="150000" y="150000"/>
                                    </p:animScale>
                                  </p:childTnLst>
                                </p:cTn>
                              </p:par>
                            </p:childTnLst>
                          </p:cTn>
                        </p:par>
                        <p:par>
                          <p:cTn id="33" fill="hold">
                            <p:stCondLst>
                              <p:cond delay="2000"/>
                            </p:stCondLst>
                            <p:childTnLst>
                              <p:par>
                                <p:cTn id="34" presetID="1" presetClass="entr" presetSubtype="0" fill="hold" grpId="0" nodeType="afterEffect">
                                  <p:stCondLst>
                                    <p:cond delay="400"/>
                                  </p:stCondLst>
                                  <p:iterate>
                                    <p:tmAbs val="0"/>
                                  </p:iterate>
                                  <p:childTnLst>
                                    <p:set>
                                      <p:cBhvr>
                                        <p:cTn id="35" fill="hold"/>
                                        <p:tgtEl>
                                          <p:spTgt spid="7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iterate>
                                    <p:tmAbs val="0"/>
                                  </p:iterate>
                                  <p:childTnLst>
                                    <p:set>
                                      <p:cBhvr>
                                        <p:cTn id="39" fill="hold"/>
                                        <p:tgtEl>
                                          <p:spTgt spid="57"/>
                                        </p:tgtEl>
                                        <p:attrNameLst>
                                          <p:attrName>style.visibility</p:attrName>
                                        </p:attrNameLst>
                                      </p:cBhvr>
                                      <p:to>
                                        <p:strVal val="visible"/>
                                      </p:to>
                                    </p:set>
                                  </p:childTnLst>
                                </p:cTn>
                              </p:par>
                            </p:childTnLst>
                          </p:cTn>
                        </p:par>
                        <p:par>
                          <p:cTn id="40" fill="hold">
                            <p:stCondLst>
                              <p:cond delay="0"/>
                            </p:stCondLst>
                            <p:childTnLst>
                              <p:par>
                                <p:cTn id="41" presetID="1" presetClass="exit" presetSubtype="0" fill="hold" grpId="2" nodeType="afterEffect">
                                  <p:stCondLst>
                                    <p:cond delay="0"/>
                                  </p:stCondLst>
                                  <p:iterate>
                                    <p:tmAbs val="0"/>
                                  </p:iterate>
                                  <p:childTnLst>
                                    <p:set>
                                      <p:cBhvr>
                                        <p:cTn id="42" fill="hold">
                                          <p:stCondLst>
                                            <p:cond delay="0"/>
                                          </p:stCondLst>
                                        </p:cTn>
                                        <p:tgtEl>
                                          <p:spTgt spid="56"/>
                                        </p:tgtEl>
                                        <p:attrNameLst>
                                          <p:attrName>style.visibility</p:attrName>
                                        </p:attrNameLst>
                                      </p:cBhvr>
                                      <p:to>
                                        <p:strVal val="hidden"/>
                                      </p:to>
                                    </p:set>
                                  </p:childTnLst>
                                </p:cTn>
                              </p:par>
                            </p:childTnLst>
                          </p:cTn>
                        </p:par>
                        <p:par>
                          <p:cTn id="43" fill="hold">
                            <p:stCondLst>
                              <p:cond delay="0"/>
                            </p:stCondLst>
                            <p:childTnLst>
                              <p:par>
                                <p:cTn id="44" presetID="1" presetClass="exit" presetSubtype="0" fill="hold" grpId="1" nodeType="afterEffect">
                                  <p:stCondLst>
                                    <p:cond delay="0"/>
                                  </p:stCondLst>
                                  <p:iterate>
                                    <p:tmAbs val="0"/>
                                  </p:iterate>
                                  <p:childTnLst>
                                    <p:set>
                                      <p:cBhvr>
                                        <p:cTn id="45" fill="hold">
                                          <p:stCondLst>
                                            <p:cond delay="0"/>
                                          </p:stCondLst>
                                        </p:cTn>
                                        <p:tgtEl>
                                          <p:spTgt spid="73"/>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iterate>
                                    <p:tmAbs val="0"/>
                                  </p:iterate>
                                  <p:childTnLst>
                                    <p:set>
                                      <p:cBhvr>
                                        <p:cTn id="49" fill="hold"/>
                                        <p:tgtEl>
                                          <p:spTgt spid="64"/>
                                        </p:tgtEl>
                                        <p:attrNameLst>
                                          <p:attrName>style.visibility</p:attrName>
                                        </p:attrNameLst>
                                      </p:cBhvr>
                                      <p:to>
                                        <p:strVal val="visible"/>
                                      </p:to>
                                    </p:set>
                                  </p:childTnLst>
                                </p:cTn>
                              </p:par>
                            </p:childTnLst>
                          </p:cTn>
                        </p:par>
                        <p:par>
                          <p:cTn id="50" fill="hold">
                            <p:stCondLst>
                              <p:cond delay="0"/>
                            </p:stCondLst>
                            <p:childTnLst>
                              <p:par>
                                <p:cTn id="51" presetID="1" presetClass="exit" presetSubtype="0" fill="hold" grpId="1" nodeType="afterEffect">
                                  <p:stCondLst>
                                    <p:cond delay="0"/>
                                  </p:stCondLst>
                                  <p:iterate>
                                    <p:tmAbs val="0"/>
                                  </p:iterate>
                                  <p:childTnLst>
                                    <p:set>
                                      <p:cBhvr>
                                        <p:cTn id="52" fill="hold">
                                          <p:stCondLst>
                                            <p:cond delay="0"/>
                                          </p:stCondLst>
                                        </p:cTn>
                                        <p:tgtEl>
                                          <p:spTgt spid="57"/>
                                        </p:tgtEl>
                                        <p:attrNameLst>
                                          <p:attrName>style.visibility</p:attrName>
                                        </p:attrNameLst>
                                      </p:cBhvr>
                                      <p:to>
                                        <p:strVal val="hidden"/>
                                      </p:to>
                                    </p:set>
                                  </p:childTnLst>
                                </p:cTn>
                              </p:par>
                            </p:childTnLst>
                          </p:cTn>
                        </p:par>
                        <p:par>
                          <p:cTn id="53" fill="hold">
                            <p:stCondLst>
                              <p:cond delay="0"/>
                            </p:stCondLst>
                            <p:childTnLst>
                              <p:par>
                                <p:cTn id="54" presetID="6" presetClass="emph" presetSubtype="0" accel="50000" decel="50000" fill="hold" grpId="1" nodeType="afterEffect">
                                  <p:stCondLst>
                                    <p:cond delay="0"/>
                                  </p:stCondLst>
                                  <p:childTnLst>
                                    <p:animScale>
                                      <p:cBhvr>
                                        <p:cTn id="55" dur="2000" fill="hold"/>
                                        <p:tgtEl>
                                          <p:spTgt spid="64"/>
                                        </p:tgtEl>
                                      </p:cBhvr>
                                      <p:by x="150000" y="150000"/>
                                    </p:animScale>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iterate>
                                    <p:tmAbs val="0"/>
                                  </p:iterate>
                                  <p:childTnLst>
                                    <p:set>
                                      <p:cBhvr>
                                        <p:cTn id="59" fill="hold"/>
                                        <p:tgtEl>
                                          <p:spTgt spid="58"/>
                                        </p:tgtEl>
                                        <p:attrNameLst>
                                          <p:attrName>style.visibility</p:attrName>
                                        </p:attrNameLst>
                                      </p:cBhvr>
                                      <p:to>
                                        <p:strVal val="visible"/>
                                      </p:to>
                                    </p:set>
                                  </p:childTnLst>
                                </p:cTn>
                              </p:par>
                            </p:childTnLst>
                          </p:cTn>
                        </p:par>
                        <p:par>
                          <p:cTn id="60" fill="hold">
                            <p:stCondLst>
                              <p:cond delay="0"/>
                            </p:stCondLst>
                            <p:childTnLst>
                              <p:par>
                                <p:cTn id="61" presetID="1" presetClass="exit" presetSubtype="0" fill="hold" grpId="2" nodeType="afterEffect">
                                  <p:stCondLst>
                                    <p:cond delay="0"/>
                                  </p:stCondLst>
                                  <p:iterate>
                                    <p:tmAbs val="0"/>
                                  </p:iterate>
                                  <p:childTnLst>
                                    <p:set>
                                      <p:cBhvr>
                                        <p:cTn id="62" fill="hold">
                                          <p:stCondLst>
                                            <p:cond delay="0"/>
                                          </p:stCondLst>
                                        </p:cTn>
                                        <p:tgtEl>
                                          <p:spTgt spid="6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iterate>
                                    <p:tmAbs val="0"/>
                                  </p:iterate>
                                  <p:childTnLst>
                                    <p:set>
                                      <p:cBhvr>
                                        <p:cTn id="66" fill="hold"/>
                                        <p:tgtEl>
                                          <p:spTgt spid="65"/>
                                        </p:tgtEl>
                                        <p:attrNameLst>
                                          <p:attrName>style.visibility</p:attrName>
                                        </p:attrNameLst>
                                      </p:cBhvr>
                                      <p:to>
                                        <p:strVal val="visible"/>
                                      </p:to>
                                    </p:set>
                                  </p:childTnLst>
                                </p:cTn>
                              </p:par>
                            </p:childTnLst>
                          </p:cTn>
                        </p:par>
                        <p:par>
                          <p:cTn id="67" fill="hold">
                            <p:stCondLst>
                              <p:cond delay="0"/>
                            </p:stCondLst>
                            <p:childTnLst>
                              <p:par>
                                <p:cTn id="68" presetID="1" presetClass="exit" presetSubtype="0" fill="hold" grpId="1" nodeType="afterEffect">
                                  <p:stCondLst>
                                    <p:cond delay="0"/>
                                  </p:stCondLst>
                                  <p:iterate>
                                    <p:tmAbs val="0"/>
                                  </p:iterate>
                                  <p:childTnLst>
                                    <p:set>
                                      <p:cBhvr>
                                        <p:cTn id="69" fill="hold">
                                          <p:stCondLst>
                                            <p:cond delay="0"/>
                                          </p:stCondLst>
                                        </p:cTn>
                                        <p:tgtEl>
                                          <p:spTgt spid="58"/>
                                        </p:tgtEl>
                                        <p:attrNameLst>
                                          <p:attrName>style.visibility</p:attrName>
                                        </p:attrNameLst>
                                      </p:cBhvr>
                                      <p:to>
                                        <p:strVal val="hidden"/>
                                      </p:to>
                                    </p:set>
                                  </p:childTnLst>
                                </p:cTn>
                              </p:par>
                            </p:childTnLst>
                          </p:cTn>
                        </p:par>
                        <p:par>
                          <p:cTn id="70" fill="hold">
                            <p:stCondLst>
                              <p:cond delay="0"/>
                            </p:stCondLst>
                            <p:childTnLst>
                              <p:par>
                                <p:cTn id="71" presetID="6" presetClass="emph" presetSubtype="0" accel="50000" decel="50000" fill="hold" grpId="1" nodeType="afterEffect">
                                  <p:stCondLst>
                                    <p:cond delay="0"/>
                                  </p:stCondLst>
                                  <p:childTnLst>
                                    <p:animScale>
                                      <p:cBhvr>
                                        <p:cTn id="72" dur="2000" fill="hold"/>
                                        <p:tgtEl>
                                          <p:spTgt spid="65"/>
                                        </p:tgtEl>
                                      </p:cBhvr>
                                      <p:by x="150000" y="150000"/>
                                    </p:animScale>
                                  </p:childTnLst>
                                </p:cTn>
                              </p:par>
                            </p:childTnLst>
                          </p:cTn>
                        </p:par>
                        <p:par>
                          <p:cTn id="73" fill="hold">
                            <p:stCondLst>
                              <p:cond delay="2000"/>
                            </p:stCondLst>
                            <p:childTnLst>
                              <p:par>
                                <p:cTn id="74" presetID="1" presetClass="entr" presetSubtype="0" fill="hold" grpId="0" nodeType="afterEffect">
                                  <p:stCondLst>
                                    <p:cond delay="400"/>
                                  </p:stCondLst>
                                  <p:iterate>
                                    <p:tmAbs val="0"/>
                                  </p:iterate>
                                  <p:childTnLst>
                                    <p:set>
                                      <p:cBhvr>
                                        <p:cTn id="75" fill="hold"/>
                                        <p:tgtEl>
                                          <p:spTgt spid="75"/>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iterate>
                                    <p:tmAbs val="0"/>
                                  </p:iterate>
                                  <p:childTnLst>
                                    <p:set>
                                      <p:cBhvr>
                                        <p:cTn id="79" fill="hold"/>
                                        <p:tgtEl>
                                          <p:spTgt spid="59"/>
                                        </p:tgtEl>
                                        <p:attrNameLst>
                                          <p:attrName>style.visibility</p:attrName>
                                        </p:attrNameLst>
                                      </p:cBhvr>
                                      <p:to>
                                        <p:strVal val="visible"/>
                                      </p:to>
                                    </p:set>
                                  </p:childTnLst>
                                </p:cTn>
                              </p:par>
                            </p:childTnLst>
                          </p:cTn>
                        </p:par>
                        <p:par>
                          <p:cTn id="80" fill="hold">
                            <p:stCondLst>
                              <p:cond delay="0"/>
                            </p:stCondLst>
                            <p:childTnLst>
                              <p:par>
                                <p:cTn id="81" presetID="1" presetClass="exit" presetSubtype="0" fill="hold" grpId="2" nodeType="afterEffect">
                                  <p:stCondLst>
                                    <p:cond delay="0"/>
                                  </p:stCondLst>
                                  <p:iterate>
                                    <p:tmAbs val="0"/>
                                  </p:iterate>
                                  <p:childTnLst>
                                    <p:set>
                                      <p:cBhvr>
                                        <p:cTn id="82" fill="hold">
                                          <p:stCondLst>
                                            <p:cond delay="0"/>
                                          </p:stCondLst>
                                        </p:cTn>
                                        <p:tgtEl>
                                          <p:spTgt spid="65"/>
                                        </p:tgtEl>
                                        <p:attrNameLst>
                                          <p:attrName>style.visibility</p:attrName>
                                        </p:attrNameLst>
                                      </p:cBhvr>
                                      <p:to>
                                        <p:strVal val="hidden"/>
                                      </p:to>
                                    </p:set>
                                  </p:childTnLst>
                                </p:cTn>
                              </p:par>
                            </p:childTnLst>
                          </p:cTn>
                        </p:par>
                        <p:par>
                          <p:cTn id="83" fill="hold">
                            <p:stCondLst>
                              <p:cond delay="0"/>
                            </p:stCondLst>
                            <p:childTnLst>
                              <p:par>
                                <p:cTn id="84" presetID="1" presetClass="exit" presetSubtype="0" fill="hold" grpId="1" nodeType="afterEffect">
                                  <p:stCondLst>
                                    <p:cond delay="0"/>
                                  </p:stCondLst>
                                  <p:iterate>
                                    <p:tmAbs val="0"/>
                                  </p:iterate>
                                  <p:childTnLst>
                                    <p:set>
                                      <p:cBhvr>
                                        <p:cTn id="85" fill="hold">
                                          <p:stCondLst>
                                            <p:cond delay="0"/>
                                          </p:stCondLst>
                                        </p:cTn>
                                        <p:tgtEl>
                                          <p:spTgt spid="75"/>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iterate>
                                    <p:tmAbs val="0"/>
                                  </p:iterate>
                                  <p:childTnLst>
                                    <p:set>
                                      <p:cBhvr>
                                        <p:cTn id="89" fill="hold"/>
                                        <p:tgtEl>
                                          <p:spTgt spid="66"/>
                                        </p:tgtEl>
                                        <p:attrNameLst>
                                          <p:attrName>style.visibility</p:attrName>
                                        </p:attrNameLst>
                                      </p:cBhvr>
                                      <p:to>
                                        <p:strVal val="visible"/>
                                      </p:to>
                                    </p:set>
                                  </p:childTnLst>
                                </p:cTn>
                              </p:par>
                            </p:childTnLst>
                          </p:cTn>
                        </p:par>
                        <p:par>
                          <p:cTn id="90" fill="hold">
                            <p:stCondLst>
                              <p:cond delay="0"/>
                            </p:stCondLst>
                            <p:childTnLst>
                              <p:par>
                                <p:cTn id="91" presetID="1" presetClass="exit" presetSubtype="0" fill="hold" grpId="1" nodeType="afterEffect">
                                  <p:stCondLst>
                                    <p:cond delay="0"/>
                                  </p:stCondLst>
                                  <p:iterate>
                                    <p:tmAbs val="0"/>
                                  </p:iterate>
                                  <p:childTnLst>
                                    <p:set>
                                      <p:cBhvr>
                                        <p:cTn id="92" fill="hold">
                                          <p:stCondLst>
                                            <p:cond delay="0"/>
                                          </p:stCondLst>
                                        </p:cTn>
                                        <p:tgtEl>
                                          <p:spTgt spid="59"/>
                                        </p:tgtEl>
                                        <p:attrNameLst>
                                          <p:attrName>style.visibility</p:attrName>
                                        </p:attrNameLst>
                                      </p:cBhvr>
                                      <p:to>
                                        <p:strVal val="hidden"/>
                                      </p:to>
                                    </p:set>
                                  </p:childTnLst>
                                </p:cTn>
                              </p:par>
                            </p:childTnLst>
                          </p:cTn>
                        </p:par>
                        <p:par>
                          <p:cTn id="93" fill="hold">
                            <p:stCondLst>
                              <p:cond delay="0"/>
                            </p:stCondLst>
                            <p:childTnLst>
                              <p:par>
                                <p:cTn id="94" presetID="6" presetClass="emph" presetSubtype="0" accel="50000" decel="50000" fill="hold" grpId="1" nodeType="afterEffect">
                                  <p:stCondLst>
                                    <p:cond delay="0"/>
                                  </p:stCondLst>
                                  <p:childTnLst>
                                    <p:animScale>
                                      <p:cBhvr>
                                        <p:cTn id="95" dur="2000" fill="hold"/>
                                        <p:tgtEl>
                                          <p:spTgt spid="66"/>
                                        </p:tgtEl>
                                      </p:cBhvr>
                                      <p:by x="150000" y="150000"/>
                                    </p:animScale>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iterate>
                                    <p:tmAbs val="0"/>
                                  </p:iterate>
                                  <p:childTnLst>
                                    <p:set>
                                      <p:cBhvr>
                                        <p:cTn id="99" fill="hold"/>
                                        <p:tgtEl>
                                          <p:spTgt spid="60"/>
                                        </p:tgtEl>
                                        <p:attrNameLst>
                                          <p:attrName>style.visibility</p:attrName>
                                        </p:attrNameLst>
                                      </p:cBhvr>
                                      <p:to>
                                        <p:strVal val="visible"/>
                                      </p:to>
                                    </p:set>
                                  </p:childTnLst>
                                </p:cTn>
                              </p:par>
                            </p:childTnLst>
                          </p:cTn>
                        </p:par>
                        <p:par>
                          <p:cTn id="100" fill="hold">
                            <p:stCondLst>
                              <p:cond delay="0"/>
                            </p:stCondLst>
                            <p:childTnLst>
                              <p:par>
                                <p:cTn id="101" presetID="1" presetClass="exit" presetSubtype="0" fill="hold" grpId="2" nodeType="afterEffect">
                                  <p:stCondLst>
                                    <p:cond delay="0"/>
                                  </p:stCondLst>
                                  <p:iterate>
                                    <p:tmAbs val="0"/>
                                  </p:iterate>
                                  <p:childTnLst>
                                    <p:set>
                                      <p:cBhvr>
                                        <p:cTn id="102" fill="hold">
                                          <p:stCondLst>
                                            <p:cond delay="0"/>
                                          </p:stCondLst>
                                        </p:cTn>
                                        <p:tgtEl>
                                          <p:spTgt spid="6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iterate>
                                    <p:tmAbs val="0"/>
                                  </p:iterate>
                                  <p:childTnLst>
                                    <p:set>
                                      <p:cBhvr>
                                        <p:cTn id="106" fill="hold"/>
                                        <p:tgtEl>
                                          <p:spTgt spid="67"/>
                                        </p:tgtEl>
                                        <p:attrNameLst>
                                          <p:attrName>style.visibility</p:attrName>
                                        </p:attrNameLst>
                                      </p:cBhvr>
                                      <p:to>
                                        <p:strVal val="visible"/>
                                      </p:to>
                                    </p:set>
                                  </p:childTnLst>
                                </p:cTn>
                              </p:par>
                            </p:childTnLst>
                          </p:cTn>
                        </p:par>
                        <p:par>
                          <p:cTn id="107" fill="hold">
                            <p:stCondLst>
                              <p:cond delay="0"/>
                            </p:stCondLst>
                            <p:childTnLst>
                              <p:par>
                                <p:cTn id="108" presetID="1" presetClass="exit" presetSubtype="0" fill="hold" grpId="1" nodeType="afterEffect">
                                  <p:stCondLst>
                                    <p:cond delay="0"/>
                                  </p:stCondLst>
                                  <p:iterate>
                                    <p:tmAbs val="0"/>
                                  </p:iterate>
                                  <p:childTnLst>
                                    <p:set>
                                      <p:cBhvr>
                                        <p:cTn id="109" fill="hold">
                                          <p:stCondLst>
                                            <p:cond delay="0"/>
                                          </p:stCondLst>
                                        </p:cTn>
                                        <p:tgtEl>
                                          <p:spTgt spid="60"/>
                                        </p:tgtEl>
                                        <p:attrNameLst>
                                          <p:attrName>style.visibility</p:attrName>
                                        </p:attrNameLst>
                                      </p:cBhvr>
                                      <p:to>
                                        <p:strVal val="hidden"/>
                                      </p:to>
                                    </p:set>
                                  </p:childTnLst>
                                </p:cTn>
                              </p:par>
                            </p:childTnLst>
                          </p:cTn>
                        </p:par>
                        <p:par>
                          <p:cTn id="110" fill="hold">
                            <p:stCondLst>
                              <p:cond delay="0"/>
                            </p:stCondLst>
                            <p:childTnLst>
                              <p:par>
                                <p:cTn id="111" presetID="6" presetClass="emph" presetSubtype="0" accel="50000" decel="50000" fill="hold" grpId="1" nodeType="afterEffect">
                                  <p:stCondLst>
                                    <p:cond delay="0"/>
                                  </p:stCondLst>
                                  <p:childTnLst>
                                    <p:animScale>
                                      <p:cBhvr>
                                        <p:cTn id="112" dur="2000" fill="hold"/>
                                        <p:tgtEl>
                                          <p:spTgt spid="67"/>
                                        </p:tgtEl>
                                      </p:cBhvr>
                                      <p:by x="150000" y="150000"/>
                                    </p:animScale>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iterate>
                                    <p:tmAbs val="0"/>
                                  </p:iterate>
                                  <p:childTnLst>
                                    <p:set>
                                      <p:cBhvr>
                                        <p:cTn id="116" fill="hold"/>
                                        <p:tgtEl>
                                          <p:spTgt spid="61"/>
                                        </p:tgtEl>
                                        <p:attrNameLst>
                                          <p:attrName>style.visibility</p:attrName>
                                        </p:attrNameLst>
                                      </p:cBhvr>
                                      <p:to>
                                        <p:strVal val="visible"/>
                                      </p:to>
                                    </p:set>
                                  </p:childTnLst>
                                </p:cTn>
                              </p:par>
                            </p:childTnLst>
                          </p:cTn>
                        </p:par>
                        <p:par>
                          <p:cTn id="117" fill="hold">
                            <p:stCondLst>
                              <p:cond delay="0"/>
                            </p:stCondLst>
                            <p:childTnLst>
                              <p:par>
                                <p:cTn id="118" presetID="1" presetClass="exit" presetSubtype="0" fill="hold" grpId="2" nodeType="afterEffect">
                                  <p:stCondLst>
                                    <p:cond delay="0"/>
                                  </p:stCondLst>
                                  <p:iterate>
                                    <p:tmAbs val="0"/>
                                  </p:iterate>
                                  <p:childTnLst>
                                    <p:set>
                                      <p:cBhvr>
                                        <p:cTn id="119" fill="hold">
                                          <p:stCondLst>
                                            <p:cond delay="0"/>
                                          </p:stCondLst>
                                        </p:cTn>
                                        <p:tgtEl>
                                          <p:spTgt spid="67"/>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0" nodeType="clickEffect">
                                  <p:stCondLst>
                                    <p:cond delay="0"/>
                                  </p:stCondLst>
                                  <p:iterate>
                                    <p:tmAbs val="0"/>
                                  </p:iterate>
                                  <p:childTnLst>
                                    <p:set>
                                      <p:cBhvr>
                                        <p:cTn id="123" fill="hold"/>
                                        <p:tgtEl>
                                          <p:spTgt spid="68"/>
                                        </p:tgtEl>
                                        <p:attrNameLst>
                                          <p:attrName>style.visibility</p:attrName>
                                        </p:attrNameLst>
                                      </p:cBhvr>
                                      <p:to>
                                        <p:strVal val="visible"/>
                                      </p:to>
                                    </p:set>
                                  </p:childTnLst>
                                </p:cTn>
                              </p:par>
                            </p:childTnLst>
                          </p:cTn>
                        </p:par>
                        <p:par>
                          <p:cTn id="124" fill="hold">
                            <p:stCondLst>
                              <p:cond delay="0"/>
                            </p:stCondLst>
                            <p:childTnLst>
                              <p:par>
                                <p:cTn id="125" presetID="1" presetClass="exit" presetSubtype="0" fill="hold" grpId="1" nodeType="afterEffect">
                                  <p:stCondLst>
                                    <p:cond delay="0"/>
                                  </p:stCondLst>
                                  <p:iterate>
                                    <p:tmAbs val="0"/>
                                  </p:iterate>
                                  <p:childTnLst>
                                    <p:set>
                                      <p:cBhvr>
                                        <p:cTn id="126" fill="hold">
                                          <p:stCondLst>
                                            <p:cond delay="0"/>
                                          </p:stCondLst>
                                        </p:cTn>
                                        <p:tgtEl>
                                          <p:spTgt spid="61"/>
                                        </p:tgtEl>
                                        <p:attrNameLst>
                                          <p:attrName>style.visibility</p:attrName>
                                        </p:attrNameLst>
                                      </p:cBhvr>
                                      <p:to>
                                        <p:strVal val="hidden"/>
                                      </p:to>
                                    </p:set>
                                  </p:childTnLst>
                                </p:cTn>
                              </p:par>
                            </p:childTnLst>
                          </p:cTn>
                        </p:par>
                        <p:par>
                          <p:cTn id="127" fill="hold">
                            <p:stCondLst>
                              <p:cond delay="0"/>
                            </p:stCondLst>
                            <p:childTnLst>
                              <p:par>
                                <p:cTn id="128" presetID="6" presetClass="emph" presetSubtype="0" accel="50000" decel="50000" fill="hold" grpId="1" nodeType="afterEffect">
                                  <p:stCondLst>
                                    <p:cond delay="0"/>
                                  </p:stCondLst>
                                  <p:childTnLst>
                                    <p:animScale>
                                      <p:cBhvr>
                                        <p:cTn id="129" dur="2000" fill="hold"/>
                                        <p:tgtEl>
                                          <p:spTgt spid="68"/>
                                        </p:tgtEl>
                                      </p:cBhvr>
                                      <p:by x="150000" y="150000"/>
                                    </p:animScale>
                                  </p:childTnLst>
                                </p:cTn>
                              </p:par>
                            </p:childTnLst>
                          </p:cTn>
                        </p:par>
                      </p:childTnLst>
                    </p:cTn>
                  </p:par>
                  <p:par>
                    <p:cTn id="130" fill="hold">
                      <p:stCondLst>
                        <p:cond delay="indefinite"/>
                      </p:stCondLst>
                      <p:childTnLst>
                        <p:par>
                          <p:cTn id="131" fill="hold">
                            <p:stCondLst>
                              <p:cond delay="0"/>
                            </p:stCondLst>
                            <p:childTnLst>
                              <p:par>
                                <p:cTn id="132" presetID="1" presetClass="entr" presetSubtype="0" fill="hold" grpId="0" nodeType="clickEffect">
                                  <p:stCondLst>
                                    <p:cond delay="0"/>
                                  </p:stCondLst>
                                  <p:iterate>
                                    <p:tmAbs val="0"/>
                                  </p:iterate>
                                  <p:childTnLst>
                                    <p:set>
                                      <p:cBhvr>
                                        <p:cTn id="133" fill="hold"/>
                                        <p:tgtEl>
                                          <p:spTgt spid="62"/>
                                        </p:tgtEl>
                                        <p:attrNameLst>
                                          <p:attrName>style.visibility</p:attrName>
                                        </p:attrNameLst>
                                      </p:cBhvr>
                                      <p:to>
                                        <p:strVal val="visible"/>
                                      </p:to>
                                    </p:set>
                                  </p:childTnLst>
                                </p:cTn>
                              </p:par>
                            </p:childTnLst>
                          </p:cTn>
                        </p:par>
                        <p:par>
                          <p:cTn id="134" fill="hold">
                            <p:stCondLst>
                              <p:cond delay="0"/>
                            </p:stCondLst>
                            <p:childTnLst>
                              <p:par>
                                <p:cTn id="135" presetID="1" presetClass="exit" presetSubtype="0" fill="hold" grpId="2" nodeType="afterEffect">
                                  <p:stCondLst>
                                    <p:cond delay="0"/>
                                  </p:stCondLst>
                                  <p:iterate>
                                    <p:tmAbs val="0"/>
                                  </p:iterate>
                                  <p:childTnLst>
                                    <p:set>
                                      <p:cBhvr>
                                        <p:cTn id="136" fill="hold">
                                          <p:stCondLst>
                                            <p:cond delay="0"/>
                                          </p:stCondLst>
                                        </p:cTn>
                                        <p:tgtEl>
                                          <p:spTgt spid="68"/>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iterate>
                                    <p:tmAbs val="0"/>
                                  </p:iterate>
                                  <p:childTnLst>
                                    <p:set>
                                      <p:cBhvr>
                                        <p:cTn id="140" fill="hold"/>
                                        <p:tgtEl>
                                          <p:spTgt spid="69"/>
                                        </p:tgtEl>
                                        <p:attrNameLst>
                                          <p:attrName>style.visibility</p:attrName>
                                        </p:attrNameLst>
                                      </p:cBhvr>
                                      <p:to>
                                        <p:strVal val="visible"/>
                                      </p:to>
                                    </p:set>
                                  </p:childTnLst>
                                </p:cTn>
                              </p:par>
                            </p:childTnLst>
                          </p:cTn>
                        </p:par>
                        <p:par>
                          <p:cTn id="141" fill="hold">
                            <p:stCondLst>
                              <p:cond delay="0"/>
                            </p:stCondLst>
                            <p:childTnLst>
                              <p:par>
                                <p:cTn id="142" presetID="1" presetClass="exit" presetSubtype="0" fill="hold" grpId="1" nodeType="afterEffect">
                                  <p:stCondLst>
                                    <p:cond delay="0"/>
                                  </p:stCondLst>
                                  <p:iterate>
                                    <p:tmAbs val="0"/>
                                  </p:iterate>
                                  <p:childTnLst>
                                    <p:set>
                                      <p:cBhvr>
                                        <p:cTn id="143" fill="hold">
                                          <p:stCondLst>
                                            <p:cond delay="0"/>
                                          </p:stCondLst>
                                        </p:cTn>
                                        <p:tgtEl>
                                          <p:spTgt spid="62"/>
                                        </p:tgtEl>
                                        <p:attrNameLst>
                                          <p:attrName>style.visibility</p:attrName>
                                        </p:attrNameLst>
                                      </p:cBhvr>
                                      <p:to>
                                        <p:strVal val="hidden"/>
                                      </p:to>
                                    </p:set>
                                  </p:childTnLst>
                                </p:cTn>
                              </p:par>
                            </p:childTnLst>
                          </p:cTn>
                        </p:par>
                        <p:par>
                          <p:cTn id="144" fill="hold">
                            <p:stCondLst>
                              <p:cond delay="0"/>
                            </p:stCondLst>
                            <p:childTnLst>
                              <p:par>
                                <p:cTn id="145" presetID="6" presetClass="emph" presetSubtype="0" accel="50000" decel="50000" fill="hold" grpId="1" nodeType="afterEffect">
                                  <p:stCondLst>
                                    <p:cond delay="0"/>
                                  </p:stCondLst>
                                  <p:childTnLst>
                                    <p:animScale>
                                      <p:cBhvr>
                                        <p:cTn id="146" dur="2000" fill="hold"/>
                                        <p:tgtEl>
                                          <p:spTgt spid="69"/>
                                        </p:tgtEl>
                                      </p:cBhvr>
                                      <p:by x="150000" y="150000"/>
                                    </p:animScale>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iterate>
                                    <p:tmAbs val="0"/>
                                  </p:iterate>
                                  <p:childTnLst>
                                    <p:set>
                                      <p:cBhvr>
                                        <p:cTn id="150" fill="hold"/>
                                        <p:tgtEl>
                                          <p:spTgt spid="63"/>
                                        </p:tgtEl>
                                        <p:attrNameLst>
                                          <p:attrName>style.visibility</p:attrName>
                                        </p:attrNameLst>
                                      </p:cBhvr>
                                      <p:to>
                                        <p:strVal val="visible"/>
                                      </p:to>
                                    </p:set>
                                  </p:childTnLst>
                                </p:cTn>
                              </p:par>
                            </p:childTnLst>
                          </p:cTn>
                        </p:par>
                        <p:par>
                          <p:cTn id="151" fill="hold">
                            <p:stCondLst>
                              <p:cond delay="0"/>
                            </p:stCondLst>
                            <p:childTnLst>
                              <p:par>
                                <p:cTn id="152" presetID="1" presetClass="exit" presetSubtype="0" fill="hold" grpId="2" nodeType="afterEffect">
                                  <p:stCondLst>
                                    <p:cond delay="0"/>
                                  </p:stCondLst>
                                  <p:iterate>
                                    <p:tmAbs val="0"/>
                                  </p:iterate>
                                  <p:childTnLst>
                                    <p:set>
                                      <p:cBhvr>
                                        <p:cTn id="153" fill="hold">
                                          <p:stCondLst>
                                            <p:cond delay="0"/>
                                          </p:stCondLst>
                                        </p:cTn>
                                        <p:tgtEl>
                                          <p:spTgt spid="69"/>
                                        </p:tgtEl>
                                        <p:attrNameLst>
                                          <p:attrName>style.visibility</p:attrName>
                                        </p:attrNameLst>
                                      </p:cBhvr>
                                      <p:to>
                                        <p:strVal val="hidden"/>
                                      </p:to>
                                    </p:set>
                                  </p:childTnLst>
                                </p:cTn>
                              </p:par>
                            </p:childTnLst>
                          </p:cTn>
                        </p:par>
                      </p:childTnLst>
                    </p:cTn>
                  </p:par>
                  <p:par>
                    <p:cTn id="154" fill="hold">
                      <p:stCondLst>
                        <p:cond delay="indefinite"/>
                      </p:stCondLst>
                      <p:childTnLst>
                        <p:par>
                          <p:cTn id="155" fill="hold">
                            <p:stCondLst>
                              <p:cond delay="0"/>
                            </p:stCondLst>
                            <p:childTnLst>
                              <p:par>
                                <p:cTn id="156" presetID="1" presetClass="entr" presetSubtype="0" fill="hold" grpId="0" nodeType="clickEffect">
                                  <p:stCondLst>
                                    <p:cond delay="0"/>
                                  </p:stCondLst>
                                  <p:iterate>
                                    <p:tmAbs val="0"/>
                                  </p:iterate>
                                  <p:childTnLst>
                                    <p:set>
                                      <p:cBhvr>
                                        <p:cTn id="157" fill="hold"/>
                                        <p:tgtEl>
                                          <p:spTgt spid="70"/>
                                        </p:tgtEl>
                                        <p:attrNameLst>
                                          <p:attrName>style.visibility</p:attrName>
                                        </p:attrNameLst>
                                      </p:cBhvr>
                                      <p:to>
                                        <p:strVal val="visible"/>
                                      </p:to>
                                    </p:set>
                                  </p:childTnLst>
                                </p:cTn>
                              </p:par>
                            </p:childTnLst>
                          </p:cTn>
                        </p:par>
                        <p:par>
                          <p:cTn id="158" fill="hold">
                            <p:stCondLst>
                              <p:cond delay="0"/>
                            </p:stCondLst>
                            <p:childTnLst>
                              <p:par>
                                <p:cTn id="159" presetID="1" presetClass="exit" presetSubtype="0" fill="hold" grpId="1" nodeType="afterEffect">
                                  <p:stCondLst>
                                    <p:cond delay="0"/>
                                  </p:stCondLst>
                                  <p:iterate>
                                    <p:tmAbs val="0"/>
                                  </p:iterate>
                                  <p:childTnLst>
                                    <p:set>
                                      <p:cBhvr>
                                        <p:cTn id="160" fill="hold">
                                          <p:stCondLst>
                                            <p:cond delay="0"/>
                                          </p:stCondLst>
                                        </p:cTn>
                                        <p:tgtEl>
                                          <p:spTgt spid="63"/>
                                        </p:tgtEl>
                                        <p:attrNameLst>
                                          <p:attrName>style.visibility</p:attrName>
                                        </p:attrNameLst>
                                      </p:cBhvr>
                                      <p:to>
                                        <p:strVal val="hidden"/>
                                      </p:to>
                                    </p:set>
                                  </p:childTnLst>
                                </p:cTn>
                              </p:par>
                            </p:childTnLst>
                          </p:cTn>
                        </p:par>
                        <p:par>
                          <p:cTn id="161" fill="hold">
                            <p:stCondLst>
                              <p:cond delay="0"/>
                            </p:stCondLst>
                            <p:childTnLst>
                              <p:par>
                                <p:cTn id="162" presetID="6" presetClass="emph" presetSubtype="0" accel="50000" decel="50000" fill="hold" grpId="1" nodeType="afterEffect">
                                  <p:stCondLst>
                                    <p:cond delay="0"/>
                                  </p:stCondLst>
                                  <p:childTnLst>
                                    <p:animScale>
                                      <p:cBhvr>
                                        <p:cTn id="163" dur="2000" fill="hold"/>
                                        <p:tgtEl>
                                          <p:spTgt spid="7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advAuto="0"/>
      <p:bldP spid="53" grpId="1" animBg="1" advAuto="0"/>
      <p:bldP spid="54" grpId="0" animBg="1" advAuto="0"/>
      <p:bldP spid="54" grpId="1" animBg="1" advAuto="0"/>
      <p:bldP spid="54" grpId="2" animBg="1" advAuto="0"/>
      <p:bldP spid="56" grpId="0" animBg="1" advAuto="0"/>
      <p:bldP spid="56" grpId="1" animBg="1" advAuto="0"/>
      <p:bldP spid="56" grpId="2" animBg="1" advAuto="0"/>
      <p:bldP spid="57" grpId="0" animBg="1" advAuto="0"/>
      <p:bldP spid="57" grpId="1" animBg="1" advAuto="0"/>
      <p:bldP spid="58" grpId="0" animBg="1" advAuto="0"/>
      <p:bldP spid="58" grpId="1" animBg="1" advAuto="0"/>
      <p:bldP spid="59" grpId="0" animBg="1" advAuto="0"/>
      <p:bldP spid="59" grpId="1" animBg="1" advAuto="0"/>
      <p:bldP spid="60" grpId="0" animBg="1" advAuto="0"/>
      <p:bldP spid="60" grpId="1" animBg="1" advAuto="0"/>
      <p:bldP spid="61" grpId="0" animBg="1" advAuto="0"/>
      <p:bldP spid="61" grpId="1" animBg="1" advAuto="0"/>
      <p:bldP spid="62" grpId="0" animBg="1" advAuto="0"/>
      <p:bldP spid="62" grpId="1" animBg="1" advAuto="0"/>
      <p:bldP spid="63" grpId="0" animBg="1" advAuto="0"/>
      <p:bldP spid="63" grpId="1" animBg="1" advAuto="0"/>
      <p:bldP spid="64" grpId="0" animBg="1" advAuto="0"/>
      <p:bldP spid="64" grpId="1" animBg="1" advAuto="0"/>
      <p:bldP spid="64" grpId="2" animBg="1" advAuto="0"/>
      <p:bldP spid="65" grpId="0" animBg="1" advAuto="0"/>
      <p:bldP spid="65" grpId="1" animBg="1" advAuto="0"/>
      <p:bldP spid="65" grpId="2" animBg="1" advAuto="0"/>
      <p:bldP spid="66" grpId="0" animBg="1" advAuto="0"/>
      <p:bldP spid="66" grpId="1" animBg="1" advAuto="0"/>
      <p:bldP spid="66" grpId="2" animBg="1" advAuto="0"/>
      <p:bldP spid="67" grpId="0" animBg="1" advAuto="0"/>
      <p:bldP spid="67" grpId="1" animBg="1" advAuto="0"/>
      <p:bldP spid="67" grpId="2" animBg="1" advAuto="0"/>
      <p:bldP spid="68" grpId="0" animBg="1" advAuto="0"/>
      <p:bldP spid="68" grpId="1" animBg="1" advAuto="0"/>
      <p:bldP spid="68" grpId="2" animBg="1" advAuto="0"/>
      <p:bldP spid="69" grpId="0" animBg="1" advAuto="0"/>
      <p:bldP spid="69" grpId="1" animBg="1" advAuto="0"/>
      <p:bldP spid="69" grpId="2" animBg="1" advAuto="0"/>
      <p:bldP spid="70" grpId="0" animBg="1" advAuto="0"/>
      <p:bldP spid="70" grpId="1" animBg="1" advAuto="0"/>
      <p:bldP spid="71" grpId="0" animBg="1" advAuto="0"/>
      <p:bldP spid="71" grpId="1" animBg="1" advAuto="0"/>
      <p:bldP spid="73" grpId="0" animBg="1" advAuto="0"/>
      <p:bldP spid="73" grpId="1" animBg="1" advAuto="0"/>
      <p:bldP spid="75" grpId="0" animBg="1" advAuto="0"/>
      <p:bldP spid="75" grpId="1"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Award Agreement_20AIREA35120469_signed[18] 3.pdf" descr="Award Agreement_20AIREA35120469_signed[18] 3.pdf"/>
          <p:cNvPicPr>
            <a:picLocks noChangeAspect="1"/>
          </p:cNvPicPr>
          <p:nvPr/>
        </p:nvPicPr>
        <p:blipFill>
          <a:blip r:embed="rId3"/>
          <a:srcRect t="555" b="3853"/>
          <a:stretch>
            <a:fillRect/>
          </a:stretch>
        </p:blipFill>
        <p:spPr>
          <a:xfrm>
            <a:off x="1748278" y="215900"/>
            <a:ext cx="5299365" cy="6555633"/>
          </a:xfrm>
          <a:prstGeom prst="rect">
            <a:avLst/>
          </a:prstGeom>
          <a:ln w="12700">
            <a:solidFill>
              <a:srgbClr val="000000"/>
            </a:solidFill>
            <a:miter lim="400000"/>
          </a:ln>
        </p:spPr>
      </p:pic>
      <p:sp>
        <p:nvSpPr>
          <p:cNvPr id="83" name="Rounded Rectangle"/>
          <p:cNvSpPr/>
          <p:nvPr/>
        </p:nvSpPr>
        <p:spPr>
          <a:xfrm>
            <a:off x="1924050" y="1231168"/>
            <a:ext cx="4947929" cy="220136"/>
          </a:xfrm>
          <a:prstGeom prst="roundRect">
            <a:avLst>
              <a:gd name="adj" fmla="val 50000"/>
            </a:avLst>
          </a:prstGeom>
          <a:ln w="25400">
            <a:solidFill>
              <a:srgbClr val="FF2600"/>
            </a:solidFill>
          </a:ln>
        </p:spPr>
        <p:txBody>
          <a:bodyPr lIns="45719" rIns="45719"/>
          <a:lstStyle/>
          <a:p>
            <a:endParaRPr dirty="0"/>
          </a:p>
        </p:txBody>
      </p:sp>
      <p:sp>
        <p:nvSpPr>
          <p:cNvPr id="84" name="Rounded Rectangle"/>
          <p:cNvSpPr/>
          <p:nvPr/>
        </p:nvSpPr>
        <p:spPr>
          <a:xfrm>
            <a:off x="1924049" y="1637568"/>
            <a:ext cx="4947930" cy="220136"/>
          </a:xfrm>
          <a:prstGeom prst="roundRect">
            <a:avLst>
              <a:gd name="adj" fmla="val 50000"/>
            </a:avLst>
          </a:prstGeom>
          <a:ln w="25400">
            <a:solidFill>
              <a:srgbClr val="FF2600"/>
            </a:solidFill>
          </a:ln>
        </p:spPr>
        <p:txBody>
          <a:bodyPr lIns="45719" rIns="45719"/>
          <a:lstStyle/>
          <a:p>
            <a:endParaRPr dirty="0"/>
          </a:p>
        </p:txBody>
      </p:sp>
      <p:sp>
        <p:nvSpPr>
          <p:cNvPr id="85" name="Rounded Rectangle"/>
          <p:cNvSpPr/>
          <p:nvPr/>
        </p:nvSpPr>
        <p:spPr>
          <a:xfrm>
            <a:off x="1924049" y="2647218"/>
            <a:ext cx="4947930" cy="300282"/>
          </a:xfrm>
          <a:prstGeom prst="roundRect">
            <a:avLst>
              <a:gd name="adj" fmla="val 50000"/>
            </a:avLst>
          </a:prstGeom>
          <a:ln w="25400">
            <a:solidFill>
              <a:srgbClr val="FF2600"/>
            </a:solidFill>
          </a:ln>
        </p:spPr>
        <p:txBody>
          <a:bodyPr lIns="45719" rIns="45719"/>
          <a:lstStyle/>
          <a:p>
            <a:endParaRPr dirty="0"/>
          </a:p>
        </p:txBody>
      </p:sp>
      <p:sp>
        <p:nvSpPr>
          <p:cNvPr id="86" name="Rounded Rectangle"/>
          <p:cNvSpPr/>
          <p:nvPr/>
        </p:nvSpPr>
        <p:spPr>
          <a:xfrm>
            <a:off x="1924050" y="2926618"/>
            <a:ext cx="4947929" cy="220136"/>
          </a:xfrm>
          <a:prstGeom prst="roundRect">
            <a:avLst>
              <a:gd name="adj" fmla="val 50000"/>
            </a:avLst>
          </a:prstGeom>
          <a:ln w="25400">
            <a:solidFill>
              <a:srgbClr val="FF2600"/>
            </a:solidFill>
          </a:ln>
        </p:spPr>
        <p:txBody>
          <a:bodyPr lIns="45719" rIns="45719"/>
          <a:lstStyle/>
          <a:p>
            <a:endParaRPr dirty="0"/>
          </a:p>
        </p:txBody>
      </p:sp>
      <p:sp>
        <p:nvSpPr>
          <p:cNvPr id="87" name="Rounded Rectangle"/>
          <p:cNvSpPr/>
          <p:nvPr/>
        </p:nvSpPr>
        <p:spPr>
          <a:xfrm>
            <a:off x="1924049" y="3440968"/>
            <a:ext cx="4947930" cy="220136"/>
          </a:xfrm>
          <a:prstGeom prst="roundRect">
            <a:avLst>
              <a:gd name="adj" fmla="val 50000"/>
            </a:avLst>
          </a:prstGeom>
          <a:ln w="25400">
            <a:solidFill>
              <a:srgbClr val="FF2600"/>
            </a:solidFill>
          </a:ln>
        </p:spPr>
        <p:txBody>
          <a:bodyPr lIns="45719" rIns="45719"/>
          <a:lstStyle/>
          <a:p>
            <a:endParaRPr dirty="0"/>
          </a:p>
        </p:txBody>
      </p:sp>
      <p:pic>
        <p:nvPicPr>
          <p:cNvPr id="88" name="16 Inventions.png" descr="16 Inventions.png"/>
          <p:cNvPicPr>
            <a:picLocks noChangeAspect="1"/>
          </p:cNvPicPr>
          <p:nvPr/>
        </p:nvPicPr>
        <p:blipFill>
          <a:blip r:embed="rId4"/>
          <a:stretch>
            <a:fillRect/>
          </a:stretch>
        </p:blipFill>
        <p:spPr>
          <a:xfrm>
            <a:off x="1911349" y="3389281"/>
            <a:ext cx="4973330" cy="323509"/>
          </a:xfrm>
          <a:prstGeom prst="rect">
            <a:avLst/>
          </a:prstGeom>
          <a:ln w="6350">
            <a:solidFill>
              <a:srgbClr val="000000"/>
            </a:solidFill>
            <a:miter lim="400000"/>
          </a:ln>
        </p:spPr>
      </p:pic>
      <p:pic>
        <p:nvPicPr>
          <p:cNvPr id="89" name="15 Equip Disposition.png" descr="15 Equip Disposition.png"/>
          <p:cNvPicPr>
            <a:picLocks noChangeAspect="1"/>
          </p:cNvPicPr>
          <p:nvPr/>
        </p:nvPicPr>
        <p:blipFill>
          <a:blip r:embed="rId5"/>
          <a:stretch>
            <a:fillRect/>
          </a:stretch>
        </p:blipFill>
        <p:spPr>
          <a:xfrm>
            <a:off x="1885693" y="2921261"/>
            <a:ext cx="5024642" cy="230850"/>
          </a:xfrm>
          <a:prstGeom prst="rect">
            <a:avLst/>
          </a:prstGeom>
          <a:ln w="6350">
            <a:solidFill>
              <a:srgbClr val="000000"/>
            </a:solidFill>
          </a:ln>
        </p:spPr>
      </p:pic>
      <p:pic>
        <p:nvPicPr>
          <p:cNvPr id="90" name="14 Change in PI.png" descr="14 Change in PI.png"/>
          <p:cNvPicPr>
            <a:picLocks noChangeAspect="1"/>
          </p:cNvPicPr>
          <p:nvPr/>
        </p:nvPicPr>
        <p:blipFill>
          <a:blip r:embed="rId6"/>
          <a:stretch>
            <a:fillRect/>
          </a:stretch>
        </p:blipFill>
        <p:spPr>
          <a:xfrm>
            <a:off x="1885693" y="2638534"/>
            <a:ext cx="5024642" cy="317650"/>
          </a:xfrm>
          <a:prstGeom prst="rect">
            <a:avLst/>
          </a:prstGeom>
          <a:ln w="6350">
            <a:solidFill>
              <a:srgbClr val="000000"/>
            </a:solidFill>
          </a:ln>
        </p:spPr>
      </p:pic>
      <p:pic>
        <p:nvPicPr>
          <p:cNvPr id="91" name="13 Leave of Absence.png" descr="13 Leave of Absence.png"/>
          <p:cNvPicPr>
            <a:picLocks noChangeAspect="1"/>
          </p:cNvPicPr>
          <p:nvPr/>
        </p:nvPicPr>
        <p:blipFill>
          <a:blip r:embed="rId7"/>
          <a:stretch>
            <a:fillRect/>
          </a:stretch>
        </p:blipFill>
        <p:spPr>
          <a:xfrm>
            <a:off x="1911349" y="1631413"/>
            <a:ext cx="4973330" cy="232445"/>
          </a:xfrm>
          <a:prstGeom prst="rect">
            <a:avLst/>
          </a:prstGeom>
          <a:ln w="6350">
            <a:solidFill>
              <a:srgbClr val="000000"/>
            </a:solidFill>
          </a:ln>
        </p:spPr>
      </p:pic>
      <p:pic>
        <p:nvPicPr>
          <p:cNvPr id="92" name="11 Abstract.png" descr="11 Abstract.png"/>
          <p:cNvPicPr>
            <a:picLocks noChangeAspect="1"/>
          </p:cNvPicPr>
          <p:nvPr/>
        </p:nvPicPr>
        <p:blipFill>
          <a:blip r:embed="rId8"/>
          <a:stretch>
            <a:fillRect/>
          </a:stretch>
        </p:blipFill>
        <p:spPr>
          <a:xfrm>
            <a:off x="1911349" y="1219510"/>
            <a:ext cx="4973330" cy="243451"/>
          </a:xfrm>
          <a:prstGeom prst="rect">
            <a:avLst/>
          </a:prstGeom>
          <a:ln w="6350">
            <a:solidFill>
              <a:srgbClr val="000000"/>
            </a:solidFill>
          </a:ln>
        </p:spPr>
      </p:pic>
      <p:sp>
        <p:nvSpPr>
          <p:cNvPr id="93" name="Shape"/>
          <p:cNvSpPr/>
          <p:nvPr/>
        </p:nvSpPr>
        <p:spPr>
          <a:xfrm>
            <a:off x="3763014" y="1553633"/>
            <a:ext cx="2755001" cy="1371001"/>
          </a:xfrm>
          <a:custGeom>
            <a:avLst/>
            <a:gdLst/>
            <a:ahLst/>
            <a:cxnLst>
              <a:cxn ang="0">
                <a:pos x="wd2" y="hd2"/>
              </a:cxn>
              <a:cxn ang="5400000">
                <a:pos x="wd2" y="hd2"/>
              </a:cxn>
              <a:cxn ang="10800000">
                <a:pos x="wd2" y="hd2"/>
              </a:cxn>
              <a:cxn ang="16200000">
                <a:pos x="wd2" y="hd2"/>
              </a:cxn>
            </a:cxnLst>
            <a:rect l="0" t="0" r="r" b="b"/>
            <a:pathLst>
              <a:path w="21600" h="21600" extrusionOk="0">
                <a:moveTo>
                  <a:pt x="21600" y="4500"/>
                </a:moveTo>
                <a:cubicBezTo>
                  <a:pt x="21600" y="4003"/>
                  <a:pt x="21116" y="3600"/>
                  <a:pt x="20520" y="3600"/>
                </a:cubicBezTo>
                <a:lnTo>
                  <a:pt x="12960" y="3600"/>
                </a:lnTo>
                <a:lnTo>
                  <a:pt x="10800" y="0"/>
                </a:lnTo>
                <a:lnTo>
                  <a:pt x="8640" y="3600"/>
                </a:lnTo>
                <a:lnTo>
                  <a:pt x="1080" y="3600"/>
                </a:lnTo>
                <a:cubicBezTo>
                  <a:pt x="484" y="3600"/>
                  <a:pt x="0" y="4003"/>
                  <a:pt x="0" y="4500"/>
                </a:cubicBezTo>
                <a:lnTo>
                  <a:pt x="0" y="20700"/>
                </a:lnTo>
                <a:cubicBezTo>
                  <a:pt x="0" y="21197"/>
                  <a:pt x="484" y="21600"/>
                  <a:pt x="1080" y="21600"/>
                </a:cubicBezTo>
                <a:lnTo>
                  <a:pt x="20520" y="21600"/>
                </a:lnTo>
                <a:cubicBezTo>
                  <a:pt x="21116" y="21600"/>
                  <a:pt x="21600" y="21197"/>
                  <a:pt x="21600" y="20700"/>
                </a:cubicBezTo>
                <a:lnTo>
                  <a:pt x="21600" y="4500"/>
                </a:lnTo>
                <a:close/>
              </a:path>
            </a:pathLst>
          </a:custGeom>
          <a:solidFill>
            <a:srgbClr val="FFFFFF"/>
          </a:solidFill>
          <a:ln w="25400">
            <a:solidFill>
              <a:srgbClr val="FF2600"/>
            </a:solidFill>
          </a:ln>
        </p:spPr>
        <p:txBody>
          <a:bodyPr lIns="45719" tIns="45720" rIns="45719" bIns="45720" anchor="t"/>
          <a:lstStyle/>
          <a:p>
            <a:endParaRPr dirty="0"/>
          </a:p>
          <a:p>
            <a:r>
              <a:rPr lang="en-US" sz="1800" dirty="0">
                <a:latin typeface="Arial"/>
                <a:ea typeface="ヒラギノ角ゴ Pro W3"/>
              </a:rPr>
              <a:t>Sponsor wants you to share findings. They will pay for the fees.</a:t>
            </a:r>
            <a:endParaRPr lang="en-US" sz="1800" dirty="0"/>
          </a:p>
        </p:txBody>
      </p:sp>
      <p:sp>
        <p:nvSpPr>
          <p:cNvPr id="94" name="Shape"/>
          <p:cNvSpPr/>
          <p:nvPr/>
        </p:nvSpPr>
        <p:spPr>
          <a:xfrm>
            <a:off x="3763014" y="1933758"/>
            <a:ext cx="2719001" cy="2370001"/>
          </a:xfrm>
          <a:custGeom>
            <a:avLst/>
            <a:gdLst/>
            <a:ahLst/>
            <a:cxnLst>
              <a:cxn ang="0">
                <a:pos x="wd2" y="hd2"/>
              </a:cxn>
              <a:cxn ang="5400000">
                <a:pos x="wd2" y="hd2"/>
              </a:cxn>
              <a:cxn ang="10800000">
                <a:pos x="wd2" y="hd2"/>
              </a:cxn>
              <a:cxn ang="16200000">
                <a:pos x="wd2" y="hd2"/>
              </a:cxn>
            </a:cxnLst>
            <a:rect l="0" t="0" r="r" b="b"/>
            <a:pathLst>
              <a:path w="21600" h="21600" extrusionOk="0">
                <a:moveTo>
                  <a:pt x="21600" y="4500"/>
                </a:moveTo>
                <a:cubicBezTo>
                  <a:pt x="21600" y="4003"/>
                  <a:pt x="21116" y="3600"/>
                  <a:pt x="20520" y="3600"/>
                </a:cubicBezTo>
                <a:lnTo>
                  <a:pt x="12960" y="3600"/>
                </a:lnTo>
                <a:lnTo>
                  <a:pt x="10800" y="0"/>
                </a:lnTo>
                <a:lnTo>
                  <a:pt x="8640" y="3600"/>
                </a:lnTo>
                <a:lnTo>
                  <a:pt x="1080" y="3600"/>
                </a:lnTo>
                <a:cubicBezTo>
                  <a:pt x="484" y="3600"/>
                  <a:pt x="0" y="4003"/>
                  <a:pt x="0" y="4500"/>
                </a:cubicBezTo>
                <a:lnTo>
                  <a:pt x="0" y="20700"/>
                </a:lnTo>
                <a:cubicBezTo>
                  <a:pt x="0" y="21197"/>
                  <a:pt x="484" y="21600"/>
                  <a:pt x="1080" y="21600"/>
                </a:cubicBezTo>
                <a:lnTo>
                  <a:pt x="20520" y="21600"/>
                </a:lnTo>
                <a:cubicBezTo>
                  <a:pt x="21116" y="21600"/>
                  <a:pt x="21600" y="21197"/>
                  <a:pt x="21600" y="20700"/>
                </a:cubicBezTo>
                <a:lnTo>
                  <a:pt x="21600" y="4500"/>
                </a:lnTo>
                <a:close/>
              </a:path>
            </a:pathLst>
          </a:custGeom>
          <a:solidFill>
            <a:srgbClr val="FFFFFF"/>
          </a:solidFill>
          <a:ln w="25400">
            <a:solidFill>
              <a:srgbClr val="FF2600"/>
            </a:solidFill>
          </a:ln>
        </p:spPr>
        <p:txBody>
          <a:bodyPr lIns="45719" tIns="45720" rIns="45719" bIns="45720" anchor="t"/>
          <a:lstStyle/>
          <a:p>
            <a:endParaRPr dirty="0"/>
          </a:p>
          <a:p>
            <a:r>
              <a:rPr lang="en-US" sz="1800" dirty="0">
                <a:latin typeface="Arial"/>
                <a:ea typeface="ヒラギノ角ゴ Pro W3"/>
              </a:rPr>
              <a:t>PI must get preapproval for leave of absence or AHA may terminate the award and require all funds to be returned. Department will need to fund any expenses.</a:t>
            </a:r>
            <a:endParaRPr lang="en-US" sz="1800" dirty="0"/>
          </a:p>
        </p:txBody>
      </p:sp>
      <p:sp>
        <p:nvSpPr>
          <p:cNvPr id="95" name="Shape"/>
          <p:cNvSpPr/>
          <p:nvPr/>
        </p:nvSpPr>
        <p:spPr>
          <a:xfrm>
            <a:off x="3763014" y="3000558"/>
            <a:ext cx="1432001" cy="1290001"/>
          </a:xfrm>
          <a:custGeom>
            <a:avLst/>
            <a:gdLst/>
            <a:ahLst/>
            <a:cxnLst>
              <a:cxn ang="0">
                <a:pos x="wd2" y="hd2"/>
              </a:cxn>
              <a:cxn ang="5400000">
                <a:pos x="wd2" y="hd2"/>
              </a:cxn>
              <a:cxn ang="10800000">
                <a:pos x="wd2" y="hd2"/>
              </a:cxn>
              <a:cxn ang="16200000">
                <a:pos x="wd2" y="hd2"/>
              </a:cxn>
            </a:cxnLst>
            <a:rect l="0" t="0" r="r" b="b"/>
            <a:pathLst>
              <a:path w="21600" h="21600" extrusionOk="0">
                <a:moveTo>
                  <a:pt x="21600" y="4500"/>
                </a:moveTo>
                <a:cubicBezTo>
                  <a:pt x="21600" y="4003"/>
                  <a:pt x="21116" y="3600"/>
                  <a:pt x="20520" y="3600"/>
                </a:cubicBezTo>
                <a:lnTo>
                  <a:pt x="12960" y="3600"/>
                </a:lnTo>
                <a:lnTo>
                  <a:pt x="10800" y="0"/>
                </a:lnTo>
                <a:lnTo>
                  <a:pt x="8640" y="3600"/>
                </a:lnTo>
                <a:lnTo>
                  <a:pt x="1080" y="3600"/>
                </a:lnTo>
                <a:cubicBezTo>
                  <a:pt x="484" y="3600"/>
                  <a:pt x="0" y="4003"/>
                  <a:pt x="0" y="4500"/>
                </a:cubicBezTo>
                <a:lnTo>
                  <a:pt x="0" y="20700"/>
                </a:lnTo>
                <a:cubicBezTo>
                  <a:pt x="0" y="21197"/>
                  <a:pt x="484" y="21600"/>
                  <a:pt x="1080" y="21600"/>
                </a:cubicBezTo>
                <a:lnTo>
                  <a:pt x="20520" y="21600"/>
                </a:lnTo>
                <a:cubicBezTo>
                  <a:pt x="21116" y="21600"/>
                  <a:pt x="21600" y="21197"/>
                  <a:pt x="21600" y="20700"/>
                </a:cubicBezTo>
                <a:lnTo>
                  <a:pt x="21600" y="4500"/>
                </a:lnTo>
                <a:close/>
              </a:path>
            </a:pathLst>
          </a:custGeom>
          <a:solidFill>
            <a:srgbClr val="FFFFFF"/>
          </a:solidFill>
          <a:ln w="25400">
            <a:solidFill>
              <a:srgbClr val="FF2600"/>
            </a:solidFill>
          </a:ln>
        </p:spPr>
        <p:txBody>
          <a:bodyPr lIns="45719" tIns="45720" rIns="45719" bIns="45720" anchor="t"/>
          <a:lstStyle/>
          <a:p>
            <a:endParaRPr lang="en-US" sz="1800" dirty="0"/>
          </a:p>
          <a:p>
            <a:r>
              <a:rPr lang="en-US" sz="1800" dirty="0">
                <a:latin typeface="Arial"/>
                <a:ea typeface="ヒラギノ角ゴ Pro W3"/>
              </a:rPr>
              <a:t>PI change requires preapproval</a:t>
            </a:r>
            <a:endParaRPr lang="en-US" sz="1800" dirty="0"/>
          </a:p>
        </p:txBody>
      </p:sp>
      <p:sp>
        <p:nvSpPr>
          <p:cNvPr id="96" name="Shape"/>
          <p:cNvSpPr/>
          <p:nvPr/>
        </p:nvSpPr>
        <p:spPr>
          <a:xfrm>
            <a:off x="2818014" y="3202835"/>
            <a:ext cx="1333001" cy="1524001"/>
          </a:xfrm>
          <a:custGeom>
            <a:avLst/>
            <a:gdLst/>
            <a:ahLst/>
            <a:cxnLst>
              <a:cxn ang="0">
                <a:pos x="wd2" y="hd2"/>
              </a:cxn>
              <a:cxn ang="5400000">
                <a:pos x="wd2" y="hd2"/>
              </a:cxn>
              <a:cxn ang="10800000">
                <a:pos x="wd2" y="hd2"/>
              </a:cxn>
              <a:cxn ang="16200000">
                <a:pos x="wd2" y="hd2"/>
              </a:cxn>
            </a:cxnLst>
            <a:rect l="0" t="0" r="r" b="b"/>
            <a:pathLst>
              <a:path w="21600" h="21600" extrusionOk="0">
                <a:moveTo>
                  <a:pt x="21600" y="4500"/>
                </a:moveTo>
                <a:cubicBezTo>
                  <a:pt x="21600" y="4003"/>
                  <a:pt x="21116" y="3600"/>
                  <a:pt x="20520" y="3600"/>
                </a:cubicBezTo>
                <a:lnTo>
                  <a:pt x="12960" y="3600"/>
                </a:lnTo>
                <a:lnTo>
                  <a:pt x="10800" y="0"/>
                </a:lnTo>
                <a:lnTo>
                  <a:pt x="8640" y="3600"/>
                </a:lnTo>
                <a:lnTo>
                  <a:pt x="1080" y="3600"/>
                </a:lnTo>
                <a:cubicBezTo>
                  <a:pt x="484" y="3600"/>
                  <a:pt x="0" y="4003"/>
                  <a:pt x="0" y="4500"/>
                </a:cubicBezTo>
                <a:lnTo>
                  <a:pt x="0" y="20700"/>
                </a:lnTo>
                <a:cubicBezTo>
                  <a:pt x="0" y="21197"/>
                  <a:pt x="484" y="21600"/>
                  <a:pt x="1080" y="21600"/>
                </a:cubicBezTo>
                <a:lnTo>
                  <a:pt x="20520" y="21600"/>
                </a:lnTo>
                <a:cubicBezTo>
                  <a:pt x="21116" y="21600"/>
                  <a:pt x="21600" y="21197"/>
                  <a:pt x="21600" y="20700"/>
                </a:cubicBezTo>
                <a:lnTo>
                  <a:pt x="21600" y="4500"/>
                </a:lnTo>
                <a:close/>
              </a:path>
            </a:pathLst>
          </a:custGeom>
          <a:solidFill>
            <a:srgbClr val="FFFFFF"/>
          </a:solidFill>
          <a:ln w="25400">
            <a:solidFill>
              <a:srgbClr val="FF2600"/>
            </a:solidFill>
          </a:ln>
        </p:spPr>
        <p:txBody>
          <a:bodyPr lIns="45719" tIns="45720" rIns="45719" bIns="45720" anchor="t"/>
          <a:lstStyle/>
          <a:p>
            <a:endParaRPr lang="en-US" sz="1800" dirty="0"/>
          </a:p>
          <a:p>
            <a:r>
              <a:rPr lang="en-US" sz="1800" dirty="0">
                <a:latin typeface="Arial"/>
                <a:ea typeface="ヒラギノ角ゴ Pro W3"/>
              </a:rPr>
              <a:t>Equipment moves with the award.</a:t>
            </a:r>
            <a:endParaRPr lang="en-US" sz="1800" dirty="0"/>
          </a:p>
        </p:txBody>
      </p:sp>
      <p:sp>
        <p:nvSpPr>
          <p:cNvPr id="97" name="Shape"/>
          <p:cNvSpPr/>
          <p:nvPr/>
        </p:nvSpPr>
        <p:spPr>
          <a:xfrm>
            <a:off x="2818014" y="3715569"/>
            <a:ext cx="1450001" cy="1191001"/>
          </a:xfrm>
          <a:custGeom>
            <a:avLst/>
            <a:gdLst/>
            <a:ahLst/>
            <a:cxnLst>
              <a:cxn ang="0">
                <a:pos x="wd2" y="hd2"/>
              </a:cxn>
              <a:cxn ang="5400000">
                <a:pos x="wd2" y="hd2"/>
              </a:cxn>
              <a:cxn ang="10800000">
                <a:pos x="wd2" y="hd2"/>
              </a:cxn>
              <a:cxn ang="16200000">
                <a:pos x="wd2" y="hd2"/>
              </a:cxn>
            </a:cxnLst>
            <a:rect l="0" t="0" r="r" b="b"/>
            <a:pathLst>
              <a:path w="21600" h="21600" extrusionOk="0">
                <a:moveTo>
                  <a:pt x="21600" y="4500"/>
                </a:moveTo>
                <a:cubicBezTo>
                  <a:pt x="21600" y="4251"/>
                  <a:pt x="21479" y="4026"/>
                  <a:pt x="21284" y="3864"/>
                </a:cubicBezTo>
                <a:cubicBezTo>
                  <a:pt x="21088" y="3701"/>
                  <a:pt x="20818" y="3600"/>
                  <a:pt x="20520" y="3600"/>
                </a:cubicBezTo>
                <a:lnTo>
                  <a:pt x="12960" y="3600"/>
                </a:lnTo>
                <a:lnTo>
                  <a:pt x="10800" y="0"/>
                </a:lnTo>
                <a:lnTo>
                  <a:pt x="8640" y="3600"/>
                </a:lnTo>
                <a:lnTo>
                  <a:pt x="1080" y="3600"/>
                </a:lnTo>
                <a:cubicBezTo>
                  <a:pt x="782" y="3600"/>
                  <a:pt x="512" y="3701"/>
                  <a:pt x="316" y="3864"/>
                </a:cubicBezTo>
                <a:cubicBezTo>
                  <a:pt x="121" y="4026"/>
                  <a:pt x="0" y="4251"/>
                  <a:pt x="0" y="4500"/>
                </a:cubicBezTo>
                <a:lnTo>
                  <a:pt x="0" y="20700"/>
                </a:lnTo>
                <a:cubicBezTo>
                  <a:pt x="0" y="20949"/>
                  <a:pt x="121" y="21174"/>
                  <a:pt x="316" y="21336"/>
                </a:cubicBezTo>
                <a:cubicBezTo>
                  <a:pt x="512" y="21499"/>
                  <a:pt x="782" y="21600"/>
                  <a:pt x="1080" y="21600"/>
                </a:cubicBezTo>
                <a:lnTo>
                  <a:pt x="20520" y="21600"/>
                </a:lnTo>
                <a:cubicBezTo>
                  <a:pt x="20818" y="21600"/>
                  <a:pt x="21088" y="21499"/>
                  <a:pt x="21284" y="21336"/>
                </a:cubicBezTo>
                <a:cubicBezTo>
                  <a:pt x="21479" y="21174"/>
                  <a:pt x="21600" y="20949"/>
                  <a:pt x="21600" y="20700"/>
                </a:cubicBezTo>
                <a:lnTo>
                  <a:pt x="21600" y="4500"/>
                </a:lnTo>
                <a:close/>
              </a:path>
            </a:pathLst>
          </a:custGeom>
          <a:solidFill>
            <a:srgbClr val="FFFFFF"/>
          </a:solidFill>
          <a:ln w="25400">
            <a:solidFill>
              <a:srgbClr val="FF26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20" rIns="45719" bIns="45720" anchor="t"/>
          <a:lstStyle/>
          <a:p>
            <a:pPr defTabSz="457200">
              <a:defRPr sz="1200" b="0">
                <a:solidFill>
                  <a:srgbClr val="000000"/>
                </a:solidFill>
                <a:latin typeface="+mn-lt"/>
                <a:ea typeface="+mn-ea"/>
                <a:cs typeface="+mn-cs"/>
                <a:sym typeface="Helvetica"/>
              </a:defRPr>
            </a:pPr>
            <a:endParaRPr dirty="0"/>
          </a:p>
          <a:p>
            <a:pPr defTabSz="457200">
              <a:defRPr sz="1200" b="0">
                <a:solidFill>
                  <a:srgbClr val="000000"/>
                </a:solidFill>
                <a:latin typeface="+mn-lt"/>
                <a:ea typeface="+mn-ea"/>
                <a:cs typeface="+mn-cs"/>
                <a:sym typeface="Helvetica"/>
              </a:defRPr>
            </a:pPr>
            <a:r>
              <a:rPr lang="en-US" sz="1800" dirty="0">
                <a:solidFill>
                  <a:srgbClr val="005A8B"/>
                </a:solidFill>
              </a:rPr>
              <a:t>AHA revenue rights to inventions.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92"/>
                                        </p:tgtEl>
                                        <p:attrNameLst>
                                          <p:attrName>style.visibility</p:attrName>
                                        </p:attrNameLst>
                                      </p:cBhvr>
                                      <p:to>
                                        <p:strVal val="visible"/>
                                      </p:to>
                                    </p:set>
                                  </p:childTnLst>
                                </p:cTn>
                              </p:par>
                            </p:childTnLst>
                          </p:cTn>
                        </p:par>
                        <p:par>
                          <p:cTn id="11" fill="hold">
                            <p:stCondLst>
                              <p:cond delay="0"/>
                            </p:stCondLst>
                            <p:childTnLst>
                              <p:par>
                                <p:cTn id="12" presetID="1" presetClass="exit" presetSubtype="0" fill="hold" grpId="1" nodeType="afterEffect">
                                  <p:stCondLst>
                                    <p:cond delay="0"/>
                                  </p:stCondLst>
                                  <p:iterate>
                                    <p:tmAbs val="0"/>
                                  </p:iterate>
                                  <p:childTnLst>
                                    <p:set>
                                      <p:cBhvr>
                                        <p:cTn id="13" fill="hold">
                                          <p:stCondLst>
                                            <p:cond delay="0"/>
                                          </p:stCondLst>
                                        </p:cTn>
                                        <p:tgtEl>
                                          <p:spTgt spid="83"/>
                                        </p:tgtEl>
                                        <p:attrNameLst>
                                          <p:attrName>style.visibility</p:attrName>
                                        </p:attrNameLst>
                                      </p:cBhvr>
                                      <p:to>
                                        <p:strVal val="hidden"/>
                                      </p:to>
                                    </p:set>
                                  </p:childTnLst>
                                </p:cTn>
                              </p:par>
                            </p:childTnLst>
                          </p:cTn>
                        </p:par>
                        <p:par>
                          <p:cTn id="14" fill="hold">
                            <p:stCondLst>
                              <p:cond delay="0"/>
                            </p:stCondLst>
                            <p:childTnLst>
                              <p:par>
                                <p:cTn id="15" presetID="6" presetClass="emph" presetSubtype="0" accel="50000" decel="50000" fill="hold" grpId="1" nodeType="afterEffect">
                                  <p:stCondLst>
                                    <p:cond delay="0"/>
                                  </p:stCondLst>
                                  <p:childTnLst>
                                    <p:animScale>
                                      <p:cBhvr>
                                        <p:cTn id="16" dur="2000" fill="hold"/>
                                        <p:tgtEl>
                                          <p:spTgt spid="92"/>
                                        </p:tgtEl>
                                      </p:cBhvr>
                                      <p:by x="150000" y="150000"/>
                                    </p:animScale>
                                  </p:childTnLst>
                                </p:cTn>
                              </p:par>
                            </p:childTnLst>
                          </p:cTn>
                        </p:par>
                        <p:par>
                          <p:cTn id="17" fill="hold">
                            <p:stCondLst>
                              <p:cond delay="2000"/>
                            </p:stCondLst>
                            <p:childTnLst>
                              <p:par>
                                <p:cTn id="18" presetID="1" presetClass="entr" presetSubtype="0" fill="hold" grpId="0" nodeType="afterEffect">
                                  <p:stCondLst>
                                    <p:cond delay="400"/>
                                  </p:stCondLst>
                                  <p:iterate>
                                    <p:tmAbs val="0"/>
                                  </p:iterate>
                                  <p:childTnLst>
                                    <p:set>
                                      <p:cBhvr>
                                        <p:cTn id="19" fill="hold"/>
                                        <p:tgtEl>
                                          <p:spTgt spid="9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iterate>
                                    <p:tmAbs val="0"/>
                                  </p:iterate>
                                  <p:childTnLst>
                                    <p:set>
                                      <p:cBhvr>
                                        <p:cTn id="23" fill="hold"/>
                                        <p:tgtEl>
                                          <p:spTgt spid="84"/>
                                        </p:tgtEl>
                                        <p:attrNameLst>
                                          <p:attrName>style.visibility</p:attrName>
                                        </p:attrNameLst>
                                      </p:cBhvr>
                                      <p:to>
                                        <p:strVal val="visible"/>
                                      </p:to>
                                    </p:set>
                                  </p:childTnLst>
                                </p:cTn>
                              </p:par>
                            </p:childTnLst>
                          </p:cTn>
                        </p:par>
                        <p:par>
                          <p:cTn id="24" fill="hold">
                            <p:stCondLst>
                              <p:cond delay="0"/>
                            </p:stCondLst>
                            <p:childTnLst>
                              <p:par>
                                <p:cTn id="25" presetID="1" presetClass="exit" presetSubtype="0" fill="hold" grpId="2" nodeType="afterEffect">
                                  <p:stCondLst>
                                    <p:cond delay="0"/>
                                  </p:stCondLst>
                                  <p:iterate>
                                    <p:tmAbs val="0"/>
                                  </p:iterate>
                                  <p:childTnLst>
                                    <p:set>
                                      <p:cBhvr>
                                        <p:cTn id="26" fill="hold">
                                          <p:stCondLst>
                                            <p:cond delay="0"/>
                                          </p:stCondLst>
                                        </p:cTn>
                                        <p:tgtEl>
                                          <p:spTgt spid="92"/>
                                        </p:tgtEl>
                                        <p:attrNameLst>
                                          <p:attrName>style.visibility</p:attrName>
                                        </p:attrNameLst>
                                      </p:cBhvr>
                                      <p:to>
                                        <p:strVal val="hidden"/>
                                      </p:to>
                                    </p:set>
                                  </p:childTnLst>
                                </p:cTn>
                              </p:par>
                            </p:childTnLst>
                          </p:cTn>
                        </p:par>
                        <p:par>
                          <p:cTn id="27" fill="hold">
                            <p:stCondLst>
                              <p:cond delay="0"/>
                            </p:stCondLst>
                            <p:childTnLst>
                              <p:par>
                                <p:cTn id="28" presetID="1" presetClass="exit" presetSubtype="0" fill="hold" grpId="1" nodeType="afterEffect">
                                  <p:stCondLst>
                                    <p:cond delay="0"/>
                                  </p:stCondLst>
                                  <p:iterate>
                                    <p:tmAbs val="0"/>
                                  </p:iterate>
                                  <p:childTnLst>
                                    <p:set>
                                      <p:cBhvr>
                                        <p:cTn id="29" fill="hold">
                                          <p:stCondLst>
                                            <p:cond delay="0"/>
                                          </p:stCondLst>
                                        </p:cTn>
                                        <p:tgtEl>
                                          <p:spTgt spid="93"/>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iterate>
                                    <p:tmAbs val="0"/>
                                  </p:iterate>
                                  <p:childTnLst>
                                    <p:set>
                                      <p:cBhvr>
                                        <p:cTn id="33" fill="hold"/>
                                        <p:tgtEl>
                                          <p:spTgt spid="91"/>
                                        </p:tgtEl>
                                        <p:attrNameLst>
                                          <p:attrName>style.visibility</p:attrName>
                                        </p:attrNameLst>
                                      </p:cBhvr>
                                      <p:to>
                                        <p:strVal val="visible"/>
                                      </p:to>
                                    </p:set>
                                  </p:childTnLst>
                                </p:cTn>
                              </p:par>
                            </p:childTnLst>
                          </p:cTn>
                        </p:par>
                        <p:par>
                          <p:cTn id="34" fill="hold">
                            <p:stCondLst>
                              <p:cond delay="0"/>
                            </p:stCondLst>
                            <p:childTnLst>
                              <p:par>
                                <p:cTn id="35" presetID="1" presetClass="exit" presetSubtype="0" fill="hold" grpId="1" nodeType="afterEffect">
                                  <p:stCondLst>
                                    <p:cond delay="0"/>
                                  </p:stCondLst>
                                  <p:iterate>
                                    <p:tmAbs val="0"/>
                                  </p:iterate>
                                  <p:childTnLst>
                                    <p:set>
                                      <p:cBhvr>
                                        <p:cTn id="36" fill="hold">
                                          <p:stCondLst>
                                            <p:cond delay="0"/>
                                          </p:stCondLst>
                                        </p:cTn>
                                        <p:tgtEl>
                                          <p:spTgt spid="84"/>
                                        </p:tgtEl>
                                        <p:attrNameLst>
                                          <p:attrName>style.visibility</p:attrName>
                                        </p:attrNameLst>
                                      </p:cBhvr>
                                      <p:to>
                                        <p:strVal val="hidden"/>
                                      </p:to>
                                    </p:set>
                                  </p:childTnLst>
                                </p:cTn>
                              </p:par>
                            </p:childTnLst>
                          </p:cTn>
                        </p:par>
                        <p:par>
                          <p:cTn id="37" fill="hold">
                            <p:stCondLst>
                              <p:cond delay="0"/>
                            </p:stCondLst>
                            <p:childTnLst>
                              <p:par>
                                <p:cTn id="38" presetID="6" presetClass="emph" presetSubtype="0" accel="50000" decel="50000" fill="hold" grpId="1" nodeType="afterEffect">
                                  <p:stCondLst>
                                    <p:cond delay="0"/>
                                  </p:stCondLst>
                                  <p:childTnLst>
                                    <p:animScale>
                                      <p:cBhvr>
                                        <p:cTn id="39" dur="2000" fill="hold"/>
                                        <p:tgtEl>
                                          <p:spTgt spid="91"/>
                                        </p:tgtEl>
                                      </p:cBhvr>
                                      <p:by x="150000" y="150000"/>
                                    </p:animScale>
                                  </p:childTnLst>
                                </p:cTn>
                              </p:par>
                            </p:childTnLst>
                          </p:cTn>
                        </p:par>
                        <p:par>
                          <p:cTn id="40" fill="hold">
                            <p:stCondLst>
                              <p:cond delay="2000"/>
                            </p:stCondLst>
                            <p:childTnLst>
                              <p:par>
                                <p:cTn id="41" presetID="1" presetClass="entr" presetSubtype="0" fill="hold" grpId="0" nodeType="afterEffect">
                                  <p:stCondLst>
                                    <p:cond delay="400"/>
                                  </p:stCondLst>
                                  <p:iterate>
                                    <p:tmAbs val="0"/>
                                  </p:iterate>
                                  <p:childTnLst>
                                    <p:set>
                                      <p:cBhvr>
                                        <p:cTn id="42" fill="hold"/>
                                        <p:tgtEl>
                                          <p:spTgt spid="9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iterate>
                                    <p:tmAbs val="0"/>
                                  </p:iterate>
                                  <p:childTnLst>
                                    <p:set>
                                      <p:cBhvr>
                                        <p:cTn id="46" fill="hold"/>
                                        <p:tgtEl>
                                          <p:spTgt spid="85"/>
                                        </p:tgtEl>
                                        <p:attrNameLst>
                                          <p:attrName>style.visibility</p:attrName>
                                        </p:attrNameLst>
                                      </p:cBhvr>
                                      <p:to>
                                        <p:strVal val="visible"/>
                                      </p:to>
                                    </p:set>
                                  </p:childTnLst>
                                </p:cTn>
                              </p:par>
                            </p:childTnLst>
                          </p:cTn>
                        </p:par>
                        <p:par>
                          <p:cTn id="47" fill="hold">
                            <p:stCondLst>
                              <p:cond delay="0"/>
                            </p:stCondLst>
                            <p:childTnLst>
                              <p:par>
                                <p:cTn id="48" presetID="1" presetClass="exit" presetSubtype="0" fill="hold" grpId="2" nodeType="afterEffect">
                                  <p:stCondLst>
                                    <p:cond delay="0"/>
                                  </p:stCondLst>
                                  <p:iterate>
                                    <p:tmAbs val="0"/>
                                  </p:iterate>
                                  <p:childTnLst>
                                    <p:set>
                                      <p:cBhvr>
                                        <p:cTn id="49" fill="hold">
                                          <p:stCondLst>
                                            <p:cond delay="0"/>
                                          </p:stCondLst>
                                        </p:cTn>
                                        <p:tgtEl>
                                          <p:spTgt spid="91"/>
                                        </p:tgtEl>
                                        <p:attrNameLst>
                                          <p:attrName>style.visibility</p:attrName>
                                        </p:attrNameLst>
                                      </p:cBhvr>
                                      <p:to>
                                        <p:strVal val="hidden"/>
                                      </p:to>
                                    </p:set>
                                  </p:childTnLst>
                                </p:cTn>
                              </p:par>
                            </p:childTnLst>
                          </p:cTn>
                        </p:par>
                        <p:par>
                          <p:cTn id="50" fill="hold">
                            <p:stCondLst>
                              <p:cond delay="0"/>
                            </p:stCondLst>
                            <p:childTnLst>
                              <p:par>
                                <p:cTn id="51" presetID="1" presetClass="exit" presetSubtype="0" fill="hold" grpId="1" nodeType="afterEffect">
                                  <p:stCondLst>
                                    <p:cond delay="0"/>
                                  </p:stCondLst>
                                  <p:iterate>
                                    <p:tmAbs val="0"/>
                                  </p:iterate>
                                  <p:childTnLst>
                                    <p:set>
                                      <p:cBhvr>
                                        <p:cTn id="52" fill="hold">
                                          <p:stCondLst>
                                            <p:cond delay="0"/>
                                          </p:stCondLst>
                                        </p:cTn>
                                        <p:tgtEl>
                                          <p:spTgt spid="9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iterate>
                                    <p:tmAbs val="0"/>
                                  </p:iterate>
                                  <p:childTnLst>
                                    <p:set>
                                      <p:cBhvr>
                                        <p:cTn id="56" fill="hold"/>
                                        <p:tgtEl>
                                          <p:spTgt spid="90"/>
                                        </p:tgtEl>
                                        <p:attrNameLst>
                                          <p:attrName>style.visibility</p:attrName>
                                        </p:attrNameLst>
                                      </p:cBhvr>
                                      <p:to>
                                        <p:strVal val="visible"/>
                                      </p:to>
                                    </p:set>
                                  </p:childTnLst>
                                </p:cTn>
                              </p:par>
                            </p:childTnLst>
                          </p:cTn>
                        </p:par>
                        <p:par>
                          <p:cTn id="57" fill="hold">
                            <p:stCondLst>
                              <p:cond delay="0"/>
                            </p:stCondLst>
                            <p:childTnLst>
                              <p:par>
                                <p:cTn id="58" presetID="1" presetClass="exit" presetSubtype="0" fill="hold" grpId="1" nodeType="afterEffect">
                                  <p:stCondLst>
                                    <p:cond delay="0"/>
                                  </p:stCondLst>
                                  <p:iterate>
                                    <p:tmAbs val="0"/>
                                  </p:iterate>
                                  <p:childTnLst>
                                    <p:set>
                                      <p:cBhvr>
                                        <p:cTn id="59" fill="hold">
                                          <p:stCondLst>
                                            <p:cond delay="0"/>
                                          </p:stCondLst>
                                        </p:cTn>
                                        <p:tgtEl>
                                          <p:spTgt spid="85"/>
                                        </p:tgtEl>
                                        <p:attrNameLst>
                                          <p:attrName>style.visibility</p:attrName>
                                        </p:attrNameLst>
                                      </p:cBhvr>
                                      <p:to>
                                        <p:strVal val="hidden"/>
                                      </p:to>
                                    </p:set>
                                  </p:childTnLst>
                                </p:cTn>
                              </p:par>
                            </p:childTnLst>
                          </p:cTn>
                        </p:par>
                        <p:par>
                          <p:cTn id="60" fill="hold">
                            <p:stCondLst>
                              <p:cond delay="0"/>
                            </p:stCondLst>
                            <p:childTnLst>
                              <p:par>
                                <p:cTn id="61" presetID="6" presetClass="emph" presetSubtype="0" accel="50000" decel="50000" fill="hold" grpId="1" nodeType="afterEffect">
                                  <p:stCondLst>
                                    <p:cond delay="0"/>
                                  </p:stCondLst>
                                  <p:childTnLst>
                                    <p:animScale>
                                      <p:cBhvr>
                                        <p:cTn id="62" dur="2000" fill="hold"/>
                                        <p:tgtEl>
                                          <p:spTgt spid="90"/>
                                        </p:tgtEl>
                                      </p:cBhvr>
                                      <p:by x="150000" y="150000"/>
                                    </p:animScale>
                                  </p:childTnLst>
                                </p:cTn>
                              </p:par>
                            </p:childTnLst>
                          </p:cTn>
                        </p:par>
                        <p:par>
                          <p:cTn id="63" fill="hold">
                            <p:stCondLst>
                              <p:cond delay="2000"/>
                            </p:stCondLst>
                            <p:childTnLst>
                              <p:par>
                                <p:cTn id="64" presetID="1" presetClass="entr" presetSubtype="0" fill="hold" grpId="0" nodeType="afterEffect">
                                  <p:stCondLst>
                                    <p:cond delay="400"/>
                                  </p:stCondLst>
                                  <p:iterate>
                                    <p:tmAbs val="0"/>
                                  </p:iterate>
                                  <p:childTnLst>
                                    <p:set>
                                      <p:cBhvr>
                                        <p:cTn id="65" fill="hold"/>
                                        <p:tgtEl>
                                          <p:spTgt spid="95"/>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iterate>
                                    <p:tmAbs val="0"/>
                                  </p:iterate>
                                  <p:childTnLst>
                                    <p:set>
                                      <p:cBhvr>
                                        <p:cTn id="69" fill="hold"/>
                                        <p:tgtEl>
                                          <p:spTgt spid="86"/>
                                        </p:tgtEl>
                                        <p:attrNameLst>
                                          <p:attrName>style.visibility</p:attrName>
                                        </p:attrNameLst>
                                      </p:cBhvr>
                                      <p:to>
                                        <p:strVal val="visible"/>
                                      </p:to>
                                    </p:set>
                                  </p:childTnLst>
                                </p:cTn>
                              </p:par>
                            </p:childTnLst>
                          </p:cTn>
                        </p:par>
                        <p:par>
                          <p:cTn id="70" fill="hold">
                            <p:stCondLst>
                              <p:cond delay="0"/>
                            </p:stCondLst>
                            <p:childTnLst>
                              <p:par>
                                <p:cTn id="71" presetID="1" presetClass="exit" presetSubtype="0" fill="hold" grpId="2" nodeType="afterEffect">
                                  <p:stCondLst>
                                    <p:cond delay="0"/>
                                  </p:stCondLst>
                                  <p:iterate>
                                    <p:tmAbs val="0"/>
                                  </p:iterate>
                                  <p:childTnLst>
                                    <p:set>
                                      <p:cBhvr>
                                        <p:cTn id="72" fill="hold">
                                          <p:stCondLst>
                                            <p:cond delay="0"/>
                                          </p:stCondLst>
                                        </p:cTn>
                                        <p:tgtEl>
                                          <p:spTgt spid="90"/>
                                        </p:tgtEl>
                                        <p:attrNameLst>
                                          <p:attrName>style.visibility</p:attrName>
                                        </p:attrNameLst>
                                      </p:cBhvr>
                                      <p:to>
                                        <p:strVal val="hidden"/>
                                      </p:to>
                                    </p:set>
                                  </p:childTnLst>
                                </p:cTn>
                              </p:par>
                            </p:childTnLst>
                          </p:cTn>
                        </p:par>
                        <p:par>
                          <p:cTn id="73" fill="hold">
                            <p:stCondLst>
                              <p:cond delay="0"/>
                            </p:stCondLst>
                            <p:childTnLst>
                              <p:par>
                                <p:cTn id="74" presetID="1" presetClass="exit" presetSubtype="0" fill="hold" grpId="1" nodeType="afterEffect">
                                  <p:stCondLst>
                                    <p:cond delay="0"/>
                                  </p:stCondLst>
                                  <p:iterate>
                                    <p:tmAbs val="0"/>
                                  </p:iterate>
                                  <p:childTnLst>
                                    <p:set>
                                      <p:cBhvr>
                                        <p:cTn id="75" fill="hold">
                                          <p:stCondLst>
                                            <p:cond delay="0"/>
                                          </p:stCondLst>
                                        </p:cTn>
                                        <p:tgtEl>
                                          <p:spTgt spid="95"/>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iterate>
                                    <p:tmAbs val="0"/>
                                  </p:iterate>
                                  <p:childTnLst>
                                    <p:set>
                                      <p:cBhvr>
                                        <p:cTn id="79" fill="hold"/>
                                        <p:tgtEl>
                                          <p:spTgt spid="89"/>
                                        </p:tgtEl>
                                        <p:attrNameLst>
                                          <p:attrName>style.visibility</p:attrName>
                                        </p:attrNameLst>
                                      </p:cBhvr>
                                      <p:to>
                                        <p:strVal val="visible"/>
                                      </p:to>
                                    </p:set>
                                  </p:childTnLst>
                                </p:cTn>
                              </p:par>
                            </p:childTnLst>
                          </p:cTn>
                        </p:par>
                        <p:par>
                          <p:cTn id="80" fill="hold">
                            <p:stCondLst>
                              <p:cond delay="0"/>
                            </p:stCondLst>
                            <p:childTnLst>
                              <p:par>
                                <p:cTn id="81" presetID="1" presetClass="exit" presetSubtype="0" fill="hold" grpId="1" nodeType="afterEffect">
                                  <p:stCondLst>
                                    <p:cond delay="0"/>
                                  </p:stCondLst>
                                  <p:iterate>
                                    <p:tmAbs val="0"/>
                                  </p:iterate>
                                  <p:childTnLst>
                                    <p:set>
                                      <p:cBhvr>
                                        <p:cTn id="82" fill="hold">
                                          <p:stCondLst>
                                            <p:cond delay="0"/>
                                          </p:stCondLst>
                                        </p:cTn>
                                        <p:tgtEl>
                                          <p:spTgt spid="86"/>
                                        </p:tgtEl>
                                        <p:attrNameLst>
                                          <p:attrName>style.visibility</p:attrName>
                                        </p:attrNameLst>
                                      </p:cBhvr>
                                      <p:to>
                                        <p:strVal val="hidden"/>
                                      </p:to>
                                    </p:set>
                                  </p:childTnLst>
                                </p:cTn>
                              </p:par>
                            </p:childTnLst>
                          </p:cTn>
                        </p:par>
                        <p:par>
                          <p:cTn id="83" fill="hold">
                            <p:stCondLst>
                              <p:cond delay="0"/>
                            </p:stCondLst>
                            <p:childTnLst>
                              <p:par>
                                <p:cTn id="84" presetID="6" presetClass="emph" presetSubtype="0" accel="50000" decel="50000" fill="hold" grpId="1" nodeType="afterEffect">
                                  <p:stCondLst>
                                    <p:cond delay="0"/>
                                  </p:stCondLst>
                                  <p:childTnLst>
                                    <p:animScale>
                                      <p:cBhvr>
                                        <p:cTn id="85" dur="2000" fill="hold"/>
                                        <p:tgtEl>
                                          <p:spTgt spid="89"/>
                                        </p:tgtEl>
                                      </p:cBhvr>
                                      <p:by x="150000" y="150000"/>
                                    </p:animScale>
                                  </p:childTnLst>
                                </p:cTn>
                              </p:par>
                            </p:childTnLst>
                          </p:cTn>
                        </p:par>
                        <p:par>
                          <p:cTn id="86" fill="hold">
                            <p:stCondLst>
                              <p:cond delay="2000"/>
                            </p:stCondLst>
                            <p:childTnLst>
                              <p:par>
                                <p:cTn id="87" presetID="1" presetClass="entr" presetSubtype="0" fill="hold" grpId="0" nodeType="afterEffect">
                                  <p:stCondLst>
                                    <p:cond delay="400"/>
                                  </p:stCondLst>
                                  <p:iterate>
                                    <p:tmAbs val="0"/>
                                  </p:iterate>
                                  <p:childTnLst>
                                    <p:set>
                                      <p:cBhvr>
                                        <p:cTn id="88" fill="hold"/>
                                        <p:tgtEl>
                                          <p:spTgt spid="96"/>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iterate>
                                    <p:tmAbs val="0"/>
                                  </p:iterate>
                                  <p:childTnLst>
                                    <p:set>
                                      <p:cBhvr>
                                        <p:cTn id="92" fill="hold"/>
                                        <p:tgtEl>
                                          <p:spTgt spid="87"/>
                                        </p:tgtEl>
                                        <p:attrNameLst>
                                          <p:attrName>style.visibility</p:attrName>
                                        </p:attrNameLst>
                                      </p:cBhvr>
                                      <p:to>
                                        <p:strVal val="visible"/>
                                      </p:to>
                                    </p:set>
                                  </p:childTnLst>
                                </p:cTn>
                              </p:par>
                            </p:childTnLst>
                          </p:cTn>
                        </p:par>
                        <p:par>
                          <p:cTn id="93" fill="hold">
                            <p:stCondLst>
                              <p:cond delay="0"/>
                            </p:stCondLst>
                            <p:childTnLst>
                              <p:par>
                                <p:cTn id="94" presetID="1" presetClass="exit" presetSubtype="0" fill="hold" grpId="2" nodeType="afterEffect">
                                  <p:stCondLst>
                                    <p:cond delay="0"/>
                                  </p:stCondLst>
                                  <p:iterate>
                                    <p:tmAbs val="0"/>
                                  </p:iterate>
                                  <p:childTnLst>
                                    <p:set>
                                      <p:cBhvr>
                                        <p:cTn id="95" fill="hold">
                                          <p:stCondLst>
                                            <p:cond delay="0"/>
                                          </p:stCondLst>
                                        </p:cTn>
                                        <p:tgtEl>
                                          <p:spTgt spid="89"/>
                                        </p:tgtEl>
                                        <p:attrNameLst>
                                          <p:attrName>style.visibility</p:attrName>
                                        </p:attrNameLst>
                                      </p:cBhvr>
                                      <p:to>
                                        <p:strVal val="hidden"/>
                                      </p:to>
                                    </p:set>
                                  </p:childTnLst>
                                </p:cTn>
                              </p:par>
                            </p:childTnLst>
                          </p:cTn>
                        </p:par>
                        <p:par>
                          <p:cTn id="96" fill="hold">
                            <p:stCondLst>
                              <p:cond delay="0"/>
                            </p:stCondLst>
                            <p:childTnLst>
                              <p:par>
                                <p:cTn id="97" presetID="1" presetClass="exit" presetSubtype="0" fill="hold" grpId="1" nodeType="afterEffect">
                                  <p:stCondLst>
                                    <p:cond delay="0"/>
                                  </p:stCondLst>
                                  <p:iterate>
                                    <p:tmAbs val="0"/>
                                  </p:iterate>
                                  <p:childTnLst>
                                    <p:set>
                                      <p:cBhvr>
                                        <p:cTn id="98" fill="hold">
                                          <p:stCondLst>
                                            <p:cond delay="0"/>
                                          </p:stCondLst>
                                        </p:cTn>
                                        <p:tgtEl>
                                          <p:spTgt spid="96"/>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iterate>
                                    <p:tmAbs val="0"/>
                                  </p:iterate>
                                  <p:childTnLst>
                                    <p:set>
                                      <p:cBhvr>
                                        <p:cTn id="102" fill="hold"/>
                                        <p:tgtEl>
                                          <p:spTgt spid="88"/>
                                        </p:tgtEl>
                                        <p:attrNameLst>
                                          <p:attrName>style.visibility</p:attrName>
                                        </p:attrNameLst>
                                      </p:cBhvr>
                                      <p:to>
                                        <p:strVal val="visible"/>
                                      </p:to>
                                    </p:set>
                                  </p:childTnLst>
                                </p:cTn>
                              </p:par>
                            </p:childTnLst>
                          </p:cTn>
                        </p:par>
                        <p:par>
                          <p:cTn id="103" fill="hold">
                            <p:stCondLst>
                              <p:cond delay="0"/>
                            </p:stCondLst>
                            <p:childTnLst>
                              <p:par>
                                <p:cTn id="104" presetID="1" presetClass="exit" presetSubtype="0" fill="hold" grpId="1" nodeType="afterEffect">
                                  <p:stCondLst>
                                    <p:cond delay="0"/>
                                  </p:stCondLst>
                                  <p:iterate>
                                    <p:tmAbs val="0"/>
                                  </p:iterate>
                                  <p:childTnLst>
                                    <p:set>
                                      <p:cBhvr>
                                        <p:cTn id="105" fill="hold">
                                          <p:stCondLst>
                                            <p:cond delay="0"/>
                                          </p:stCondLst>
                                        </p:cTn>
                                        <p:tgtEl>
                                          <p:spTgt spid="87"/>
                                        </p:tgtEl>
                                        <p:attrNameLst>
                                          <p:attrName>style.visibility</p:attrName>
                                        </p:attrNameLst>
                                      </p:cBhvr>
                                      <p:to>
                                        <p:strVal val="hidden"/>
                                      </p:to>
                                    </p:set>
                                  </p:childTnLst>
                                </p:cTn>
                              </p:par>
                            </p:childTnLst>
                          </p:cTn>
                        </p:par>
                        <p:par>
                          <p:cTn id="106" fill="hold">
                            <p:stCondLst>
                              <p:cond delay="0"/>
                            </p:stCondLst>
                            <p:childTnLst>
                              <p:par>
                                <p:cTn id="107" presetID="6" presetClass="emph" presetSubtype="0" accel="50000" decel="50000" fill="hold" grpId="1" nodeType="afterEffect">
                                  <p:stCondLst>
                                    <p:cond delay="0"/>
                                  </p:stCondLst>
                                  <p:childTnLst>
                                    <p:animScale>
                                      <p:cBhvr>
                                        <p:cTn id="108" dur="2000" fill="hold"/>
                                        <p:tgtEl>
                                          <p:spTgt spid="88"/>
                                        </p:tgtEl>
                                      </p:cBhvr>
                                      <p:by x="150000" y="150000"/>
                                    </p:animScale>
                                  </p:childTnLst>
                                </p:cTn>
                              </p:par>
                            </p:childTnLst>
                          </p:cTn>
                        </p:par>
                        <p:par>
                          <p:cTn id="109" fill="hold">
                            <p:stCondLst>
                              <p:cond delay="2000"/>
                            </p:stCondLst>
                            <p:childTnLst>
                              <p:par>
                                <p:cTn id="110" presetID="1" presetClass="entr" presetSubtype="0" fill="hold" grpId="0" nodeType="afterEffect">
                                  <p:stCondLst>
                                    <p:cond delay="400"/>
                                  </p:stCondLst>
                                  <p:iterate>
                                    <p:tmAbs val="0"/>
                                  </p:iterate>
                                  <p:childTnLst>
                                    <p:set>
                                      <p:cBhvr>
                                        <p:cTn id="111" fill="hold"/>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advAuto="0"/>
      <p:bldP spid="83" grpId="1" animBg="1" advAuto="0"/>
      <p:bldP spid="84" grpId="0" animBg="1" advAuto="0"/>
      <p:bldP spid="84" grpId="1" animBg="1" advAuto="0"/>
      <p:bldP spid="85" grpId="0" animBg="1" advAuto="0"/>
      <p:bldP spid="85" grpId="1" animBg="1" advAuto="0"/>
      <p:bldP spid="86" grpId="0" animBg="1" advAuto="0"/>
      <p:bldP spid="86" grpId="1" animBg="1" advAuto="0"/>
      <p:bldP spid="87" grpId="0" animBg="1" advAuto="0"/>
      <p:bldP spid="87" grpId="1" animBg="1" advAuto="0"/>
      <p:bldP spid="88" grpId="0" animBg="1" advAuto="0"/>
      <p:bldP spid="88" grpId="1" animBg="1" advAuto="0"/>
      <p:bldP spid="89" grpId="0" animBg="1" advAuto="0"/>
      <p:bldP spid="89" grpId="1" animBg="1" advAuto="0"/>
      <p:bldP spid="89" grpId="2" animBg="1" advAuto="0"/>
      <p:bldP spid="90" grpId="0" animBg="1" advAuto="0"/>
      <p:bldP spid="90" grpId="1" animBg="1" advAuto="0"/>
      <p:bldP spid="90" grpId="2" animBg="1" advAuto="0"/>
      <p:bldP spid="91" grpId="0" animBg="1" advAuto="0"/>
      <p:bldP spid="91" grpId="1" animBg="1" advAuto="0"/>
      <p:bldP spid="91" grpId="2" animBg="1" advAuto="0"/>
      <p:bldP spid="92" grpId="0" animBg="1" advAuto="0"/>
      <p:bldP spid="92" grpId="1" animBg="1" advAuto="0"/>
      <p:bldP spid="92" grpId="2" animBg="1" advAuto="0"/>
      <p:bldP spid="93" grpId="0" animBg="1" advAuto="0"/>
      <p:bldP spid="93" grpId="1" animBg="1" advAuto="0"/>
      <p:bldP spid="94" grpId="0" animBg="1" advAuto="0"/>
      <p:bldP spid="94" grpId="1" animBg="1" advAuto="0"/>
      <p:bldP spid="95" grpId="0" animBg="1" advAuto="0"/>
      <p:bldP spid="95" grpId="1" animBg="1" advAuto="0"/>
      <p:bldP spid="96" grpId="0" animBg="1" advAuto="0"/>
      <p:bldP spid="96" grpId="1" animBg="1" advAuto="0"/>
      <p:bldP spid="97" grpId="0"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Award Agreement_20AIREA35120469_signed[18] 4.pdf" descr="Award Agreement_20AIREA35120469_signed[18] 4.pdf"/>
          <p:cNvPicPr>
            <a:picLocks noChangeAspect="1"/>
          </p:cNvPicPr>
          <p:nvPr/>
        </p:nvPicPr>
        <p:blipFill>
          <a:blip r:embed="rId3"/>
          <a:srcRect b="7156"/>
          <a:stretch>
            <a:fillRect/>
          </a:stretch>
        </p:blipFill>
        <p:spPr>
          <a:xfrm>
            <a:off x="1698371" y="306137"/>
            <a:ext cx="5299365" cy="6367213"/>
          </a:xfrm>
          <a:prstGeom prst="rect">
            <a:avLst/>
          </a:prstGeom>
          <a:ln w="12700">
            <a:solidFill>
              <a:srgbClr val="000000"/>
            </a:solidFill>
            <a:miter lim="400000"/>
          </a:ln>
        </p:spPr>
      </p:pic>
      <p:sp>
        <p:nvSpPr>
          <p:cNvPr id="100" name="Rounded Rectangle"/>
          <p:cNvSpPr/>
          <p:nvPr/>
        </p:nvSpPr>
        <p:spPr>
          <a:xfrm>
            <a:off x="1874142" y="1364518"/>
            <a:ext cx="4947930" cy="220136"/>
          </a:xfrm>
          <a:prstGeom prst="roundRect">
            <a:avLst>
              <a:gd name="adj" fmla="val 50000"/>
            </a:avLst>
          </a:prstGeom>
          <a:ln w="25400">
            <a:solidFill>
              <a:srgbClr val="FF2600"/>
            </a:solidFill>
          </a:ln>
        </p:spPr>
        <p:txBody>
          <a:bodyPr lIns="45719" rIns="45719"/>
          <a:lstStyle/>
          <a:p>
            <a:endParaRPr dirty="0"/>
          </a:p>
        </p:txBody>
      </p:sp>
      <p:pic>
        <p:nvPicPr>
          <p:cNvPr id="101" name="17 Ref to Docs.png" descr="17 Ref to Docs.png"/>
          <p:cNvPicPr>
            <a:picLocks noChangeAspect="1"/>
          </p:cNvPicPr>
          <p:nvPr/>
        </p:nvPicPr>
        <p:blipFill>
          <a:blip r:embed="rId4"/>
          <a:stretch>
            <a:fillRect/>
          </a:stretch>
        </p:blipFill>
        <p:spPr>
          <a:xfrm>
            <a:off x="1855171" y="1358859"/>
            <a:ext cx="4985873" cy="231453"/>
          </a:xfrm>
          <a:prstGeom prst="rect">
            <a:avLst/>
          </a:prstGeom>
          <a:ln w="6350">
            <a:solidFill>
              <a:srgbClr val="000000"/>
            </a:solidFill>
          </a:ln>
        </p:spPr>
      </p:pic>
      <p:sp>
        <p:nvSpPr>
          <p:cNvPr id="102" name="Shape"/>
          <p:cNvSpPr/>
          <p:nvPr/>
        </p:nvSpPr>
        <p:spPr>
          <a:xfrm>
            <a:off x="3578769" y="1652213"/>
            <a:ext cx="1873001" cy="1290001"/>
          </a:xfrm>
          <a:custGeom>
            <a:avLst/>
            <a:gdLst/>
            <a:ahLst/>
            <a:cxnLst>
              <a:cxn ang="0">
                <a:pos x="wd2" y="hd2"/>
              </a:cxn>
              <a:cxn ang="5400000">
                <a:pos x="wd2" y="hd2"/>
              </a:cxn>
              <a:cxn ang="10800000">
                <a:pos x="wd2" y="hd2"/>
              </a:cxn>
              <a:cxn ang="16200000">
                <a:pos x="wd2" y="hd2"/>
              </a:cxn>
            </a:cxnLst>
            <a:rect l="0" t="0" r="r" b="b"/>
            <a:pathLst>
              <a:path w="21600" h="21600" extrusionOk="0">
                <a:moveTo>
                  <a:pt x="21600" y="4500"/>
                </a:moveTo>
                <a:cubicBezTo>
                  <a:pt x="21600" y="4003"/>
                  <a:pt x="21116" y="3600"/>
                  <a:pt x="20520" y="3600"/>
                </a:cubicBezTo>
                <a:lnTo>
                  <a:pt x="12960" y="3600"/>
                </a:lnTo>
                <a:lnTo>
                  <a:pt x="10800" y="0"/>
                </a:lnTo>
                <a:lnTo>
                  <a:pt x="8640" y="3600"/>
                </a:lnTo>
                <a:lnTo>
                  <a:pt x="1080" y="3600"/>
                </a:lnTo>
                <a:cubicBezTo>
                  <a:pt x="484" y="3600"/>
                  <a:pt x="0" y="4003"/>
                  <a:pt x="0" y="4500"/>
                </a:cubicBezTo>
                <a:lnTo>
                  <a:pt x="0" y="20700"/>
                </a:lnTo>
                <a:cubicBezTo>
                  <a:pt x="0" y="21197"/>
                  <a:pt x="484" y="21600"/>
                  <a:pt x="1080" y="21600"/>
                </a:cubicBezTo>
                <a:lnTo>
                  <a:pt x="20520" y="21600"/>
                </a:lnTo>
                <a:cubicBezTo>
                  <a:pt x="21116" y="21600"/>
                  <a:pt x="21600" y="21197"/>
                  <a:pt x="21600" y="20700"/>
                </a:cubicBezTo>
                <a:lnTo>
                  <a:pt x="21600" y="4500"/>
                </a:lnTo>
                <a:close/>
              </a:path>
            </a:pathLst>
          </a:custGeom>
          <a:solidFill>
            <a:srgbClr val="FFFFFF"/>
          </a:solidFill>
          <a:ln w="25400">
            <a:solidFill>
              <a:srgbClr val="FF2600"/>
            </a:solidFill>
          </a:ln>
        </p:spPr>
        <p:txBody>
          <a:bodyPr lIns="45719" tIns="45720" rIns="45719" bIns="45720" anchor="t"/>
          <a:lstStyle/>
          <a:p>
            <a:endParaRPr dirty="0"/>
          </a:p>
          <a:p>
            <a:r>
              <a:rPr lang="en-US" sz="1800" dirty="0">
                <a:latin typeface="Arial"/>
                <a:ea typeface="ヒラギノ角ゴ Pro W3"/>
              </a:rPr>
              <a:t>Easy reference point for terms &amp; conditions.</a:t>
            </a:r>
            <a:endParaRPr lang="en-US" sz="1800"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01"/>
                                        </p:tgtEl>
                                        <p:attrNameLst>
                                          <p:attrName>style.visibility</p:attrName>
                                        </p:attrNameLst>
                                      </p:cBhvr>
                                      <p:to>
                                        <p:strVal val="visible"/>
                                      </p:to>
                                    </p:set>
                                  </p:childTnLst>
                                </p:cTn>
                              </p:par>
                            </p:childTnLst>
                          </p:cTn>
                        </p:par>
                        <p:par>
                          <p:cTn id="11" fill="hold">
                            <p:stCondLst>
                              <p:cond delay="0"/>
                            </p:stCondLst>
                            <p:childTnLst>
                              <p:par>
                                <p:cTn id="12" presetID="1" presetClass="exit" presetSubtype="0" fill="hold" grpId="1" nodeType="afterEffect">
                                  <p:stCondLst>
                                    <p:cond delay="0"/>
                                  </p:stCondLst>
                                  <p:iterate>
                                    <p:tmAbs val="0"/>
                                  </p:iterate>
                                  <p:childTnLst>
                                    <p:set>
                                      <p:cBhvr>
                                        <p:cTn id="13" fill="hold">
                                          <p:stCondLst>
                                            <p:cond delay="0"/>
                                          </p:stCondLst>
                                        </p:cTn>
                                        <p:tgtEl>
                                          <p:spTgt spid="100"/>
                                        </p:tgtEl>
                                        <p:attrNameLst>
                                          <p:attrName>style.visibility</p:attrName>
                                        </p:attrNameLst>
                                      </p:cBhvr>
                                      <p:to>
                                        <p:strVal val="hidden"/>
                                      </p:to>
                                    </p:set>
                                  </p:childTnLst>
                                </p:cTn>
                              </p:par>
                            </p:childTnLst>
                          </p:cTn>
                        </p:par>
                        <p:par>
                          <p:cTn id="14" fill="hold">
                            <p:stCondLst>
                              <p:cond delay="0"/>
                            </p:stCondLst>
                            <p:childTnLst>
                              <p:par>
                                <p:cTn id="15" presetID="6" presetClass="emph" presetSubtype="0" accel="50000" decel="50000" fill="hold" grpId="1" nodeType="afterEffect">
                                  <p:stCondLst>
                                    <p:cond delay="0"/>
                                  </p:stCondLst>
                                  <p:childTnLst>
                                    <p:animScale>
                                      <p:cBhvr>
                                        <p:cTn id="16" dur="2000" fill="hold"/>
                                        <p:tgtEl>
                                          <p:spTgt spid="101"/>
                                        </p:tgtEl>
                                      </p:cBhvr>
                                      <p:by x="150000" y="150000"/>
                                    </p:animScale>
                                  </p:childTnLst>
                                </p:cTn>
                              </p:par>
                            </p:childTnLst>
                          </p:cTn>
                        </p:par>
                        <p:par>
                          <p:cTn id="17" fill="hold">
                            <p:stCondLst>
                              <p:cond delay="2000"/>
                            </p:stCondLst>
                            <p:childTnLst>
                              <p:par>
                                <p:cTn id="18" presetID="1" presetClass="entr" presetSubtype="0" fill="hold" grpId="0" nodeType="afterEffect">
                                  <p:stCondLst>
                                    <p:cond delay="400"/>
                                  </p:stCondLst>
                                  <p:iterate>
                                    <p:tmAbs val="0"/>
                                  </p:iterate>
                                  <p:childTnLst>
                                    <p:set>
                                      <p:cBhvr>
                                        <p:cTn id="19" fill="hold"/>
                                        <p:tgtEl>
                                          <p:spTgt spid="10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2" nodeType="clickEffect">
                                  <p:stCondLst>
                                    <p:cond delay="0"/>
                                  </p:stCondLst>
                                  <p:iterate>
                                    <p:tmAbs val="0"/>
                                  </p:iterate>
                                  <p:childTnLst>
                                    <p:set>
                                      <p:cBhvr>
                                        <p:cTn id="23" fill="hold">
                                          <p:stCondLst>
                                            <p:cond delay="0"/>
                                          </p:stCondLst>
                                        </p:cTn>
                                        <p:tgtEl>
                                          <p:spTgt spid="101"/>
                                        </p:tgtEl>
                                        <p:attrNameLst>
                                          <p:attrName>style.visibility</p:attrName>
                                        </p:attrNameLst>
                                      </p:cBhvr>
                                      <p:to>
                                        <p:strVal val="hidden"/>
                                      </p:to>
                                    </p:set>
                                  </p:childTnLst>
                                </p:cTn>
                              </p:par>
                            </p:childTnLst>
                          </p:cTn>
                        </p:par>
                        <p:par>
                          <p:cTn id="24" fill="hold">
                            <p:stCondLst>
                              <p:cond delay="0"/>
                            </p:stCondLst>
                            <p:childTnLst>
                              <p:par>
                                <p:cTn id="25" presetID="1" presetClass="exit" presetSubtype="0" fill="hold" grpId="1" nodeType="afterEffect">
                                  <p:stCondLst>
                                    <p:cond delay="0"/>
                                  </p:stCondLst>
                                  <p:iterate>
                                    <p:tmAbs val="0"/>
                                  </p:iterate>
                                  <p:childTnLst>
                                    <p:set>
                                      <p:cBhvr>
                                        <p:cTn id="26" fill="hold">
                                          <p:stCondLst>
                                            <p:cond delay="0"/>
                                          </p:stCondLst>
                                        </p:cTn>
                                        <p:tgtEl>
                                          <p:spTgt spid="1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advAuto="0"/>
      <p:bldP spid="100" grpId="1" animBg="1" advAuto="0"/>
      <p:bldP spid="101" grpId="0" animBg="1" advAuto="0"/>
      <p:bldP spid="101" grpId="1" animBg="1" advAuto="0"/>
      <p:bldP spid="101" grpId="2" animBg="1" advAuto="0"/>
      <p:bldP spid="102" grpId="0" animBg="1" advAuto="0"/>
      <p:bldP spid="102" grpId="1"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C797621A-6F1E-4D75-B16D-2B8744A48137}"/>
              </a:ext>
            </a:extLst>
          </p:cNvPr>
          <p:cNvSpPr>
            <a:spLocks noGrp="1" noChangeArrowheads="1"/>
          </p:cNvSpPr>
          <p:nvPr>
            <p:ph type="title"/>
          </p:nvPr>
        </p:nvSpPr>
        <p:spPr>
          <a:xfrm>
            <a:off x="609600" y="228600"/>
            <a:ext cx="7162800" cy="1066800"/>
          </a:xfrm>
        </p:spPr>
        <p:txBody>
          <a:bodyPr/>
          <a:lstStyle/>
          <a:p>
            <a:br>
              <a:rPr lang="en-US" altLang="en-US" dirty="0"/>
            </a:br>
            <a:r>
              <a:rPr lang="en-US" altLang="en-US" dirty="0"/>
              <a:t>Common Pitfalls </a:t>
            </a:r>
          </a:p>
        </p:txBody>
      </p:sp>
      <p:sp>
        <p:nvSpPr>
          <p:cNvPr id="3" name="Content Placeholder 2">
            <a:extLst>
              <a:ext uri="{FF2B5EF4-FFF2-40B4-BE49-F238E27FC236}">
                <a16:creationId xmlns:a16="http://schemas.microsoft.com/office/drawing/2014/main" id="{FED370A5-5473-49AF-AA38-BFEF34D86E4D}"/>
              </a:ext>
            </a:extLst>
          </p:cNvPr>
          <p:cNvSpPr>
            <a:spLocks noGrp="1"/>
          </p:cNvSpPr>
          <p:nvPr>
            <p:ph idx="1"/>
          </p:nvPr>
        </p:nvSpPr>
        <p:spPr>
          <a:xfrm>
            <a:off x="609600" y="1295400"/>
            <a:ext cx="7162800" cy="4724400"/>
          </a:xfrm>
        </p:spPr>
        <p:txBody>
          <a:bodyPr/>
          <a:lstStyle/>
          <a:p>
            <a:pPr marL="0" indent="0">
              <a:buNone/>
              <a:defRPr/>
            </a:pPr>
            <a:endParaRPr lang="en-US" dirty="0"/>
          </a:p>
          <a:p>
            <a:pPr>
              <a:buFont typeface="Arial" panose="020B0604020202020204" pitchFamily="34" charset="0"/>
              <a:buChar char="•"/>
              <a:defRPr/>
            </a:pPr>
            <a:r>
              <a:rPr lang="en-US" dirty="0"/>
              <a:t>ISSUE: Communication: Contacting the wrong POC for the wrong issue</a:t>
            </a:r>
          </a:p>
          <a:p>
            <a:pPr marL="0" indent="0">
              <a:buNone/>
              <a:defRPr/>
            </a:pPr>
            <a:endParaRPr lang="en-US" dirty="0"/>
          </a:p>
          <a:p>
            <a:pPr lvl="1">
              <a:buFont typeface="Wingdings" panose="05000000000000000000" pitchFamily="2" charset="2"/>
              <a:buChar char="Ø"/>
              <a:defRPr/>
            </a:pPr>
            <a:r>
              <a:rPr lang="en-US" dirty="0"/>
              <a:t>Delays: </a:t>
            </a:r>
            <a:r>
              <a:rPr lang="en-US" dirty="0">
                <a:latin typeface="+mn-lt"/>
              </a:rPr>
              <a:t>Could affect the timely response and resolutions to issues</a:t>
            </a:r>
          </a:p>
          <a:p>
            <a:pPr lvl="1">
              <a:buFont typeface="Wingdings" panose="05000000000000000000" pitchFamily="2" charset="2"/>
              <a:buChar char="Ø"/>
              <a:defRPr/>
            </a:pPr>
            <a:r>
              <a:rPr lang="en-US" dirty="0"/>
              <a:t>Red Flags: </a:t>
            </a:r>
            <a:r>
              <a:rPr lang="en-US" dirty="0">
                <a:latin typeface="+mn-lt"/>
              </a:rPr>
              <a:t>Add scrutiny from sponsors and inadvertent red flags to sponsors </a:t>
            </a:r>
          </a:p>
          <a:p>
            <a:pPr lvl="1">
              <a:buFont typeface="Wingdings" panose="05000000000000000000" pitchFamily="2" charset="2"/>
              <a:buChar char="Ø"/>
              <a:defRPr/>
            </a:pPr>
            <a:r>
              <a:rPr lang="en-US" dirty="0"/>
              <a:t>Misinformation: </a:t>
            </a:r>
            <a:r>
              <a:rPr lang="en-US" dirty="0">
                <a:latin typeface="+mn-lt"/>
              </a:rPr>
              <a:t>Conflicting or inaccurate answers </a:t>
            </a:r>
          </a:p>
          <a:p>
            <a:pPr>
              <a:defRPr/>
            </a:pPr>
            <a:endParaRPr lang="en-US" dirty="0"/>
          </a:p>
          <a:p>
            <a:pPr marL="0" indent="0">
              <a:buNone/>
              <a:defRPr/>
            </a:pPr>
            <a:r>
              <a:rPr lang="en-US" dirty="0"/>
              <a:t>Example:  </a:t>
            </a:r>
            <a:r>
              <a:rPr lang="en-US" i="1" dirty="0"/>
              <a:t>Asking a Sponsor’s Program Official if it’s OK to rebudget and hire a graduate student instead of a post-doc which was originally proposed  </a:t>
            </a:r>
          </a:p>
          <a:p>
            <a:pPr>
              <a:defRPr/>
            </a:pPr>
            <a:endParaRPr lang="en-US" dirty="0"/>
          </a:p>
          <a:p>
            <a:pPr marL="0" indent="0">
              <a:buNone/>
              <a:defRPr/>
            </a:pPr>
            <a:endParaRPr lang="en-US" dirty="0"/>
          </a:p>
          <a:p>
            <a:pPr>
              <a:defRPr/>
            </a:pPr>
            <a:endParaRPr lang="en-US" dirty="0"/>
          </a:p>
          <a:p>
            <a:pPr marL="0" indent="0">
              <a:buNone/>
              <a:defRPr/>
            </a:pPr>
            <a:endParaRPr lang="en-US" dirty="0"/>
          </a:p>
        </p:txBody>
      </p:sp>
    </p:spTree>
    <p:extLst>
      <p:ext uri="{BB962C8B-B14F-4D97-AF65-F5344CB8AC3E}">
        <p14:creationId xmlns:p14="http://schemas.microsoft.com/office/powerpoint/2010/main" val="23149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64B7FEA8-F7A6-4C46-8B09-3D5AC41646FE}"/>
              </a:ext>
            </a:extLst>
          </p:cNvPr>
          <p:cNvSpPr>
            <a:spLocks noGrp="1" noChangeArrowheads="1"/>
          </p:cNvSpPr>
          <p:nvPr>
            <p:ph type="ctrTitle"/>
          </p:nvPr>
        </p:nvSpPr>
        <p:spPr>
          <a:xfrm>
            <a:off x="685800" y="1981200"/>
            <a:ext cx="7848600" cy="1752600"/>
          </a:xfrm>
        </p:spPr>
        <p:txBody>
          <a:bodyPr/>
          <a:lstStyle/>
          <a:p>
            <a:pPr algn="ctr"/>
            <a:r>
              <a:rPr lang="en-US" altLang="en-US" dirty="0"/>
              <a:t>Part I: Proposal to Award</a:t>
            </a:r>
            <a:br>
              <a:rPr lang="en-US" altLang="en-US" sz="6000" dirty="0"/>
            </a:br>
            <a:br>
              <a:rPr lang="en-US" altLang="en-US" sz="6000" dirty="0"/>
            </a:br>
            <a:r>
              <a:rPr lang="en-US" altLang="en-US" sz="3000" dirty="0">
                <a:latin typeface="+mn-lt"/>
              </a:rPr>
              <a:t>Project Plan</a:t>
            </a:r>
            <a:br>
              <a:rPr lang="en-US" altLang="en-US" sz="3000" dirty="0">
                <a:latin typeface="+mn-lt"/>
              </a:rPr>
            </a:br>
            <a:r>
              <a:rPr lang="en-US" altLang="en-US" sz="3000" dirty="0">
                <a:latin typeface="+mn-lt"/>
              </a:rPr>
              <a:t>Effort and Resources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C797621A-6F1E-4D75-B16D-2B8744A48137}"/>
              </a:ext>
            </a:extLst>
          </p:cNvPr>
          <p:cNvSpPr>
            <a:spLocks noGrp="1" noChangeArrowheads="1"/>
          </p:cNvSpPr>
          <p:nvPr>
            <p:ph type="title"/>
          </p:nvPr>
        </p:nvSpPr>
        <p:spPr>
          <a:xfrm>
            <a:off x="609600" y="304800"/>
            <a:ext cx="7162800" cy="990600"/>
          </a:xfrm>
        </p:spPr>
        <p:txBody>
          <a:bodyPr/>
          <a:lstStyle/>
          <a:p>
            <a:br>
              <a:rPr lang="en-US" altLang="en-US" dirty="0"/>
            </a:br>
            <a:r>
              <a:rPr lang="en-US" altLang="en-US" dirty="0"/>
              <a:t>Common Pitfalls </a:t>
            </a:r>
          </a:p>
        </p:txBody>
      </p:sp>
      <p:sp>
        <p:nvSpPr>
          <p:cNvPr id="3" name="Content Placeholder 2">
            <a:extLst>
              <a:ext uri="{FF2B5EF4-FFF2-40B4-BE49-F238E27FC236}">
                <a16:creationId xmlns:a16="http://schemas.microsoft.com/office/drawing/2014/main" id="{FED370A5-5473-49AF-AA38-BFEF34D86E4D}"/>
              </a:ext>
            </a:extLst>
          </p:cNvPr>
          <p:cNvSpPr>
            <a:spLocks noGrp="1"/>
          </p:cNvSpPr>
          <p:nvPr>
            <p:ph idx="1"/>
          </p:nvPr>
        </p:nvSpPr>
        <p:spPr>
          <a:xfrm>
            <a:off x="609600" y="1371600"/>
            <a:ext cx="7162800" cy="4953000"/>
          </a:xfrm>
        </p:spPr>
        <p:txBody>
          <a:bodyPr/>
          <a:lstStyle/>
          <a:p>
            <a:pPr marL="0" indent="0">
              <a:buNone/>
              <a:defRPr/>
            </a:pPr>
            <a:endParaRPr lang="en-US" dirty="0"/>
          </a:p>
          <a:p>
            <a:pPr>
              <a:buFont typeface="Arial" panose="020B0604020202020204" pitchFamily="34" charset="0"/>
              <a:buChar char="•"/>
              <a:defRPr/>
            </a:pPr>
            <a:r>
              <a:rPr lang="en-US" dirty="0"/>
              <a:t>ISSUE: Assuming all awards from the same sponsor have the same T&amp;C’s </a:t>
            </a:r>
          </a:p>
          <a:p>
            <a:pPr marL="0" indent="0">
              <a:buNone/>
              <a:defRPr/>
            </a:pPr>
            <a:endParaRPr lang="en-US" dirty="0"/>
          </a:p>
          <a:p>
            <a:pPr lvl="1">
              <a:buFont typeface="Wingdings" panose="05000000000000000000" pitchFamily="2" charset="2"/>
              <a:buChar char="Ø"/>
              <a:defRPr/>
            </a:pPr>
            <a:r>
              <a:rPr lang="en-US" dirty="0"/>
              <a:t>Delays: </a:t>
            </a:r>
            <a:r>
              <a:rPr lang="en-US" dirty="0">
                <a:latin typeface="+mn-lt"/>
              </a:rPr>
              <a:t>Delays in project plan/timeline, sponsor requests and notification </a:t>
            </a:r>
          </a:p>
          <a:p>
            <a:pPr lvl="1">
              <a:buFont typeface="Wingdings" panose="05000000000000000000" pitchFamily="2" charset="2"/>
              <a:buChar char="Ø"/>
              <a:defRPr/>
            </a:pPr>
            <a:r>
              <a:rPr lang="en-US" dirty="0"/>
              <a:t>Red Flags: </a:t>
            </a:r>
            <a:r>
              <a:rPr lang="en-US" dirty="0">
                <a:latin typeface="+mn-lt"/>
              </a:rPr>
              <a:t>Lack of due diligence in reviewing the awards T&amp;C’s or being aware of updated and current P&amp;Ps </a:t>
            </a:r>
          </a:p>
          <a:p>
            <a:pPr lvl="1">
              <a:buFont typeface="Wingdings" panose="05000000000000000000" pitchFamily="2" charset="2"/>
              <a:buChar char="Ø"/>
              <a:defRPr/>
            </a:pPr>
            <a:r>
              <a:rPr lang="en-US" dirty="0"/>
              <a:t>Misinformation: </a:t>
            </a:r>
            <a:r>
              <a:rPr lang="en-US" dirty="0">
                <a:latin typeface="+mn-lt"/>
              </a:rPr>
              <a:t>Award management strategy that is not consistent with award T&amp;C’s. </a:t>
            </a:r>
          </a:p>
          <a:p>
            <a:pPr>
              <a:defRPr/>
            </a:pPr>
            <a:endParaRPr lang="en-US" dirty="0"/>
          </a:p>
          <a:p>
            <a:pPr>
              <a:buFont typeface="Arial" panose="020B0604020202020204" pitchFamily="34" charset="0"/>
              <a:buChar char="•"/>
              <a:defRPr/>
            </a:pPr>
            <a:r>
              <a:rPr lang="en-US" i="1" dirty="0"/>
              <a:t>Example: Assuming all federal awards allow automatic carryforward from one budget period to the next. </a:t>
            </a:r>
          </a:p>
          <a:p>
            <a:pPr>
              <a:defRPr/>
            </a:pPr>
            <a:endParaRPr lang="en-US" dirty="0"/>
          </a:p>
          <a:p>
            <a:pPr marL="0" indent="0">
              <a:buNone/>
              <a:defRPr/>
            </a:pPr>
            <a:endParaRPr lang="en-US" dirty="0"/>
          </a:p>
          <a:p>
            <a:pPr>
              <a:defRPr/>
            </a:pPr>
            <a:endParaRPr lang="en-US" dirty="0"/>
          </a:p>
          <a:p>
            <a:pPr marL="0" indent="0">
              <a:buNone/>
              <a:defRPr/>
            </a:pPr>
            <a:endParaRPr lang="en-US" dirty="0"/>
          </a:p>
        </p:txBody>
      </p:sp>
    </p:spTree>
    <p:extLst>
      <p:ext uri="{BB962C8B-B14F-4D97-AF65-F5344CB8AC3E}">
        <p14:creationId xmlns:p14="http://schemas.microsoft.com/office/powerpoint/2010/main" val="35298515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C797621A-6F1E-4D75-B16D-2B8744A48137}"/>
              </a:ext>
            </a:extLst>
          </p:cNvPr>
          <p:cNvSpPr>
            <a:spLocks noGrp="1" noChangeArrowheads="1"/>
          </p:cNvSpPr>
          <p:nvPr>
            <p:ph type="title"/>
          </p:nvPr>
        </p:nvSpPr>
        <p:spPr/>
        <p:txBody>
          <a:bodyPr/>
          <a:lstStyle/>
          <a:p>
            <a:br>
              <a:rPr lang="en-US" altLang="en-US" dirty="0"/>
            </a:br>
            <a:r>
              <a:rPr lang="en-US" altLang="en-US" dirty="0"/>
              <a:t>Common Pitfalls </a:t>
            </a:r>
          </a:p>
        </p:txBody>
      </p:sp>
      <p:sp>
        <p:nvSpPr>
          <p:cNvPr id="3" name="Content Placeholder 2">
            <a:extLst>
              <a:ext uri="{FF2B5EF4-FFF2-40B4-BE49-F238E27FC236}">
                <a16:creationId xmlns:a16="http://schemas.microsoft.com/office/drawing/2014/main" id="{FED370A5-5473-49AF-AA38-BFEF34D86E4D}"/>
              </a:ext>
            </a:extLst>
          </p:cNvPr>
          <p:cNvSpPr>
            <a:spLocks noGrp="1"/>
          </p:cNvSpPr>
          <p:nvPr>
            <p:ph idx="1"/>
          </p:nvPr>
        </p:nvSpPr>
        <p:spPr>
          <a:xfrm>
            <a:off x="609600" y="1600200"/>
            <a:ext cx="7162800" cy="4798800"/>
          </a:xfrm>
        </p:spPr>
        <p:txBody>
          <a:bodyPr/>
          <a:lstStyle/>
          <a:p>
            <a:pPr>
              <a:buFont typeface="Arial" panose="020B0604020202020204" pitchFamily="34" charset="0"/>
              <a:buChar char="•"/>
              <a:defRPr/>
            </a:pPr>
            <a:endParaRPr lang="en-US" dirty="0"/>
          </a:p>
          <a:p>
            <a:pPr>
              <a:buFont typeface="Arial" panose="020B0604020202020204" pitchFamily="34" charset="0"/>
              <a:buChar char="•"/>
              <a:defRPr/>
            </a:pPr>
            <a:r>
              <a:rPr lang="en-US" dirty="0"/>
              <a:t>ISSUE: Timely posting of expenses</a:t>
            </a:r>
          </a:p>
          <a:p>
            <a:pPr>
              <a:buFont typeface="Arial" panose="020B0604020202020204" pitchFamily="34" charset="0"/>
              <a:buChar char="•"/>
              <a:defRPr/>
            </a:pPr>
            <a:endParaRPr lang="en-US" dirty="0">
              <a:ea typeface="ヒラギノ角ゴ Pro W3"/>
              <a:cs typeface="+mn-lt"/>
            </a:endParaRPr>
          </a:p>
          <a:p>
            <a:pPr lvl="1">
              <a:buFont typeface="Wingdings,Sans-Serif" panose="020B0604020202020204" pitchFamily="34" charset="0"/>
              <a:buChar char="Ø"/>
              <a:defRPr/>
            </a:pPr>
            <a:r>
              <a:rPr lang="en-US" b="1" dirty="0">
                <a:latin typeface="+mn-lt"/>
                <a:ea typeface="+mn-lt"/>
                <a:cs typeface="+mn-lt"/>
              </a:rPr>
              <a:t>Delays:</a:t>
            </a:r>
            <a:r>
              <a:rPr lang="en-US" dirty="0">
                <a:latin typeface="+mn-lt"/>
                <a:ea typeface="+mn-lt"/>
                <a:cs typeface="+mn-lt"/>
              </a:rPr>
              <a:t> </a:t>
            </a:r>
            <a:r>
              <a:rPr lang="en-US" dirty="0">
                <a:latin typeface="+mn-lt"/>
                <a:cs typeface="Arial"/>
              </a:rPr>
              <a:t>Delays in award invoicing, financial reporting, and closeout</a:t>
            </a:r>
            <a:endParaRPr lang="en-US" dirty="0">
              <a:latin typeface="+mn-lt"/>
              <a:ea typeface="ヒラギノ角ゴ Pro W3"/>
              <a:cs typeface="+mn-lt"/>
            </a:endParaRPr>
          </a:p>
          <a:p>
            <a:pPr lvl="1">
              <a:buFont typeface="Wingdings,Sans-Serif" panose="020B0604020202020204" pitchFamily="34" charset="0"/>
              <a:buChar char="Ø"/>
              <a:defRPr/>
            </a:pPr>
            <a:r>
              <a:rPr lang="en-US" b="1" dirty="0">
                <a:latin typeface="+mn-lt"/>
                <a:ea typeface="+mn-lt"/>
                <a:cs typeface="+mn-lt"/>
              </a:rPr>
              <a:t>Red Flags</a:t>
            </a:r>
            <a:r>
              <a:rPr lang="en-US" dirty="0">
                <a:latin typeface="+mn-lt"/>
                <a:ea typeface="+mn-lt"/>
                <a:cs typeface="+mn-lt"/>
              </a:rPr>
              <a:t>: </a:t>
            </a:r>
            <a:r>
              <a:rPr lang="en-US" dirty="0">
                <a:latin typeface="+mn-lt"/>
                <a:cs typeface="Arial"/>
              </a:rPr>
              <a:t>Breakdown of internal controls and increased audit risk (Single Audit &amp; Sponsor Audit)</a:t>
            </a:r>
            <a:endParaRPr lang="en-US" dirty="0">
              <a:latin typeface="+mn-lt"/>
              <a:ea typeface="ヒラギノ角ゴ Pro W3"/>
              <a:cs typeface="+mn-lt"/>
            </a:endParaRPr>
          </a:p>
          <a:p>
            <a:pPr lvl="1">
              <a:buFont typeface="Wingdings,Sans-Serif" panose="020B0604020202020204" pitchFamily="34" charset="0"/>
              <a:buChar char="Ø"/>
              <a:defRPr/>
            </a:pPr>
            <a:r>
              <a:rPr lang="en-US" b="1" dirty="0">
                <a:latin typeface="+mn-lt"/>
                <a:ea typeface="+mn-lt"/>
                <a:cs typeface="+mn-lt"/>
              </a:rPr>
              <a:t>Misinformation</a:t>
            </a:r>
            <a:r>
              <a:rPr lang="en-US" dirty="0">
                <a:latin typeface="+mn-lt"/>
                <a:ea typeface="+mn-lt"/>
                <a:cs typeface="+mn-lt"/>
              </a:rPr>
              <a:t>: </a:t>
            </a:r>
            <a:r>
              <a:rPr lang="en-US" dirty="0">
                <a:latin typeface="+mn-lt"/>
                <a:cs typeface="Arial"/>
              </a:rPr>
              <a:t>Award management not consistent with sponsor requirements or generally accepted accounting principles</a:t>
            </a:r>
          </a:p>
          <a:p>
            <a:pPr>
              <a:buFont typeface="Arial" panose="020B0604020202020204" pitchFamily="34" charset="0"/>
              <a:buChar char="•"/>
              <a:defRPr/>
            </a:pPr>
            <a:endParaRPr lang="en-US" dirty="0"/>
          </a:p>
          <a:p>
            <a:pPr>
              <a:buFont typeface="Arial" panose="020B0604020202020204" pitchFamily="34" charset="0"/>
              <a:buChar char="•"/>
              <a:defRPr/>
            </a:pPr>
            <a:r>
              <a:rPr lang="en-US" i="1" dirty="0"/>
              <a:t>Example: Significant gaps in spending or incomplete final expenses.</a:t>
            </a:r>
          </a:p>
          <a:p>
            <a:pPr marL="0" indent="0">
              <a:buNone/>
              <a:defRPr/>
            </a:pPr>
            <a:endParaRPr lang="en-US" dirty="0"/>
          </a:p>
          <a:p>
            <a:pPr marL="0" indent="0">
              <a:buNone/>
              <a:defRPr/>
            </a:pPr>
            <a:endParaRPr lang="en-US" dirty="0"/>
          </a:p>
        </p:txBody>
      </p:sp>
    </p:spTree>
    <p:extLst>
      <p:ext uri="{BB962C8B-B14F-4D97-AF65-F5344CB8AC3E}">
        <p14:creationId xmlns:p14="http://schemas.microsoft.com/office/powerpoint/2010/main" val="5894986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C797621A-6F1E-4D75-B16D-2B8744A48137}"/>
              </a:ext>
            </a:extLst>
          </p:cNvPr>
          <p:cNvSpPr>
            <a:spLocks noGrp="1" noChangeArrowheads="1"/>
          </p:cNvSpPr>
          <p:nvPr>
            <p:ph type="title"/>
          </p:nvPr>
        </p:nvSpPr>
        <p:spPr/>
        <p:txBody>
          <a:bodyPr/>
          <a:lstStyle/>
          <a:p>
            <a:br>
              <a:rPr lang="en-US" altLang="en-US" dirty="0"/>
            </a:br>
            <a:r>
              <a:rPr lang="en-US" altLang="en-US" dirty="0"/>
              <a:t>Common Pitfalls </a:t>
            </a:r>
          </a:p>
        </p:txBody>
      </p:sp>
      <p:sp>
        <p:nvSpPr>
          <p:cNvPr id="3" name="Content Placeholder 2">
            <a:extLst>
              <a:ext uri="{FF2B5EF4-FFF2-40B4-BE49-F238E27FC236}">
                <a16:creationId xmlns:a16="http://schemas.microsoft.com/office/drawing/2014/main" id="{FED370A5-5473-49AF-AA38-BFEF34D86E4D}"/>
              </a:ext>
            </a:extLst>
          </p:cNvPr>
          <p:cNvSpPr>
            <a:spLocks noGrp="1"/>
          </p:cNvSpPr>
          <p:nvPr>
            <p:ph idx="1"/>
          </p:nvPr>
        </p:nvSpPr>
        <p:spPr>
          <a:xfrm>
            <a:off x="609600" y="1600200"/>
            <a:ext cx="7162800" cy="4798800"/>
          </a:xfrm>
        </p:spPr>
        <p:txBody>
          <a:bodyPr/>
          <a:lstStyle/>
          <a:p>
            <a:pPr>
              <a:buFont typeface="Arial" panose="020B0604020202020204" pitchFamily="34" charset="0"/>
              <a:buChar char="•"/>
              <a:defRPr/>
            </a:pPr>
            <a:endParaRPr lang="en-US" dirty="0"/>
          </a:p>
          <a:p>
            <a:pPr>
              <a:buFont typeface="Arial" panose="020B0604020202020204" pitchFamily="34" charset="0"/>
              <a:buChar char="•"/>
              <a:defRPr/>
            </a:pPr>
            <a:r>
              <a:rPr lang="en-US" dirty="0"/>
              <a:t>ISSUE: Assuming all re-budgets (and related expenses) between approved budget categories are always allowable.</a:t>
            </a:r>
          </a:p>
          <a:p>
            <a:pPr>
              <a:buFont typeface="Arial" panose="020B0604020202020204" pitchFamily="34" charset="0"/>
              <a:buChar char="•"/>
              <a:defRPr/>
            </a:pPr>
            <a:endParaRPr lang="en-US" dirty="0">
              <a:ea typeface="ヒラギノ角ゴ Pro W3"/>
              <a:cs typeface="+mn-lt"/>
            </a:endParaRPr>
          </a:p>
          <a:p>
            <a:pPr lvl="1">
              <a:buFont typeface="Wingdings,Sans-Serif" panose="020B0604020202020204" pitchFamily="34" charset="0"/>
              <a:buChar char="Ø"/>
              <a:defRPr/>
            </a:pPr>
            <a:r>
              <a:rPr lang="en-US" dirty="0">
                <a:latin typeface="+mn-lt"/>
                <a:ea typeface="+mn-lt"/>
                <a:cs typeface="+mn-lt"/>
              </a:rPr>
              <a:t>Delays: Rejected or </a:t>
            </a:r>
            <a:r>
              <a:rPr lang="en-US" dirty="0">
                <a:cs typeface="Arial"/>
              </a:rPr>
              <a:t>Delayed award invoicing, financial reporting, and closeout</a:t>
            </a:r>
            <a:endParaRPr lang="en-US" dirty="0">
              <a:latin typeface="Arial Bold"/>
              <a:ea typeface="ヒラギノ角ゴ Pro W3"/>
              <a:cs typeface="+mn-lt"/>
            </a:endParaRPr>
          </a:p>
          <a:p>
            <a:pPr lvl="1">
              <a:buFont typeface="Wingdings,Sans-Serif" panose="020B0604020202020204" pitchFamily="34" charset="0"/>
              <a:buChar char="Ø"/>
              <a:defRPr/>
            </a:pPr>
            <a:r>
              <a:rPr lang="en-US" dirty="0">
                <a:latin typeface="+mn-lt"/>
                <a:ea typeface="+mn-lt"/>
                <a:cs typeface="+mn-lt"/>
              </a:rPr>
              <a:t>Red Flags: </a:t>
            </a:r>
            <a:r>
              <a:rPr lang="en-US" dirty="0">
                <a:cs typeface="Arial"/>
              </a:rPr>
              <a:t>Breakdown of internal controls and increased audit risk (Single Audit &amp; Sponsor Audit)</a:t>
            </a:r>
            <a:endParaRPr lang="en-US" dirty="0">
              <a:latin typeface="Arial Bold"/>
              <a:ea typeface="ヒラギノ角ゴ Pro W3"/>
              <a:cs typeface="+mn-lt"/>
            </a:endParaRPr>
          </a:p>
          <a:p>
            <a:pPr lvl="1">
              <a:buFont typeface="Wingdings,Sans-Serif" panose="020B0604020202020204" pitchFamily="34" charset="0"/>
              <a:buChar char="Ø"/>
              <a:defRPr/>
            </a:pPr>
            <a:r>
              <a:rPr lang="en-US" dirty="0">
                <a:latin typeface="+mn-lt"/>
                <a:ea typeface="+mn-lt"/>
                <a:cs typeface="+mn-lt"/>
              </a:rPr>
              <a:t>Misinformation: </a:t>
            </a:r>
            <a:r>
              <a:rPr lang="en-US" dirty="0">
                <a:cs typeface="Arial"/>
              </a:rPr>
              <a:t>Award management not consistent with sponsor requirements</a:t>
            </a:r>
            <a:endParaRPr lang="en-US" dirty="0">
              <a:latin typeface="Arial Bold"/>
              <a:cs typeface="Arial"/>
            </a:endParaRPr>
          </a:p>
          <a:p>
            <a:pPr lvl="1">
              <a:buFont typeface="Wingdings,Sans-Serif" panose="020B0604020202020204" pitchFamily="34" charset="0"/>
              <a:buChar char="Ø"/>
              <a:defRPr/>
            </a:pPr>
            <a:endParaRPr lang="en-US" dirty="0">
              <a:latin typeface="Arial Bold"/>
              <a:cs typeface="Arial"/>
            </a:endParaRPr>
          </a:p>
          <a:p>
            <a:pPr>
              <a:buFont typeface="Arial" panose="020B0604020202020204" pitchFamily="34" charset="0"/>
              <a:buChar char="•"/>
              <a:defRPr/>
            </a:pPr>
            <a:r>
              <a:rPr lang="en-US" i="1" dirty="0"/>
              <a:t>Example: Overspending restricted budget categories which creates unallowable expenses because prior approval is required. </a:t>
            </a:r>
          </a:p>
          <a:p>
            <a:pPr marL="0" indent="0">
              <a:buNone/>
              <a:defRPr/>
            </a:pPr>
            <a:endParaRPr lang="en-US" dirty="0"/>
          </a:p>
          <a:p>
            <a:pPr marL="0" indent="0">
              <a:buNone/>
              <a:defRPr/>
            </a:pPr>
            <a:endParaRPr lang="en-US" dirty="0"/>
          </a:p>
        </p:txBody>
      </p:sp>
    </p:spTree>
    <p:extLst>
      <p:ext uri="{BB962C8B-B14F-4D97-AF65-F5344CB8AC3E}">
        <p14:creationId xmlns:p14="http://schemas.microsoft.com/office/powerpoint/2010/main" val="27620650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C797621A-6F1E-4D75-B16D-2B8744A48137}"/>
              </a:ext>
            </a:extLst>
          </p:cNvPr>
          <p:cNvSpPr>
            <a:spLocks noGrp="1" noChangeArrowheads="1"/>
          </p:cNvSpPr>
          <p:nvPr>
            <p:ph type="title"/>
          </p:nvPr>
        </p:nvSpPr>
        <p:spPr/>
        <p:txBody>
          <a:bodyPr/>
          <a:lstStyle/>
          <a:p>
            <a:br>
              <a:rPr lang="en-US" altLang="en-US" dirty="0"/>
            </a:br>
            <a:r>
              <a:rPr lang="en-US" altLang="en-US" dirty="0"/>
              <a:t>Common Pitfalls </a:t>
            </a:r>
          </a:p>
        </p:txBody>
      </p:sp>
      <p:sp>
        <p:nvSpPr>
          <p:cNvPr id="3" name="Content Placeholder 2">
            <a:extLst>
              <a:ext uri="{FF2B5EF4-FFF2-40B4-BE49-F238E27FC236}">
                <a16:creationId xmlns:a16="http://schemas.microsoft.com/office/drawing/2014/main" id="{FED370A5-5473-49AF-AA38-BFEF34D86E4D}"/>
              </a:ext>
            </a:extLst>
          </p:cNvPr>
          <p:cNvSpPr>
            <a:spLocks noGrp="1"/>
          </p:cNvSpPr>
          <p:nvPr>
            <p:ph idx="1"/>
          </p:nvPr>
        </p:nvSpPr>
        <p:spPr>
          <a:xfrm>
            <a:off x="609600" y="1600200"/>
            <a:ext cx="7736237" cy="4114800"/>
          </a:xfrm>
        </p:spPr>
        <p:txBody>
          <a:bodyPr/>
          <a:lstStyle/>
          <a:p>
            <a:pPr marL="0" indent="0">
              <a:buNone/>
              <a:defRPr/>
            </a:pPr>
            <a:r>
              <a:rPr lang="en-US" b="1" dirty="0"/>
              <a:t>Research Compliance and Integrity</a:t>
            </a:r>
          </a:p>
          <a:p>
            <a:pPr>
              <a:buFont typeface="Arial" pitchFamily="36" charset="0"/>
              <a:buChar char="•"/>
              <a:defRPr/>
            </a:pPr>
            <a:r>
              <a:rPr lang="en-US" dirty="0">
                <a:ea typeface="ヒラギノ角ゴ Pro W3"/>
                <a:cs typeface="+mn-lt"/>
              </a:rPr>
              <a:t>ISSUE: IRB/IACUC Pending, Certification of HS Training, updated disclosures </a:t>
            </a:r>
            <a:endParaRPr lang="en-US" b="1" dirty="0">
              <a:ea typeface="ヒラギノ角ゴ Pro W3"/>
              <a:cs typeface="+mn-lt"/>
            </a:endParaRPr>
          </a:p>
          <a:p>
            <a:pPr marL="0" indent="0">
              <a:buNone/>
              <a:defRPr/>
            </a:pPr>
            <a:endParaRPr lang="en-US" dirty="0">
              <a:ea typeface="ヒラギノ角ゴ Pro W3"/>
              <a:cs typeface="+mn-lt"/>
            </a:endParaRPr>
          </a:p>
          <a:p>
            <a:pPr lvl="1">
              <a:buFont typeface="Wingdings" pitchFamily="36" charset="0"/>
              <a:buChar char="Ø"/>
              <a:defRPr/>
            </a:pPr>
            <a:r>
              <a:rPr lang="en-US" b="1" dirty="0">
                <a:ea typeface="+mn-lt"/>
                <a:cs typeface="+mn-lt"/>
              </a:rPr>
              <a:t>Delays</a:t>
            </a:r>
            <a:r>
              <a:rPr lang="en-US" dirty="0">
                <a:ea typeface="+mn-lt"/>
                <a:cs typeface="+mn-lt"/>
              </a:rPr>
              <a:t>:</a:t>
            </a:r>
            <a:r>
              <a:rPr lang="en-US" dirty="0">
                <a:latin typeface="+mn-lt"/>
                <a:ea typeface="+mn-lt"/>
                <a:cs typeface="+mn-lt"/>
              </a:rPr>
              <a:t> </a:t>
            </a:r>
            <a:r>
              <a:rPr lang="en-US" dirty="0">
                <a:latin typeface="+mn-lt"/>
                <a:cs typeface="Arial"/>
              </a:rPr>
              <a:t>Delays in project plan/timeline.</a:t>
            </a:r>
          </a:p>
          <a:p>
            <a:pPr lvl="1">
              <a:buFont typeface="Wingdings" pitchFamily="36" charset="0"/>
              <a:buChar char="Ø"/>
              <a:defRPr/>
            </a:pPr>
            <a:r>
              <a:rPr lang="en-US" b="1" dirty="0">
                <a:cs typeface="Arial"/>
              </a:rPr>
              <a:t>Red Flags</a:t>
            </a:r>
            <a:r>
              <a:rPr lang="en-US" dirty="0">
                <a:cs typeface="Arial"/>
              </a:rPr>
              <a:t>: </a:t>
            </a:r>
            <a:r>
              <a:rPr lang="en-US" dirty="0">
                <a:latin typeface="+mn-lt"/>
                <a:cs typeface="Arial"/>
              </a:rPr>
              <a:t>Breakdown regulatory requirements, lack of training.</a:t>
            </a:r>
          </a:p>
          <a:p>
            <a:pPr lvl="1">
              <a:buFont typeface="Wingdings" pitchFamily="36" charset="0"/>
              <a:buChar char="Ø"/>
              <a:defRPr/>
            </a:pPr>
            <a:r>
              <a:rPr lang="en-US" b="1" dirty="0">
                <a:cs typeface="Arial"/>
              </a:rPr>
              <a:t>Misinformation</a:t>
            </a:r>
            <a:r>
              <a:rPr lang="en-US" dirty="0">
                <a:cs typeface="Arial"/>
              </a:rPr>
              <a:t>: </a:t>
            </a:r>
            <a:r>
              <a:rPr lang="en-US" dirty="0">
                <a:latin typeface="+mn-lt"/>
                <a:cs typeface="Arial"/>
              </a:rPr>
              <a:t>Could result in publication and  research integrity issues </a:t>
            </a:r>
          </a:p>
          <a:p>
            <a:pPr lvl="1">
              <a:buFont typeface="Wingdings" pitchFamily="36" charset="0"/>
              <a:buChar char="Ø"/>
              <a:defRPr/>
            </a:pPr>
            <a:endParaRPr lang="en-US" dirty="0">
              <a:latin typeface="Arial"/>
              <a:cs typeface="Arial"/>
            </a:endParaRPr>
          </a:p>
          <a:p>
            <a:pPr lvl="1">
              <a:buFont typeface="Arial" pitchFamily="36" charset="0"/>
              <a:buChar char="•"/>
              <a:defRPr/>
            </a:pPr>
            <a:r>
              <a:rPr lang="en-US" i="1" dirty="0">
                <a:latin typeface="Arial"/>
                <a:cs typeface="Arial"/>
              </a:rPr>
              <a:t>Example: Expired or DRAFT protocol. Keep in mind most compliance committees only meet once a month.</a:t>
            </a:r>
            <a:endParaRPr lang="en-US" i="1" dirty="0">
              <a:cs typeface="Arial"/>
            </a:endParaRPr>
          </a:p>
          <a:p>
            <a:pPr marL="0" indent="0">
              <a:buNone/>
              <a:defRPr/>
            </a:pPr>
            <a:endParaRPr lang="en-US" dirty="0">
              <a:cs typeface="Arial"/>
            </a:endParaRPr>
          </a:p>
          <a:p>
            <a:pPr marL="0" indent="0">
              <a:buNone/>
              <a:defRPr/>
            </a:pPr>
            <a:r>
              <a:rPr lang="en-US" dirty="0"/>
              <a:t>  </a:t>
            </a:r>
          </a:p>
          <a:p>
            <a:pPr marL="0" indent="0">
              <a:buNone/>
              <a:defRPr/>
            </a:pPr>
            <a:endParaRPr lang="en-US" dirty="0"/>
          </a:p>
          <a:p>
            <a:pPr>
              <a:buFont typeface="Wingdings" pitchFamily="36" charset="0"/>
              <a:buChar char="Ø"/>
              <a:defRPr/>
            </a:pPr>
            <a:endParaRPr lang="en-US" dirty="0">
              <a:cs typeface="Arial"/>
            </a:endParaRPr>
          </a:p>
        </p:txBody>
      </p:sp>
    </p:spTree>
    <p:extLst>
      <p:ext uri="{BB962C8B-B14F-4D97-AF65-F5344CB8AC3E}">
        <p14:creationId xmlns:p14="http://schemas.microsoft.com/office/powerpoint/2010/main" val="31440104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64B7FEA8-F7A6-4C46-8B09-3D5AC41646FE}"/>
              </a:ext>
            </a:extLst>
          </p:cNvPr>
          <p:cNvSpPr>
            <a:spLocks noGrp="1" noChangeArrowheads="1"/>
          </p:cNvSpPr>
          <p:nvPr>
            <p:ph type="ctrTitle"/>
          </p:nvPr>
        </p:nvSpPr>
        <p:spPr>
          <a:xfrm>
            <a:off x="609600" y="762000"/>
            <a:ext cx="7543800" cy="3886200"/>
          </a:xfrm>
        </p:spPr>
        <p:txBody>
          <a:bodyPr/>
          <a:lstStyle/>
          <a:p>
            <a:pPr algn="ctr"/>
            <a:r>
              <a:rPr lang="en-US" altLang="en-US" sz="5000" dirty="0"/>
              <a:t>Part III: Project Kick-off</a:t>
            </a:r>
            <a:br>
              <a:rPr lang="en-US" altLang="en-US" sz="6000" dirty="0"/>
            </a:br>
            <a:br>
              <a:rPr lang="en-US" altLang="en-US" sz="6000" dirty="0"/>
            </a:br>
            <a:r>
              <a:rPr lang="en-US" altLang="en-US" sz="3000" dirty="0">
                <a:latin typeface="+mn-lt"/>
              </a:rPr>
              <a:t>ORSP Project Information Notification (PIN)Report </a:t>
            </a:r>
            <a:br>
              <a:rPr lang="en-US" altLang="en-US" sz="3000" dirty="0">
                <a:latin typeface="+mn-lt"/>
              </a:rPr>
            </a:br>
            <a:br>
              <a:rPr lang="en-US" altLang="en-US" sz="3000" dirty="0">
                <a:latin typeface="+mn-lt"/>
              </a:rPr>
            </a:br>
            <a:r>
              <a:rPr lang="en-US" altLang="en-US" sz="3000" dirty="0">
                <a:latin typeface="+mn-lt"/>
              </a:rPr>
              <a:t>Roles and Responsibilities </a:t>
            </a:r>
          </a:p>
        </p:txBody>
      </p:sp>
    </p:spTree>
    <p:extLst>
      <p:ext uri="{BB962C8B-B14F-4D97-AF65-F5344CB8AC3E}">
        <p14:creationId xmlns:p14="http://schemas.microsoft.com/office/powerpoint/2010/main" val="24808306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C797621A-6F1E-4D75-B16D-2B8744A48137}"/>
              </a:ext>
            </a:extLst>
          </p:cNvPr>
          <p:cNvSpPr>
            <a:spLocks noGrp="1" noChangeArrowheads="1"/>
          </p:cNvSpPr>
          <p:nvPr>
            <p:ph type="title"/>
          </p:nvPr>
        </p:nvSpPr>
        <p:spPr>
          <a:xfrm>
            <a:off x="609600" y="457200"/>
            <a:ext cx="7162800" cy="1447800"/>
          </a:xfrm>
        </p:spPr>
        <p:txBody>
          <a:bodyPr/>
          <a:lstStyle/>
          <a:p>
            <a:br>
              <a:rPr lang="en-US" altLang="en-US" dirty="0"/>
            </a:br>
            <a:r>
              <a:rPr lang="en-US" altLang="en-US" dirty="0"/>
              <a:t>ORSP Project Information Notification (PIN) Report </a:t>
            </a:r>
          </a:p>
        </p:txBody>
      </p:sp>
      <p:sp>
        <p:nvSpPr>
          <p:cNvPr id="3" name="Content Placeholder 2">
            <a:extLst>
              <a:ext uri="{FF2B5EF4-FFF2-40B4-BE49-F238E27FC236}">
                <a16:creationId xmlns:a16="http://schemas.microsoft.com/office/drawing/2014/main" id="{FED370A5-5473-49AF-AA38-BFEF34D86E4D}"/>
              </a:ext>
            </a:extLst>
          </p:cNvPr>
          <p:cNvSpPr>
            <a:spLocks noGrp="1"/>
          </p:cNvSpPr>
          <p:nvPr>
            <p:ph idx="1"/>
          </p:nvPr>
        </p:nvSpPr>
        <p:spPr>
          <a:xfrm>
            <a:off x="609600" y="2209800"/>
            <a:ext cx="7162800" cy="3962400"/>
          </a:xfrm>
        </p:spPr>
        <p:txBody>
          <a:bodyPr/>
          <a:lstStyle/>
          <a:p>
            <a:pPr>
              <a:buFont typeface="Arial" panose="020B0604020202020204" pitchFamily="34" charset="0"/>
              <a:buChar char="•"/>
              <a:defRPr/>
            </a:pPr>
            <a:r>
              <a:rPr lang="en-US" dirty="0"/>
              <a:t>What is a PIN </a:t>
            </a:r>
          </a:p>
          <a:p>
            <a:pPr lvl="1">
              <a:buFont typeface="Arial" panose="020B0604020202020204" pitchFamily="34" charset="0"/>
              <a:buChar char="•"/>
              <a:defRPr/>
            </a:pPr>
            <a:r>
              <a:rPr lang="en-US" dirty="0">
                <a:latin typeface="Arial"/>
              </a:rPr>
              <a:t>A summary of important award attributes</a:t>
            </a:r>
          </a:p>
          <a:p>
            <a:pPr>
              <a:buFont typeface="Arial" panose="020B0604020202020204" pitchFamily="34" charset="0"/>
              <a:buChar char="•"/>
              <a:defRPr/>
            </a:pPr>
            <a:r>
              <a:rPr lang="en-US" dirty="0"/>
              <a:t>How is a PIN generated </a:t>
            </a:r>
          </a:p>
          <a:p>
            <a:pPr lvl="1">
              <a:buFont typeface="Arial" panose="020B0604020202020204" pitchFamily="34" charset="0"/>
              <a:buChar char="•"/>
              <a:defRPr/>
            </a:pPr>
            <a:r>
              <a:rPr lang="en-US" dirty="0">
                <a:latin typeface="Arial"/>
              </a:rPr>
              <a:t>Generated by ORSP Post Award from PeopleSoft (UMGM7014)</a:t>
            </a:r>
            <a:endParaRPr lang="en-US" dirty="0"/>
          </a:p>
          <a:p>
            <a:pPr>
              <a:buFont typeface="Arial" panose="020B0604020202020204" pitchFamily="34" charset="0"/>
              <a:buChar char="•"/>
              <a:defRPr/>
            </a:pPr>
            <a:r>
              <a:rPr lang="en-US" dirty="0"/>
              <a:t>When is a PIN distributed and to who is it sent</a:t>
            </a:r>
          </a:p>
          <a:p>
            <a:pPr lvl="1">
              <a:buFont typeface="Arial" panose="020B0604020202020204" pitchFamily="34" charset="0"/>
              <a:buChar char="•"/>
              <a:defRPr/>
            </a:pPr>
            <a:r>
              <a:rPr lang="en-US" dirty="0"/>
              <a:t>Upon completion of initial award set-up and at modifications</a:t>
            </a:r>
          </a:p>
          <a:p>
            <a:pPr lvl="1">
              <a:buFont typeface="Arial" panose="020B0604020202020204" pitchFamily="34" charset="0"/>
              <a:buChar char="•"/>
              <a:defRPr/>
            </a:pPr>
            <a:r>
              <a:rPr lang="en-US" dirty="0">
                <a:latin typeface="Arial Bold"/>
              </a:rPr>
              <a:t>PI, Department Grant Admin, ORSP PreAward</a:t>
            </a:r>
          </a:p>
          <a:p>
            <a:pPr>
              <a:buFont typeface="Arial" panose="020B0604020202020204" pitchFamily="34" charset="0"/>
              <a:buChar char="•"/>
              <a:defRPr/>
            </a:pPr>
            <a:r>
              <a:rPr lang="en-US" dirty="0"/>
              <a:t>Review sample PIN</a:t>
            </a:r>
          </a:p>
          <a:p>
            <a:pPr marL="0" indent="0">
              <a:buNone/>
              <a:defRPr/>
            </a:pPr>
            <a:endParaRPr lang="en-US" dirty="0"/>
          </a:p>
          <a:p>
            <a:pPr marL="0" indent="0">
              <a:buNone/>
              <a:defRPr/>
            </a:pPr>
            <a:endParaRPr lang="en-US" dirty="0"/>
          </a:p>
          <a:p>
            <a:pPr>
              <a:buFont typeface="Arial" panose="020B0604020202020204" pitchFamily="34" charset="0"/>
              <a:buChar char="•"/>
              <a:defRPr/>
            </a:pPr>
            <a:endParaRPr lang="en-US" dirty="0"/>
          </a:p>
        </p:txBody>
      </p:sp>
    </p:spTree>
    <p:extLst>
      <p:ext uri="{BB962C8B-B14F-4D97-AF65-F5344CB8AC3E}">
        <p14:creationId xmlns:p14="http://schemas.microsoft.com/office/powerpoint/2010/main" val="19379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phical user interface, application, Word&#10;&#10;Description automatically generated">
            <a:extLst>
              <a:ext uri="{FF2B5EF4-FFF2-40B4-BE49-F238E27FC236}">
                <a16:creationId xmlns:a16="http://schemas.microsoft.com/office/drawing/2014/main" id="{DB53F28E-CAE6-4DA4-83C4-FD5F226FCB34}"/>
              </a:ext>
            </a:extLst>
          </p:cNvPr>
          <p:cNvPicPr>
            <a:picLocks noChangeAspect="1"/>
          </p:cNvPicPr>
          <p:nvPr/>
        </p:nvPicPr>
        <p:blipFill rotWithShape="1">
          <a:blip r:embed="rId3"/>
          <a:srcRect l="62116" t="19837" r="4524" b="10598"/>
          <a:stretch/>
        </p:blipFill>
        <p:spPr>
          <a:xfrm>
            <a:off x="626400" y="613238"/>
            <a:ext cx="7967415" cy="4702543"/>
          </a:xfrm>
          <a:prstGeom prst="rect">
            <a:avLst/>
          </a:prstGeom>
        </p:spPr>
      </p:pic>
    </p:spTree>
    <p:extLst>
      <p:ext uri="{BB962C8B-B14F-4D97-AF65-F5344CB8AC3E}">
        <p14:creationId xmlns:p14="http://schemas.microsoft.com/office/powerpoint/2010/main" val="26029945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Graphical user interface, application, Word&#10;&#10;Description automatically generated">
            <a:extLst>
              <a:ext uri="{FF2B5EF4-FFF2-40B4-BE49-F238E27FC236}">
                <a16:creationId xmlns:a16="http://schemas.microsoft.com/office/drawing/2014/main" id="{F74F88E0-12DD-4C15-B88D-711B3A239157}"/>
              </a:ext>
            </a:extLst>
          </p:cNvPr>
          <p:cNvPicPr>
            <a:picLocks noChangeAspect="1"/>
          </p:cNvPicPr>
          <p:nvPr/>
        </p:nvPicPr>
        <p:blipFill rotWithShape="1">
          <a:blip r:embed="rId3"/>
          <a:srcRect l="63267" t="16304" r="14494" b="26630"/>
          <a:stretch/>
        </p:blipFill>
        <p:spPr>
          <a:xfrm>
            <a:off x="1292400" y="613238"/>
            <a:ext cx="6220619" cy="4512727"/>
          </a:xfrm>
          <a:prstGeom prst="rect">
            <a:avLst/>
          </a:prstGeom>
        </p:spPr>
      </p:pic>
      <p:pic>
        <p:nvPicPr>
          <p:cNvPr id="7" name="Picture 7" descr="Graphical user interface, application, Word&#10;&#10;Description automatically generated">
            <a:extLst>
              <a:ext uri="{FF2B5EF4-FFF2-40B4-BE49-F238E27FC236}">
                <a16:creationId xmlns:a16="http://schemas.microsoft.com/office/drawing/2014/main" id="{56A14F76-4DC6-4F0F-BC0F-BBC5E6F91B08}"/>
              </a:ext>
            </a:extLst>
          </p:cNvPr>
          <p:cNvPicPr>
            <a:picLocks noChangeAspect="1"/>
          </p:cNvPicPr>
          <p:nvPr/>
        </p:nvPicPr>
        <p:blipFill rotWithShape="1">
          <a:blip r:embed="rId4"/>
          <a:srcRect l="63065" t="57537" r="14611" b="31300"/>
          <a:stretch/>
        </p:blipFill>
        <p:spPr>
          <a:xfrm>
            <a:off x="1265400" y="5131238"/>
            <a:ext cx="6221238" cy="881579"/>
          </a:xfrm>
          <a:prstGeom prst="rect">
            <a:avLst/>
          </a:prstGeom>
        </p:spPr>
      </p:pic>
    </p:spTree>
    <p:extLst>
      <p:ext uri="{BB962C8B-B14F-4D97-AF65-F5344CB8AC3E}">
        <p14:creationId xmlns:p14="http://schemas.microsoft.com/office/powerpoint/2010/main" val="19505239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C797621A-6F1E-4D75-B16D-2B8744A48137}"/>
              </a:ext>
            </a:extLst>
          </p:cNvPr>
          <p:cNvSpPr>
            <a:spLocks noGrp="1" noChangeArrowheads="1"/>
          </p:cNvSpPr>
          <p:nvPr>
            <p:ph type="title"/>
          </p:nvPr>
        </p:nvSpPr>
        <p:spPr>
          <a:xfrm>
            <a:off x="609600" y="457200"/>
            <a:ext cx="7162800" cy="1447800"/>
          </a:xfrm>
        </p:spPr>
        <p:txBody>
          <a:bodyPr/>
          <a:lstStyle/>
          <a:p>
            <a:br>
              <a:rPr lang="en-US" altLang="en-US" dirty="0"/>
            </a:br>
            <a:r>
              <a:rPr lang="en-US" altLang="en-US" dirty="0"/>
              <a:t>Roles and Responsibilities </a:t>
            </a:r>
          </a:p>
        </p:txBody>
      </p:sp>
      <p:sp>
        <p:nvSpPr>
          <p:cNvPr id="3" name="Content Placeholder 2">
            <a:extLst>
              <a:ext uri="{FF2B5EF4-FFF2-40B4-BE49-F238E27FC236}">
                <a16:creationId xmlns:a16="http://schemas.microsoft.com/office/drawing/2014/main" id="{FED370A5-5473-49AF-AA38-BFEF34D86E4D}"/>
              </a:ext>
            </a:extLst>
          </p:cNvPr>
          <p:cNvSpPr>
            <a:spLocks noGrp="1"/>
          </p:cNvSpPr>
          <p:nvPr>
            <p:ph idx="1"/>
          </p:nvPr>
        </p:nvSpPr>
        <p:spPr>
          <a:xfrm>
            <a:off x="609600" y="1714500"/>
            <a:ext cx="7162800" cy="4457700"/>
          </a:xfrm>
        </p:spPr>
        <p:txBody>
          <a:bodyPr/>
          <a:lstStyle/>
          <a:p>
            <a:pPr marL="0" indent="0">
              <a:buNone/>
              <a:defRPr/>
            </a:pPr>
            <a:r>
              <a:rPr lang="en-US" dirty="0"/>
              <a:t>Award Points of Contact</a:t>
            </a:r>
          </a:p>
          <a:p>
            <a:pPr marL="0" indent="0">
              <a:buNone/>
              <a:defRPr/>
            </a:pPr>
            <a:endParaRPr lang="en-US" dirty="0"/>
          </a:p>
          <a:p>
            <a:pPr lvl="1">
              <a:buFont typeface="Wingdings" panose="05000000000000000000" pitchFamily="2" charset="2"/>
              <a:buChar char="Ø"/>
              <a:defRPr/>
            </a:pPr>
            <a:r>
              <a:rPr lang="en-US" dirty="0">
                <a:latin typeface="+mn-lt"/>
              </a:rPr>
              <a:t>PI and Project team becomes </a:t>
            </a:r>
            <a:r>
              <a:rPr lang="en-US" dirty="0"/>
              <a:t>Contact PI and Key Personnel </a:t>
            </a:r>
          </a:p>
          <a:p>
            <a:pPr marL="457200" lvl="1" indent="0">
              <a:buNone/>
              <a:defRPr/>
            </a:pPr>
            <a:endParaRPr lang="en-US" dirty="0"/>
          </a:p>
          <a:p>
            <a:pPr lvl="1">
              <a:buFont typeface="Wingdings" panose="05000000000000000000" pitchFamily="2" charset="2"/>
              <a:buChar char="Ø"/>
              <a:defRPr/>
            </a:pPr>
            <a:r>
              <a:rPr lang="en-US" dirty="0">
                <a:latin typeface="+mn-lt"/>
              </a:rPr>
              <a:t>Program announcement Points of Contact become </a:t>
            </a:r>
            <a:r>
              <a:rPr lang="en-US" dirty="0"/>
              <a:t>Sponsor POCs (i.e. program officials, grants management specialist etc.)</a:t>
            </a:r>
          </a:p>
          <a:p>
            <a:pPr marL="457200" lvl="1" indent="0">
              <a:buNone/>
              <a:defRPr/>
            </a:pPr>
            <a:endParaRPr lang="en-US" dirty="0"/>
          </a:p>
          <a:p>
            <a:pPr lvl="1">
              <a:buFont typeface="Wingdings" panose="05000000000000000000" pitchFamily="2" charset="2"/>
              <a:buChar char="Ø"/>
              <a:defRPr/>
            </a:pPr>
            <a:r>
              <a:rPr lang="en-US" dirty="0">
                <a:latin typeface="+mn-lt"/>
              </a:rPr>
              <a:t>PreAward, Post-Award and Compliance Managers </a:t>
            </a:r>
            <a:r>
              <a:rPr lang="en-US" dirty="0"/>
              <a:t>are Administrative, Financial, Compliance POCs </a:t>
            </a:r>
          </a:p>
          <a:p>
            <a:pPr marL="0" indent="0">
              <a:buNone/>
              <a:defRPr/>
            </a:pPr>
            <a:endParaRPr lang="en-US" dirty="0"/>
          </a:p>
          <a:p>
            <a:pPr>
              <a:buFont typeface="Arial" panose="020B0604020202020204" pitchFamily="34" charset="0"/>
              <a:buChar char="•"/>
              <a:defRPr/>
            </a:pPr>
            <a:endParaRPr lang="en-US" dirty="0"/>
          </a:p>
        </p:txBody>
      </p:sp>
    </p:spTree>
    <p:extLst>
      <p:ext uri="{BB962C8B-B14F-4D97-AF65-F5344CB8AC3E}">
        <p14:creationId xmlns:p14="http://schemas.microsoft.com/office/powerpoint/2010/main" val="17677945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C797621A-6F1E-4D75-B16D-2B8744A48137}"/>
              </a:ext>
            </a:extLst>
          </p:cNvPr>
          <p:cNvSpPr>
            <a:spLocks noGrp="1" noChangeArrowheads="1"/>
          </p:cNvSpPr>
          <p:nvPr>
            <p:ph type="title"/>
          </p:nvPr>
        </p:nvSpPr>
        <p:spPr>
          <a:xfrm>
            <a:off x="609600" y="457200"/>
            <a:ext cx="7162800" cy="1447800"/>
          </a:xfrm>
        </p:spPr>
        <p:txBody>
          <a:bodyPr/>
          <a:lstStyle/>
          <a:p>
            <a:br>
              <a:rPr lang="en-US" altLang="en-US" dirty="0"/>
            </a:br>
            <a:r>
              <a:rPr lang="en-US" altLang="en-US" dirty="0"/>
              <a:t>Roles and Responsibilities </a:t>
            </a:r>
          </a:p>
        </p:txBody>
      </p:sp>
      <p:sp>
        <p:nvSpPr>
          <p:cNvPr id="3" name="Content Placeholder 2">
            <a:extLst>
              <a:ext uri="{FF2B5EF4-FFF2-40B4-BE49-F238E27FC236}">
                <a16:creationId xmlns:a16="http://schemas.microsoft.com/office/drawing/2014/main" id="{FED370A5-5473-49AF-AA38-BFEF34D86E4D}"/>
              </a:ext>
            </a:extLst>
          </p:cNvPr>
          <p:cNvSpPr>
            <a:spLocks noGrp="1"/>
          </p:cNvSpPr>
          <p:nvPr>
            <p:ph idx="1"/>
          </p:nvPr>
        </p:nvSpPr>
        <p:spPr>
          <a:xfrm>
            <a:off x="609600" y="1668780"/>
            <a:ext cx="7162800" cy="4572000"/>
          </a:xfrm>
        </p:spPr>
        <p:txBody>
          <a:bodyPr/>
          <a:lstStyle/>
          <a:p>
            <a:pPr marL="0" indent="0">
              <a:buNone/>
              <a:defRPr/>
            </a:pPr>
            <a:r>
              <a:rPr lang="en-US" dirty="0"/>
              <a:t>Areas of Responsibilities </a:t>
            </a:r>
          </a:p>
          <a:p>
            <a:pPr>
              <a:buFont typeface="Arial" panose="020B0604020202020204" pitchFamily="34" charset="0"/>
              <a:buChar char="•"/>
              <a:defRPr/>
            </a:pPr>
            <a:endParaRPr lang="en-US" dirty="0"/>
          </a:p>
          <a:p>
            <a:pPr>
              <a:buFont typeface="Arial" panose="020B0604020202020204" pitchFamily="34" charset="0"/>
              <a:buChar char="•"/>
              <a:defRPr/>
            </a:pPr>
            <a:r>
              <a:rPr lang="en-US" dirty="0"/>
              <a:t>Project/Program </a:t>
            </a:r>
          </a:p>
          <a:p>
            <a:pPr lvl="1">
              <a:buFont typeface="Wingdings" panose="05000000000000000000" pitchFamily="2" charset="2"/>
              <a:buChar char="Ø"/>
              <a:defRPr/>
            </a:pPr>
            <a:r>
              <a:rPr lang="en-US" dirty="0"/>
              <a:t>PI, Collaborators, Key-Personnel</a:t>
            </a:r>
          </a:p>
          <a:p>
            <a:pPr lvl="2">
              <a:buFont typeface="Courier New" panose="02070309020205020404" pitchFamily="49" charset="0"/>
              <a:buChar char="o"/>
              <a:defRPr/>
            </a:pPr>
            <a:r>
              <a:rPr lang="en-US" dirty="0"/>
              <a:t>Key Support from Dept., Unit </a:t>
            </a:r>
          </a:p>
          <a:p>
            <a:pPr marL="0" indent="0">
              <a:buNone/>
              <a:defRPr/>
            </a:pPr>
            <a:endParaRPr lang="en-US" dirty="0"/>
          </a:p>
          <a:p>
            <a:pPr>
              <a:buFont typeface="Arial" panose="020B0604020202020204" pitchFamily="34" charset="0"/>
              <a:buChar char="•"/>
              <a:defRPr/>
            </a:pPr>
            <a:r>
              <a:rPr lang="en-US" dirty="0"/>
              <a:t>Award Management </a:t>
            </a:r>
          </a:p>
          <a:p>
            <a:pPr lvl="1">
              <a:buFont typeface="Wingdings" panose="05000000000000000000" pitchFamily="2" charset="2"/>
              <a:buChar char="Ø"/>
              <a:defRPr/>
            </a:pPr>
            <a:r>
              <a:rPr lang="en-US" dirty="0"/>
              <a:t>PI, Dept. Unit </a:t>
            </a:r>
          </a:p>
          <a:p>
            <a:pPr lvl="2">
              <a:buFont typeface="Courier New" panose="02070309020205020404" pitchFamily="49" charset="0"/>
              <a:buChar char="o"/>
              <a:defRPr/>
            </a:pPr>
            <a:r>
              <a:rPr lang="en-US" dirty="0"/>
              <a:t>Key Support from ORSP, University Business Offices </a:t>
            </a:r>
          </a:p>
          <a:p>
            <a:pPr marL="0" indent="0">
              <a:buNone/>
              <a:defRPr/>
            </a:pPr>
            <a:endParaRPr lang="en-US" dirty="0"/>
          </a:p>
          <a:p>
            <a:pPr>
              <a:buFont typeface="Arial" panose="020B0604020202020204" pitchFamily="34" charset="0"/>
              <a:buChar char="•"/>
              <a:defRPr/>
            </a:pPr>
            <a:r>
              <a:rPr lang="en-US" dirty="0"/>
              <a:t>Research Administration</a:t>
            </a:r>
          </a:p>
          <a:p>
            <a:pPr lvl="1">
              <a:buFont typeface="Wingdings" panose="05000000000000000000" pitchFamily="2" charset="2"/>
              <a:buChar char="Ø"/>
              <a:defRPr/>
            </a:pPr>
            <a:r>
              <a:rPr lang="en-US" dirty="0"/>
              <a:t>ORSP, Dept., Unit </a:t>
            </a:r>
          </a:p>
          <a:p>
            <a:pPr lvl="2">
              <a:buFont typeface="Courier New" panose="02070309020205020404" pitchFamily="49" charset="0"/>
              <a:buChar char="o"/>
              <a:defRPr/>
            </a:pPr>
            <a:r>
              <a:rPr lang="en-US" dirty="0"/>
              <a:t>Key Support from PI and Key-Personnel </a:t>
            </a:r>
          </a:p>
          <a:p>
            <a:pPr marL="457200" lvl="1" indent="0">
              <a:buNone/>
              <a:defRPr/>
            </a:pPr>
            <a:endParaRPr lang="en-US" dirty="0"/>
          </a:p>
          <a:p>
            <a:pPr>
              <a:buFont typeface="Arial" panose="020B0604020202020204" pitchFamily="34" charset="0"/>
              <a:buChar char="•"/>
              <a:defRPr/>
            </a:pPr>
            <a:endParaRPr lang="en-US" dirty="0"/>
          </a:p>
        </p:txBody>
      </p:sp>
    </p:spTree>
    <p:extLst>
      <p:ext uri="{BB962C8B-B14F-4D97-AF65-F5344CB8AC3E}">
        <p14:creationId xmlns:p14="http://schemas.microsoft.com/office/powerpoint/2010/main" val="1176220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C797621A-6F1E-4D75-B16D-2B8744A48137}"/>
              </a:ext>
            </a:extLst>
          </p:cNvPr>
          <p:cNvSpPr>
            <a:spLocks noGrp="1" noChangeArrowheads="1"/>
          </p:cNvSpPr>
          <p:nvPr>
            <p:ph type="title"/>
          </p:nvPr>
        </p:nvSpPr>
        <p:spPr/>
        <p:txBody>
          <a:bodyPr/>
          <a:lstStyle/>
          <a:p>
            <a:r>
              <a:rPr lang="en-US" altLang="en-US" dirty="0"/>
              <a:t>Project Plan </a:t>
            </a:r>
          </a:p>
        </p:txBody>
      </p:sp>
      <p:sp>
        <p:nvSpPr>
          <p:cNvPr id="3" name="Content Placeholder 2">
            <a:extLst>
              <a:ext uri="{FF2B5EF4-FFF2-40B4-BE49-F238E27FC236}">
                <a16:creationId xmlns:a16="http://schemas.microsoft.com/office/drawing/2014/main" id="{FED370A5-5473-49AF-AA38-BFEF34D86E4D}"/>
              </a:ext>
            </a:extLst>
          </p:cNvPr>
          <p:cNvSpPr>
            <a:spLocks noGrp="1"/>
          </p:cNvSpPr>
          <p:nvPr>
            <p:ph idx="1"/>
          </p:nvPr>
        </p:nvSpPr>
        <p:spPr>
          <a:xfrm>
            <a:off x="609600" y="1200150"/>
            <a:ext cx="7162800" cy="4514850"/>
          </a:xfrm>
        </p:spPr>
        <p:txBody>
          <a:bodyPr/>
          <a:lstStyle/>
          <a:p>
            <a:pPr marL="0" indent="0">
              <a:buFont typeface="Lucida Grande" pitchFamily="36" charset="0"/>
              <a:buNone/>
              <a:defRPr/>
            </a:pPr>
            <a:endParaRPr lang="en-US" dirty="0"/>
          </a:p>
          <a:p>
            <a:pPr marL="0" indent="0">
              <a:buNone/>
              <a:defRPr/>
            </a:pPr>
            <a:r>
              <a:rPr lang="en-US" i="1" dirty="0"/>
              <a:t>Proposed</a:t>
            </a:r>
            <a:r>
              <a:rPr lang="en-US" dirty="0"/>
              <a:t> Research Plans and Narratives become the Project Plan within an Award.  Research Plans include:</a:t>
            </a:r>
          </a:p>
          <a:p>
            <a:pPr marL="0" indent="0">
              <a:buNone/>
              <a:defRPr/>
            </a:pPr>
            <a:endParaRPr lang="en-US" dirty="0"/>
          </a:p>
          <a:p>
            <a:pPr>
              <a:buFont typeface="Arial" panose="020B0604020202020204" pitchFamily="34" charset="0"/>
              <a:buChar char="•"/>
              <a:defRPr/>
            </a:pPr>
            <a:r>
              <a:rPr lang="en-US" sz="2200" b="1" dirty="0"/>
              <a:t>Project Description</a:t>
            </a:r>
          </a:p>
          <a:p>
            <a:pPr>
              <a:buFont typeface="Arial" panose="020B0604020202020204" pitchFamily="34" charset="0"/>
              <a:buChar char="•"/>
              <a:defRPr/>
            </a:pPr>
            <a:r>
              <a:rPr lang="en-US" sz="2200" b="1" dirty="0"/>
              <a:t>Scope/Statement of Work</a:t>
            </a:r>
          </a:p>
          <a:p>
            <a:pPr>
              <a:buFont typeface="Arial" panose="020B0604020202020204" pitchFamily="34" charset="0"/>
              <a:buChar char="•"/>
              <a:defRPr/>
            </a:pPr>
            <a:r>
              <a:rPr lang="en-US" sz="2200" b="1" dirty="0"/>
              <a:t>Specific aims/goals </a:t>
            </a:r>
          </a:p>
          <a:p>
            <a:pPr>
              <a:buFont typeface="Arial" panose="020B0604020202020204" pitchFamily="34" charset="0"/>
              <a:buChar char="•"/>
              <a:defRPr/>
            </a:pPr>
            <a:r>
              <a:rPr lang="en-US" sz="2200" b="1" dirty="0"/>
              <a:t>Timelines including Tasks, Deliverables and milestones </a:t>
            </a:r>
          </a:p>
          <a:p>
            <a:pPr>
              <a:buFont typeface="Arial" panose="020B0604020202020204" pitchFamily="34" charset="0"/>
              <a:buChar char="•"/>
              <a:defRPr/>
            </a:pPr>
            <a:r>
              <a:rPr lang="en-US" sz="2200" b="1" dirty="0"/>
              <a:t>Data Management and Dissemination (i.e.)publication of data and results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C797621A-6F1E-4D75-B16D-2B8744A48137}"/>
              </a:ext>
            </a:extLst>
          </p:cNvPr>
          <p:cNvSpPr>
            <a:spLocks noGrp="1" noChangeArrowheads="1"/>
          </p:cNvSpPr>
          <p:nvPr>
            <p:ph type="title"/>
          </p:nvPr>
        </p:nvSpPr>
        <p:spPr>
          <a:xfrm>
            <a:off x="609600" y="457200"/>
            <a:ext cx="7162800" cy="1447800"/>
          </a:xfrm>
        </p:spPr>
        <p:txBody>
          <a:bodyPr/>
          <a:lstStyle/>
          <a:p>
            <a:br>
              <a:rPr lang="en-US" altLang="en-US" dirty="0"/>
            </a:br>
            <a:r>
              <a:rPr lang="en-US" altLang="en-US" dirty="0"/>
              <a:t>Roles and Responsibilities </a:t>
            </a:r>
          </a:p>
        </p:txBody>
      </p:sp>
      <p:sp>
        <p:nvSpPr>
          <p:cNvPr id="3" name="Content Placeholder 2">
            <a:extLst>
              <a:ext uri="{FF2B5EF4-FFF2-40B4-BE49-F238E27FC236}">
                <a16:creationId xmlns:a16="http://schemas.microsoft.com/office/drawing/2014/main" id="{FED370A5-5473-49AF-AA38-BFEF34D86E4D}"/>
              </a:ext>
            </a:extLst>
          </p:cNvPr>
          <p:cNvSpPr>
            <a:spLocks noGrp="1"/>
          </p:cNvSpPr>
          <p:nvPr>
            <p:ph idx="1"/>
          </p:nvPr>
        </p:nvSpPr>
        <p:spPr>
          <a:xfrm>
            <a:off x="609600" y="1905000"/>
            <a:ext cx="7162800" cy="4267200"/>
          </a:xfrm>
        </p:spPr>
        <p:txBody>
          <a:bodyPr/>
          <a:lstStyle/>
          <a:p>
            <a:pPr marL="0" indent="0">
              <a:buNone/>
              <a:defRPr/>
            </a:pPr>
            <a:endParaRPr lang="en-US" dirty="0"/>
          </a:p>
          <a:p>
            <a:pPr marL="0" indent="0" algn="ctr">
              <a:buNone/>
              <a:defRPr/>
            </a:pPr>
            <a:r>
              <a:rPr lang="en-US" dirty="0">
                <a:hlinkClick r:id="rId3"/>
              </a:rPr>
              <a:t>UMB Research Administration </a:t>
            </a:r>
          </a:p>
          <a:p>
            <a:pPr marL="0" indent="0" algn="ctr">
              <a:buNone/>
              <a:defRPr/>
            </a:pPr>
            <a:r>
              <a:rPr lang="en-US" dirty="0">
                <a:hlinkClick r:id="rId3"/>
              </a:rPr>
              <a:t>Roles and Responsibilities Matrix </a:t>
            </a:r>
            <a:endParaRPr lang="en-US" dirty="0"/>
          </a:p>
          <a:p>
            <a:pPr marL="0" indent="0">
              <a:buNone/>
              <a:defRPr/>
            </a:pPr>
            <a:endParaRPr lang="en-US" dirty="0"/>
          </a:p>
          <a:p>
            <a:pPr marL="457200" lvl="1" indent="0">
              <a:buNone/>
              <a:defRPr/>
            </a:pPr>
            <a:endParaRPr lang="en-US" dirty="0"/>
          </a:p>
          <a:p>
            <a:pPr>
              <a:buFont typeface="Arial" panose="020B0604020202020204" pitchFamily="34" charset="0"/>
              <a:buChar char="•"/>
              <a:defRPr/>
            </a:pPr>
            <a:endParaRPr lang="en-US" dirty="0"/>
          </a:p>
        </p:txBody>
      </p:sp>
    </p:spTree>
    <p:extLst>
      <p:ext uri="{BB962C8B-B14F-4D97-AF65-F5344CB8AC3E}">
        <p14:creationId xmlns:p14="http://schemas.microsoft.com/office/powerpoint/2010/main" val="1241559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F9D24B08-3ED8-43EA-B903-E6A7E0F23F93}"/>
              </a:ext>
            </a:extLst>
          </p:cNvPr>
          <p:cNvSpPr>
            <a:spLocks noGrp="1" noChangeArrowheads="1"/>
          </p:cNvSpPr>
          <p:nvPr>
            <p:ph type="title"/>
          </p:nvPr>
        </p:nvSpPr>
        <p:spPr>
          <a:xfrm>
            <a:off x="609600" y="457200"/>
            <a:ext cx="7162800" cy="533400"/>
          </a:xfrm>
        </p:spPr>
        <p:txBody>
          <a:bodyPr/>
          <a:lstStyle/>
          <a:p>
            <a:pPr algn="ctr"/>
            <a:r>
              <a:rPr lang="en-US" altLang="en-US" sz="3600" dirty="0"/>
              <a:t>Questions?</a:t>
            </a:r>
          </a:p>
        </p:txBody>
      </p:sp>
      <p:pic>
        <p:nvPicPr>
          <p:cNvPr id="3" name="Content Placeholder 2" descr="Question mark PNG">
            <a:extLst>
              <a:ext uri="{FF2B5EF4-FFF2-40B4-BE49-F238E27FC236}">
                <a16:creationId xmlns:a16="http://schemas.microsoft.com/office/drawing/2014/main" id="{CD964DE6-5F18-4930-9722-163C0A3ECBF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30356" y="1143000"/>
            <a:ext cx="7036182" cy="4657952"/>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3">
            <a:extLst>
              <a:ext uri="{FF2B5EF4-FFF2-40B4-BE49-F238E27FC236}">
                <a16:creationId xmlns:a16="http://schemas.microsoft.com/office/drawing/2014/main" id="{DBD94B51-D51D-4F15-B1AD-679C6DC70E80}"/>
              </a:ext>
            </a:extLst>
          </p:cNvPr>
          <p:cNvSpPr>
            <a:spLocks noGrp="1" noChangeArrowheads="1"/>
          </p:cNvSpPr>
          <p:nvPr>
            <p:ph type="title"/>
          </p:nvPr>
        </p:nvSpPr>
        <p:spPr>
          <a:xfrm>
            <a:off x="609600" y="457200"/>
            <a:ext cx="7162800" cy="533400"/>
          </a:xfrm>
        </p:spPr>
        <p:txBody>
          <a:bodyPr/>
          <a:lstStyle/>
          <a:p>
            <a:r>
              <a:rPr lang="en-US" altLang="en-US" dirty="0"/>
              <a:t>Resources</a:t>
            </a:r>
          </a:p>
        </p:txBody>
      </p:sp>
      <p:sp>
        <p:nvSpPr>
          <p:cNvPr id="65539" name="Content Placeholder 4">
            <a:extLst>
              <a:ext uri="{FF2B5EF4-FFF2-40B4-BE49-F238E27FC236}">
                <a16:creationId xmlns:a16="http://schemas.microsoft.com/office/drawing/2014/main" id="{139307A6-4058-4976-9C6F-7FE721B5300F}"/>
              </a:ext>
            </a:extLst>
          </p:cNvPr>
          <p:cNvSpPr>
            <a:spLocks noGrp="1" noChangeArrowheads="1"/>
          </p:cNvSpPr>
          <p:nvPr>
            <p:ph idx="1"/>
          </p:nvPr>
        </p:nvSpPr>
        <p:spPr>
          <a:xfrm>
            <a:off x="609600" y="1466850"/>
            <a:ext cx="7162800" cy="4724400"/>
          </a:xfrm>
        </p:spPr>
        <p:txBody>
          <a:bodyPr/>
          <a:lstStyle/>
          <a:p>
            <a:pPr>
              <a:buFont typeface="Wingdings" panose="05000000000000000000" pitchFamily="2" charset="2"/>
              <a:buChar char="§"/>
            </a:pPr>
            <a:r>
              <a:rPr lang="en-US" altLang="en-US" dirty="0">
                <a:hlinkClick r:id="rId3"/>
              </a:rPr>
              <a:t>CRA Certification-Research Administrators Cert. Council</a:t>
            </a:r>
            <a:endParaRPr lang="en-US" altLang="en-US" dirty="0"/>
          </a:p>
          <a:p>
            <a:pPr>
              <a:buFont typeface="Wingdings" panose="05000000000000000000" pitchFamily="2" charset="2"/>
              <a:buChar char="§"/>
            </a:pPr>
            <a:r>
              <a:rPr lang="en-US" altLang="en-US" dirty="0">
                <a:hlinkClick r:id="rId4"/>
              </a:rPr>
              <a:t>Cornell Law</a:t>
            </a:r>
            <a:endParaRPr lang="en-US" altLang="en-US" dirty="0">
              <a:hlinkClick r:id="rId5"/>
            </a:endParaRPr>
          </a:p>
          <a:p>
            <a:pPr>
              <a:buFont typeface="Wingdings" panose="05000000000000000000" pitchFamily="2" charset="2"/>
              <a:buChar char="§"/>
            </a:pPr>
            <a:r>
              <a:rPr lang="en-US" altLang="en-US" dirty="0">
                <a:hlinkClick r:id="rId6"/>
              </a:rPr>
              <a:t>ECFR</a:t>
            </a:r>
            <a:endParaRPr lang="en-US" altLang="en-US" dirty="0">
              <a:hlinkClick r:id="rId7"/>
            </a:endParaRPr>
          </a:p>
          <a:p>
            <a:pPr>
              <a:buFont typeface="Wingdings" panose="05000000000000000000" pitchFamily="2" charset="2"/>
              <a:buChar char="§"/>
            </a:pPr>
            <a:r>
              <a:rPr lang="en-US" altLang="en-US" dirty="0">
                <a:hlinkClick r:id="rId7"/>
              </a:rPr>
              <a:t>ORSP Contact by Department</a:t>
            </a:r>
            <a:endParaRPr lang="en-US" altLang="en-US" dirty="0"/>
          </a:p>
          <a:p>
            <a:pPr>
              <a:buFont typeface="Wingdings" panose="05000000000000000000" pitchFamily="2" charset="2"/>
              <a:buChar char="§"/>
            </a:pPr>
            <a:r>
              <a:rPr lang="en-US" altLang="en-US" dirty="0">
                <a:hlinkClick r:id="rId8"/>
              </a:rPr>
              <a:t>ORSP Forms</a:t>
            </a:r>
            <a:endParaRPr lang="en-US" altLang="en-US" dirty="0"/>
          </a:p>
          <a:p>
            <a:pPr>
              <a:buFont typeface="Wingdings" panose="05000000000000000000" pitchFamily="2" charset="2"/>
              <a:buChar char="§"/>
            </a:pPr>
            <a:r>
              <a:rPr lang="en-US" altLang="en-US" dirty="0">
                <a:hlinkClick r:id="rId9"/>
              </a:rPr>
              <a:t>ORSP PI Toolkit</a:t>
            </a:r>
            <a:endParaRPr lang="en-US" altLang="en-US" dirty="0">
              <a:hlinkClick r:id="rId10"/>
            </a:endParaRPr>
          </a:p>
          <a:p>
            <a:pPr>
              <a:buFont typeface="Wingdings" panose="05000000000000000000" pitchFamily="2" charset="2"/>
              <a:buChar char="§"/>
            </a:pPr>
            <a:r>
              <a:rPr lang="en-US" altLang="en-US" dirty="0">
                <a:hlinkClick r:id="rId10"/>
              </a:rPr>
              <a:t>ORSP Research Policies A-Z</a:t>
            </a:r>
            <a:endParaRPr lang="en-US" altLang="en-US" dirty="0"/>
          </a:p>
          <a:p>
            <a:pPr>
              <a:buFont typeface="Wingdings" panose="05000000000000000000" pitchFamily="2" charset="2"/>
              <a:buChar char="§"/>
            </a:pPr>
            <a:r>
              <a:rPr lang="en-US" altLang="en-US" dirty="0">
                <a:hlinkClick r:id="rId11"/>
              </a:rPr>
              <a:t>Procurement Training Resources</a:t>
            </a:r>
            <a:endParaRPr lang="en-US" altLang="en-US" dirty="0"/>
          </a:p>
          <a:p>
            <a:pPr>
              <a:buFont typeface="Wingdings" panose="05000000000000000000" pitchFamily="2" charset="2"/>
              <a:buChar char="§"/>
            </a:pPr>
            <a:r>
              <a:rPr lang="en-US" altLang="en-US" dirty="0">
                <a:hlinkClick r:id="rId12"/>
              </a:rPr>
              <a:t>Office of Research Integrity</a:t>
            </a:r>
            <a:endParaRPr lang="en-US" altLang="en-US" dirty="0"/>
          </a:p>
          <a:p>
            <a:pPr>
              <a:buFont typeface="Wingdings" panose="05000000000000000000" pitchFamily="2" charset="2"/>
              <a:buChar char="§"/>
            </a:pPr>
            <a:r>
              <a:rPr lang="en-US" altLang="en-US" dirty="0">
                <a:hlinkClick r:id="rId13"/>
              </a:rPr>
              <a:t>NIH Conflict of Interest</a:t>
            </a:r>
          </a:p>
          <a:p>
            <a:pPr>
              <a:buFont typeface="Wingdings" panose="05000000000000000000" pitchFamily="2" charset="2"/>
              <a:buChar char="§"/>
            </a:pPr>
            <a:r>
              <a:rPr lang="en-US" altLang="en-US" dirty="0">
                <a:hlinkClick r:id="rId14"/>
              </a:rPr>
              <a:t>NSF Data Management &amp; Data Sharing</a:t>
            </a:r>
            <a:r>
              <a:rPr lang="en-US" altLang="en-US" dirty="0"/>
              <a:t>  </a:t>
            </a:r>
            <a:endParaRPr lang="en-US" dirty="0"/>
          </a:p>
          <a:p>
            <a:pPr>
              <a:buFont typeface="Wingdings" panose="05000000000000000000" pitchFamily="2" charset="2"/>
              <a:buChar char="§"/>
            </a:pPr>
            <a:r>
              <a:rPr lang="en-US" altLang="en-US" dirty="0">
                <a:hlinkClick r:id="rId15"/>
              </a:rPr>
              <a:t>UMB Scholarworks</a:t>
            </a:r>
            <a:r>
              <a:rPr lang="en-US" altLang="en-US" dirty="0"/>
              <a:t> </a:t>
            </a:r>
          </a:p>
          <a:p>
            <a:pPr>
              <a:buFont typeface="Wingdings" panose="05000000000000000000" pitchFamily="2" charset="2"/>
              <a:buChar char="§"/>
            </a:pPr>
            <a:endParaRPr lang="en-US" altLang="en-US" dirty="0"/>
          </a:p>
          <a:p>
            <a:pPr marL="0" indent="0">
              <a:buNone/>
            </a:pPr>
            <a:endParaRPr lang="en-US" altLang="en-US" dirty="0">
              <a:highlight>
                <a:srgbClr val="FFFF00"/>
              </a:highlight>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F75E6AD0-CDD9-405D-955E-50CA3FA5FCE5}"/>
              </a:ext>
            </a:extLst>
          </p:cNvPr>
          <p:cNvSpPr>
            <a:spLocks noGrp="1" noChangeArrowheads="1"/>
          </p:cNvSpPr>
          <p:nvPr>
            <p:ph type="title"/>
          </p:nvPr>
        </p:nvSpPr>
        <p:spPr>
          <a:xfrm>
            <a:off x="609600" y="457200"/>
            <a:ext cx="7162800" cy="457200"/>
          </a:xfrm>
        </p:spPr>
        <p:txBody>
          <a:bodyPr/>
          <a:lstStyle/>
          <a:p>
            <a:r>
              <a:rPr lang="en-US" altLang="en-US" dirty="0"/>
              <a:t>Next Time……</a:t>
            </a:r>
          </a:p>
        </p:txBody>
      </p:sp>
      <p:sp>
        <p:nvSpPr>
          <p:cNvPr id="28675" name="Content Placeholder 2">
            <a:extLst>
              <a:ext uri="{FF2B5EF4-FFF2-40B4-BE49-F238E27FC236}">
                <a16:creationId xmlns:a16="http://schemas.microsoft.com/office/drawing/2014/main" id="{09B8ED38-3CF8-4ABF-92F3-FB6D3F1A56BF}"/>
              </a:ext>
            </a:extLst>
          </p:cNvPr>
          <p:cNvSpPr>
            <a:spLocks noGrp="1"/>
          </p:cNvSpPr>
          <p:nvPr>
            <p:ph idx="1"/>
          </p:nvPr>
        </p:nvSpPr>
        <p:spPr>
          <a:xfrm>
            <a:off x="609600" y="1371600"/>
            <a:ext cx="7162800" cy="4114800"/>
          </a:xfrm>
        </p:spPr>
        <p:txBody>
          <a:bodyPr/>
          <a:lstStyle/>
          <a:p>
            <a:pPr marL="0" indent="0">
              <a:buFont typeface="Lucida Grande" pitchFamily="36" charset="0"/>
              <a:buNone/>
              <a:defRPr/>
            </a:pPr>
            <a:r>
              <a:rPr lang="en-US" altLang="en-US" dirty="0"/>
              <a:t>Next G.R.A.N.T Forum will continue discussion on Award Kick-off following topic:</a:t>
            </a:r>
          </a:p>
          <a:p>
            <a:pPr marL="0" indent="0">
              <a:buFont typeface="Lucida Grande" pitchFamily="36" charset="0"/>
              <a:buNone/>
              <a:defRPr/>
            </a:pPr>
            <a:endParaRPr lang="en-US" altLang="en-US" dirty="0">
              <a:solidFill>
                <a:srgbClr val="005389"/>
              </a:solidFill>
            </a:endParaRPr>
          </a:p>
          <a:p>
            <a:pPr>
              <a:buFont typeface="Arial" panose="020B0604020202020204" pitchFamily="34" charset="0"/>
              <a:buChar char="•"/>
              <a:defRPr/>
            </a:pPr>
            <a:r>
              <a:rPr lang="en-US" altLang="en-US" dirty="0">
                <a:solidFill>
                  <a:srgbClr val="005389"/>
                </a:solidFill>
              </a:rPr>
              <a:t>Award Budget, Activities and Transactions  </a:t>
            </a:r>
          </a:p>
          <a:p>
            <a:pPr marL="0" indent="0">
              <a:buFont typeface="Lucida Grande" pitchFamily="36" charset="0"/>
              <a:buNone/>
              <a:defRPr/>
            </a:pPr>
            <a:endParaRPr lang="en-US" altLang="en-US" dirty="0"/>
          </a:p>
          <a:p>
            <a:pPr>
              <a:buFont typeface="Wingdings" panose="05000000000000000000" pitchFamily="2" charset="2"/>
              <a:buChar char="Ø"/>
              <a:defRPr/>
            </a:pPr>
            <a:endParaRPr lang="en-US" altLang="en-US" dirty="0">
              <a:solidFill>
                <a:srgbClr val="FF0000"/>
              </a:solidFill>
            </a:endParaRPr>
          </a:p>
          <a:p>
            <a:pPr>
              <a:defRPr/>
            </a:pPr>
            <a:endParaRPr lang="en-US" altLang="en-US" dirty="0"/>
          </a:p>
          <a:p>
            <a:pPr marL="0" indent="0">
              <a:buFont typeface="Lucida Grande" pitchFamily="36" charset="0"/>
              <a:buNone/>
              <a:defRPr/>
            </a:pPr>
            <a:endParaRPr lang="en-US" alt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y First Blog Award - LIEBSTER ~ DEW">
            <a:extLst>
              <a:ext uri="{FF2B5EF4-FFF2-40B4-BE49-F238E27FC236}">
                <a16:creationId xmlns:a16="http://schemas.microsoft.com/office/drawing/2014/main" id="{421F6A1B-9C26-4AEB-A085-086741319B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8534400" cy="6324600"/>
          </a:xfrm>
          <a:prstGeom prst="ellipse">
            <a:avLst/>
          </a:prstGeom>
          <a:ln>
            <a:noFill/>
          </a:ln>
          <a:effectLst>
            <a:softEdge rad="112500"/>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C797621A-6F1E-4D75-B16D-2B8744A48137}"/>
              </a:ext>
            </a:extLst>
          </p:cNvPr>
          <p:cNvSpPr>
            <a:spLocks noGrp="1" noChangeArrowheads="1"/>
          </p:cNvSpPr>
          <p:nvPr>
            <p:ph type="title"/>
          </p:nvPr>
        </p:nvSpPr>
        <p:spPr/>
        <p:txBody>
          <a:bodyPr/>
          <a:lstStyle/>
          <a:p>
            <a:br>
              <a:rPr lang="en-US" altLang="en-US" dirty="0"/>
            </a:br>
            <a:r>
              <a:rPr lang="en-US" altLang="en-US" dirty="0"/>
              <a:t>Effort and Resources </a:t>
            </a:r>
          </a:p>
        </p:txBody>
      </p:sp>
      <p:sp>
        <p:nvSpPr>
          <p:cNvPr id="3" name="Content Placeholder 2">
            <a:extLst>
              <a:ext uri="{FF2B5EF4-FFF2-40B4-BE49-F238E27FC236}">
                <a16:creationId xmlns:a16="http://schemas.microsoft.com/office/drawing/2014/main" id="{FED370A5-5473-49AF-AA38-BFEF34D86E4D}"/>
              </a:ext>
            </a:extLst>
          </p:cNvPr>
          <p:cNvSpPr>
            <a:spLocks noGrp="1"/>
          </p:cNvSpPr>
          <p:nvPr>
            <p:ph idx="1"/>
          </p:nvPr>
        </p:nvSpPr>
        <p:spPr>
          <a:xfrm>
            <a:off x="609600" y="2057400"/>
            <a:ext cx="7162800" cy="3657600"/>
          </a:xfrm>
        </p:spPr>
        <p:txBody>
          <a:bodyPr/>
          <a:lstStyle/>
          <a:p>
            <a:pPr marL="0" indent="0">
              <a:buFont typeface="Lucida Grande" pitchFamily="36" charset="0"/>
              <a:buNone/>
              <a:defRPr/>
            </a:pPr>
            <a:r>
              <a:rPr lang="en-US" i="1" dirty="0"/>
              <a:t>Proposed</a:t>
            </a:r>
            <a:r>
              <a:rPr lang="en-US" dirty="0"/>
              <a:t> Effort for Team Members become the committed effort within an Award.  Team members and participants include:</a:t>
            </a:r>
          </a:p>
          <a:p>
            <a:pPr marL="0" indent="0">
              <a:buFont typeface="Lucida Grande" pitchFamily="36" charset="0"/>
              <a:buNone/>
              <a:defRPr/>
            </a:pPr>
            <a:endParaRPr lang="en-US" dirty="0"/>
          </a:p>
          <a:p>
            <a:pPr>
              <a:buFont typeface="Arial" panose="020B0604020202020204" pitchFamily="34" charset="0"/>
              <a:buChar char="•"/>
              <a:defRPr/>
            </a:pPr>
            <a:r>
              <a:rPr lang="en-US" b="1" dirty="0"/>
              <a:t>Key Personnel: PI, co-PI, co-I</a:t>
            </a:r>
          </a:p>
          <a:p>
            <a:pPr>
              <a:buFont typeface="Arial" panose="020B0604020202020204" pitchFamily="34" charset="0"/>
              <a:buChar char="•"/>
              <a:defRPr/>
            </a:pPr>
            <a:r>
              <a:rPr lang="en-US" b="1" dirty="0"/>
              <a:t>Non-Key personnel: Post-Doc, RA, Project Mangers and Coordinator</a:t>
            </a:r>
          </a:p>
          <a:p>
            <a:pPr>
              <a:buFont typeface="Arial" panose="020B0604020202020204" pitchFamily="34" charset="0"/>
              <a:buChar char="•"/>
              <a:defRPr/>
            </a:pPr>
            <a:r>
              <a:rPr lang="en-US" b="1" dirty="0"/>
              <a:t>Collaborators: Subrecipients  (names/approved, unfunded, TBD)</a:t>
            </a:r>
          </a:p>
          <a:p>
            <a:pPr marL="0" indent="0">
              <a:buFont typeface="Lucida Grande" pitchFamily="36" charset="0"/>
              <a:buNone/>
              <a:defRPr/>
            </a:pPr>
            <a:endParaRPr lang="en-US" dirty="0"/>
          </a:p>
        </p:txBody>
      </p:sp>
    </p:spTree>
    <p:extLst>
      <p:ext uri="{BB962C8B-B14F-4D97-AF65-F5344CB8AC3E}">
        <p14:creationId xmlns:p14="http://schemas.microsoft.com/office/powerpoint/2010/main" val="33128770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C797621A-6F1E-4D75-B16D-2B8744A48137}"/>
              </a:ext>
            </a:extLst>
          </p:cNvPr>
          <p:cNvSpPr>
            <a:spLocks noGrp="1" noChangeArrowheads="1"/>
          </p:cNvSpPr>
          <p:nvPr>
            <p:ph type="title"/>
          </p:nvPr>
        </p:nvSpPr>
        <p:spPr/>
        <p:txBody>
          <a:bodyPr/>
          <a:lstStyle/>
          <a:p>
            <a:br>
              <a:rPr lang="en-US" altLang="en-US" dirty="0"/>
            </a:br>
            <a:r>
              <a:rPr lang="en-US" altLang="en-US" dirty="0"/>
              <a:t>Effort and Resources </a:t>
            </a:r>
          </a:p>
        </p:txBody>
      </p:sp>
      <p:sp>
        <p:nvSpPr>
          <p:cNvPr id="3" name="Content Placeholder 2">
            <a:extLst>
              <a:ext uri="{FF2B5EF4-FFF2-40B4-BE49-F238E27FC236}">
                <a16:creationId xmlns:a16="http://schemas.microsoft.com/office/drawing/2014/main" id="{FED370A5-5473-49AF-AA38-BFEF34D86E4D}"/>
              </a:ext>
            </a:extLst>
          </p:cNvPr>
          <p:cNvSpPr>
            <a:spLocks noGrp="1"/>
          </p:cNvSpPr>
          <p:nvPr>
            <p:ph idx="1"/>
          </p:nvPr>
        </p:nvSpPr>
        <p:spPr/>
        <p:txBody>
          <a:bodyPr/>
          <a:lstStyle/>
          <a:p>
            <a:pPr marL="0" indent="0">
              <a:buFont typeface="Lucida Grande" pitchFamily="36" charset="0"/>
              <a:buNone/>
              <a:defRPr/>
            </a:pPr>
            <a:endParaRPr lang="en-US" dirty="0"/>
          </a:p>
          <a:p>
            <a:pPr marL="0" indent="0">
              <a:buNone/>
              <a:defRPr/>
            </a:pPr>
            <a:r>
              <a:rPr lang="en-US" i="1" dirty="0"/>
              <a:t>Proposed</a:t>
            </a:r>
            <a:r>
              <a:rPr lang="en-US" dirty="0"/>
              <a:t> Budgets and Budget Justifications become approved budget plans in an awards with terms and conditions for allowability, payments/reimbursements and modifications based on the original budgets.   </a:t>
            </a:r>
          </a:p>
          <a:p>
            <a:pPr marL="0" indent="0">
              <a:buFont typeface="Lucida Grande" pitchFamily="36" charset="0"/>
              <a:buNone/>
              <a:defRPr/>
            </a:pPr>
            <a:endParaRPr lang="en-US" b="1" dirty="0"/>
          </a:p>
          <a:p>
            <a:pPr>
              <a:buFont typeface="Arial" panose="020B0604020202020204" pitchFamily="34" charset="0"/>
              <a:buChar char="•"/>
              <a:defRPr/>
            </a:pPr>
            <a:r>
              <a:rPr lang="en-US" b="1" dirty="0"/>
              <a:t>Expected Personnel</a:t>
            </a:r>
          </a:p>
          <a:p>
            <a:pPr>
              <a:buFont typeface="Arial" panose="020B0604020202020204" pitchFamily="34" charset="0"/>
              <a:buChar char="•"/>
              <a:defRPr/>
            </a:pPr>
            <a:r>
              <a:rPr lang="en-US" b="1" dirty="0"/>
              <a:t>Subrecipient Awards</a:t>
            </a:r>
          </a:p>
          <a:p>
            <a:pPr>
              <a:buFont typeface="Arial" panose="020B0604020202020204" pitchFamily="34" charset="0"/>
              <a:buChar char="•"/>
              <a:defRPr/>
            </a:pPr>
            <a:r>
              <a:rPr lang="en-US" b="1" dirty="0"/>
              <a:t>Equipment Purchases</a:t>
            </a:r>
          </a:p>
          <a:p>
            <a:pPr>
              <a:buFont typeface="Arial" panose="020B0604020202020204" pitchFamily="34" charset="0"/>
              <a:buChar char="•"/>
              <a:defRPr/>
            </a:pPr>
            <a:r>
              <a:rPr lang="en-US" b="1" dirty="0"/>
              <a:t>Human Subjects (Gift Cards &amp; Cash Advances)</a:t>
            </a:r>
          </a:p>
          <a:p>
            <a:pPr>
              <a:buFont typeface="Arial" panose="020B0604020202020204" pitchFamily="34" charset="0"/>
              <a:buChar char="•"/>
              <a:defRPr/>
            </a:pPr>
            <a:r>
              <a:rPr lang="en-US" b="1" dirty="0"/>
              <a:t>Travel Reimbursements</a:t>
            </a:r>
          </a:p>
          <a:p>
            <a:pPr marL="0" indent="0">
              <a:buNone/>
              <a:defRPr/>
            </a:pPr>
            <a:endParaRPr lang="en-US" dirty="0"/>
          </a:p>
        </p:txBody>
      </p:sp>
    </p:spTree>
    <p:extLst>
      <p:ext uri="{BB962C8B-B14F-4D97-AF65-F5344CB8AC3E}">
        <p14:creationId xmlns:p14="http://schemas.microsoft.com/office/powerpoint/2010/main" val="1732500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C797621A-6F1E-4D75-B16D-2B8744A48137}"/>
              </a:ext>
            </a:extLst>
          </p:cNvPr>
          <p:cNvSpPr>
            <a:spLocks noGrp="1" noChangeArrowheads="1"/>
          </p:cNvSpPr>
          <p:nvPr>
            <p:ph type="title"/>
          </p:nvPr>
        </p:nvSpPr>
        <p:spPr/>
        <p:txBody>
          <a:bodyPr/>
          <a:lstStyle/>
          <a:p>
            <a:br>
              <a:rPr lang="en-US" altLang="en-US" dirty="0"/>
            </a:br>
            <a:r>
              <a:rPr lang="en-US" altLang="en-US" dirty="0"/>
              <a:t>Effort and Resources </a:t>
            </a:r>
          </a:p>
        </p:txBody>
      </p:sp>
      <p:sp>
        <p:nvSpPr>
          <p:cNvPr id="3" name="Content Placeholder 2">
            <a:extLst>
              <a:ext uri="{FF2B5EF4-FFF2-40B4-BE49-F238E27FC236}">
                <a16:creationId xmlns:a16="http://schemas.microsoft.com/office/drawing/2014/main" id="{FED370A5-5473-49AF-AA38-BFEF34D86E4D}"/>
              </a:ext>
            </a:extLst>
          </p:cNvPr>
          <p:cNvSpPr>
            <a:spLocks noGrp="1"/>
          </p:cNvSpPr>
          <p:nvPr>
            <p:ph idx="1"/>
          </p:nvPr>
        </p:nvSpPr>
        <p:spPr>
          <a:xfrm>
            <a:off x="609600" y="1600200"/>
            <a:ext cx="7162800" cy="4709160"/>
          </a:xfrm>
        </p:spPr>
        <p:txBody>
          <a:bodyPr/>
          <a:lstStyle/>
          <a:p>
            <a:pPr marL="0" indent="0">
              <a:buFont typeface="Lucida Grande" pitchFamily="36" charset="0"/>
              <a:buNone/>
              <a:defRPr/>
            </a:pPr>
            <a:endParaRPr lang="en-US" dirty="0"/>
          </a:p>
          <a:p>
            <a:pPr marL="0" indent="0">
              <a:buNone/>
              <a:defRPr/>
            </a:pPr>
            <a:r>
              <a:rPr lang="en-US" i="1" dirty="0">
                <a:ea typeface="+mn-lt"/>
                <a:cs typeface="+mn-lt"/>
              </a:rPr>
              <a:t>Proposed</a:t>
            </a:r>
            <a:r>
              <a:rPr lang="en-US" dirty="0">
                <a:ea typeface="+mn-lt"/>
                <a:cs typeface="+mn-lt"/>
              </a:rPr>
              <a:t> participant support cost (reimbursements, stipend levels), research subject inclusion and compensation become strict targets and are subject to special restrictions in an award.  Participants and Subjects Activities and Costs include:</a:t>
            </a:r>
          </a:p>
          <a:p>
            <a:pPr marL="0" indent="0">
              <a:buFont typeface="Lucida Grande" pitchFamily="36" charset="0"/>
              <a:buNone/>
              <a:defRPr/>
            </a:pPr>
            <a:endParaRPr lang="en-US" dirty="0"/>
          </a:p>
          <a:p>
            <a:pPr>
              <a:buFont typeface="Arial,Sans-Serif"/>
              <a:buChar char="•"/>
              <a:defRPr/>
            </a:pPr>
            <a:r>
              <a:rPr lang="en-US" b="1" dirty="0">
                <a:ea typeface="+mn-lt"/>
                <a:cs typeface="+mn-lt"/>
              </a:rPr>
              <a:t>Trainees and Fellowship Stipends </a:t>
            </a:r>
            <a:endParaRPr lang="en-US" dirty="0">
              <a:ea typeface="+mn-lt"/>
              <a:cs typeface="+mn-lt"/>
            </a:endParaRPr>
          </a:p>
          <a:p>
            <a:pPr>
              <a:buFont typeface="Arial,Sans-Serif"/>
              <a:buChar char="•"/>
              <a:defRPr/>
            </a:pPr>
            <a:r>
              <a:rPr lang="en-US" b="1" dirty="0">
                <a:ea typeface="+mn-lt"/>
                <a:cs typeface="+mn-lt"/>
              </a:rPr>
              <a:t>Study Participants (e.g. workshop attendees' reimbursements and incentives)</a:t>
            </a:r>
            <a:endParaRPr lang="en-US" dirty="0">
              <a:ea typeface="+mn-lt"/>
              <a:cs typeface="+mn-lt"/>
            </a:endParaRPr>
          </a:p>
          <a:p>
            <a:pPr>
              <a:buFont typeface="Arial,Sans-Serif"/>
              <a:buChar char="•"/>
              <a:defRPr/>
            </a:pPr>
            <a:r>
              <a:rPr lang="en-US" b="1" dirty="0">
                <a:ea typeface="+mn-lt"/>
                <a:cs typeface="+mn-lt"/>
              </a:rPr>
              <a:t>Human Subjects Compensation and Incentives</a:t>
            </a:r>
            <a:endParaRPr lang="en-US" dirty="0"/>
          </a:p>
          <a:p>
            <a:pPr marL="0" indent="0">
              <a:buFont typeface="Lucida Grande" pitchFamily="36" charset="0"/>
              <a:buNone/>
              <a:defRPr/>
            </a:pPr>
            <a:endParaRPr lang="en-US" dirty="0"/>
          </a:p>
        </p:txBody>
      </p:sp>
    </p:spTree>
    <p:extLst>
      <p:ext uri="{BB962C8B-B14F-4D97-AF65-F5344CB8AC3E}">
        <p14:creationId xmlns:p14="http://schemas.microsoft.com/office/powerpoint/2010/main" val="2181406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C797621A-6F1E-4D75-B16D-2B8744A48137}"/>
              </a:ext>
            </a:extLst>
          </p:cNvPr>
          <p:cNvSpPr>
            <a:spLocks noGrp="1" noChangeArrowheads="1"/>
          </p:cNvSpPr>
          <p:nvPr>
            <p:ph type="title"/>
          </p:nvPr>
        </p:nvSpPr>
        <p:spPr/>
        <p:txBody>
          <a:bodyPr/>
          <a:lstStyle/>
          <a:p>
            <a:br>
              <a:rPr lang="en-US" altLang="en-US" dirty="0"/>
            </a:br>
            <a:r>
              <a:rPr lang="en-US" altLang="en-US" dirty="0"/>
              <a:t>Effort and Resources </a:t>
            </a:r>
          </a:p>
        </p:txBody>
      </p:sp>
      <p:sp>
        <p:nvSpPr>
          <p:cNvPr id="3" name="Content Placeholder 2">
            <a:extLst>
              <a:ext uri="{FF2B5EF4-FFF2-40B4-BE49-F238E27FC236}">
                <a16:creationId xmlns:a16="http://schemas.microsoft.com/office/drawing/2014/main" id="{FED370A5-5473-49AF-AA38-BFEF34D86E4D}"/>
              </a:ext>
            </a:extLst>
          </p:cNvPr>
          <p:cNvSpPr>
            <a:spLocks noGrp="1"/>
          </p:cNvSpPr>
          <p:nvPr>
            <p:ph idx="1"/>
          </p:nvPr>
        </p:nvSpPr>
        <p:spPr>
          <a:xfrm>
            <a:off x="609600" y="1600200"/>
            <a:ext cx="7162800" cy="4610100"/>
          </a:xfrm>
        </p:spPr>
        <p:txBody>
          <a:bodyPr/>
          <a:lstStyle/>
          <a:p>
            <a:pPr marL="0" indent="0">
              <a:buFont typeface="Lucida Grande" pitchFamily="36" charset="0"/>
              <a:buNone/>
              <a:defRPr/>
            </a:pPr>
            <a:r>
              <a:rPr lang="en-US" i="1" dirty="0"/>
              <a:t>Proposed</a:t>
            </a:r>
            <a:r>
              <a:rPr lang="en-US" dirty="0"/>
              <a:t> Cost-Share and Institutional Resources become measurable award commitments which require certification and are often required to illustrate program sustainability at award closeout.  These commitments include:</a:t>
            </a:r>
          </a:p>
          <a:p>
            <a:pPr marL="0" indent="0">
              <a:buNone/>
              <a:defRPr/>
            </a:pPr>
            <a:endParaRPr lang="en-US" dirty="0">
              <a:cs typeface="Arial"/>
            </a:endParaRPr>
          </a:p>
          <a:p>
            <a:pPr>
              <a:buFont typeface="Arial" panose="020B0604020202020204" pitchFamily="34" charset="0"/>
              <a:buChar char="•"/>
              <a:defRPr/>
            </a:pPr>
            <a:r>
              <a:rPr lang="en-US" b="1" dirty="0"/>
              <a:t>Direct Costs such as RA Tuition Waivers, in-Kind Effort </a:t>
            </a:r>
          </a:p>
          <a:p>
            <a:pPr>
              <a:buFont typeface="Arial" panose="020B0604020202020204" pitchFamily="34" charset="0"/>
              <a:buChar char="•"/>
              <a:defRPr/>
            </a:pPr>
            <a:r>
              <a:rPr lang="en-US" b="1" dirty="0">
                <a:cs typeface="Arial"/>
              </a:rPr>
              <a:t>Applicable F&amp;A on Cost-share direct costs, unrecovered F&amp;A, restricted pr waived F&amp;A </a:t>
            </a:r>
          </a:p>
          <a:p>
            <a:pPr>
              <a:buFont typeface="Arial" panose="020B0604020202020204" pitchFamily="34" charset="0"/>
              <a:buChar char="•"/>
              <a:defRPr/>
            </a:pPr>
            <a:r>
              <a:rPr lang="en-US" b="1" dirty="0">
                <a:cs typeface="Arial"/>
              </a:rPr>
              <a:t>Space, instrumentation, donated expertise </a:t>
            </a:r>
          </a:p>
          <a:p>
            <a:pPr>
              <a:buFont typeface="Arial" panose="020B0604020202020204" pitchFamily="34" charset="0"/>
              <a:buChar char="•"/>
              <a:defRPr/>
            </a:pPr>
            <a:r>
              <a:rPr lang="en-US" b="1" dirty="0">
                <a:cs typeface="Arial"/>
              </a:rPr>
              <a:t>Unfunded collaborators and third-party cost-share </a:t>
            </a:r>
          </a:p>
          <a:p>
            <a:pPr>
              <a:buFont typeface="Arial" panose="020B0604020202020204" pitchFamily="34" charset="0"/>
              <a:buChar char="•"/>
              <a:defRPr/>
            </a:pPr>
            <a:r>
              <a:rPr lang="en-US" b="1" dirty="0">
                <a:cs typeface="Arial"/>
              </a:rPr>
              <a:t>Institutional Resources to support Program sustainability after award ends </a:t>
            </a:r>
          </a:p>
          <a:p>
            <a:pPr marL="0" indent="0">
              <a:buNone/>
              <a:defRPr/>
            </a:pPr>
            <a:endParaRPr lang="en-US" dirty="0">
              <a:cs typeface="Arial"/>
            </a:endParaRPr>
          </a:p>
          <a:p>
            <a:pPr>
              <a:buFont typeface="Arial" panose="020B0604020202020204" pitchFamily="34" charset="0"/>
              <a:buChar char="•"/>
              <a:defRPr/>
            </a:pPr>
            <a:endParaRPr lang="en-US" dirty="0"/>
          </a:p>
          <a:p>
            <a:pPr marL="0" indent="0">
              <a:buNone/>
              <a:defRPr/>
            </a:pPr>
            <a:endParaRPr lang="en-US" dirty="0"/>
          </a:p>
        </p:txBody>
      </p:sp>
    </p:spTree>
    <p:extLst>
      <p:ext uri="{BB962C8B-B14F-4D97-AF65-F5344CB8AC3E}">
        <p14:creationId xmlns:p14="http://schemas.microsoft.com/office/powerpoint/2010/main" val="4261550660"/>
      </p:ext>
    </p:extLst>
  </p:cSld>
  <p:clrMapOvr>
    <a:masterClrMapping/>
  </p:clrMapOvr>
</p:sld>
</file>

<file path=ppt/theme/theme1.xml><?xml version="1.0" encoding="utf-8"?>
<a:theme xmlns:a="http://schemas.openxmlformats.org/drawingml/2006/main" name="Blank Presentation">
  <a:themeElements>
    <a:clrScheme name="Custom 2">
      <a:dk1>
        <a:srgbClr val="005A8B"/>
      </a:dk1>
      <a:lt1>
        <a:srgbClr val="FFFFFF"/>
      </a:lt1>
      <a:dk2>
        <a:srgbClr val="A0CFEB"/>
      </a:dk2>
      <a:lt2>
        <a:srgbClr val="A79E70"/>
      </a:lt2>
      <a:accent1>
        <a:srgbClr val="D47600"/>
      </a:accent1>
      <a:accent2>
        <a:srgbClr val="988F86"/>
      </a:accent2>
      <a:accent3>
        <a:srgbClr val="C59217"/>
      </a:accent3>
      <a:accent4>
        <a:srgbClr val="A33F1F"/>
      </a:accent4>
      <a:accent5>
        <a:srgbClr val="CDE4F3"/>
      </a:accent5>
      <a:accent6>
        <a:srgbClr val="B28414"/>
      </a:accent6>
      <a:hlink>
        <a:srgbClr val="D47600"/>
      </a:hlink>
      <a:folHlink>
        <a:srgbClr val="A33F1F"/>
      </a:folHlink>
    </a:clrScheme>
    <a:fontScheme name="Blank Presentation">
      <a:majorFont>
        <a:latin typeface="Arial Bold"/>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FFFFFF"/>
        </a:dk1>
        <a:lt1>
          <a:srgbClr val="FFFFFF"/>
        </a:lt1>
        <a:dk2>
          <a:srgbClr val="FFFFFF"/>
        </a:dk2>
        <a:lt2>
          <a:srgbClr val="005A8B"/>
        </a:lt2>
        <a:accent1>
          <a:srgbClr val="A0CFEB"/>
        </a:accent1>
        <a:accent2>
          <a:srgbClr val="C59217"/>
        </a:accent2>
        <a:accent3>
          <a:srgbClr val="FFFFFF"/>
        </a:accent3>
        <a:accent4>
          <a:srgbClr val="DADADA"/>
        </a:accent4>
        <a:accent5>
          <a:srgbClr val="CDE4F3"/>
        </a:accent5>
        <a:accent6>
          <a:srgbClr val="B28414"/>
        </a:accent6>
        <a:hlink>
          <a:srgbClr val="FFFFFF"/>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TotalTime>
  <Words>3369</Words>
  <Application>Microsoft Macintosh PowerPoint</Application>
  <PresentationFormat>On-screen Show (4:3)</PresentationFormat>
  <Paragraphs>521</Paragraphs>
  <Slides>54</Slides>
  <Notes>53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54</vt:i4>
      </vt:variant>
    </vt:vector>
  </HeadingPairs>
  <TitlesOfParts>
    <vt:vector size="63" baseType="lpstr">
      <vt:lpstr>Arial</vt:lpstr>
      <vt:lpstr>Arial Bold</vt:lpstr>
      <vt:lpstr>Arial,Sans-Serif</vt:lpstr>
      <vt:lpstr>Calibri</vt:lpstr>
      <vt:lpstr>Courier New</vt:lpstr>
      <vt:lpstr>Lucida Grande</vt:lpstr>
      <vt:lpstr>Wingdings</vt:lpstr>
      <vt:lpstr>Wingdings,Sans-Serif</vt:lpstr>
      <vt:lpstr>Blank Presentation</vt:lpstr>
      <vt:lpstr> G.R.A.N.T. Forum</vt:lpstr>
      <vt:lpstr> G.R.A.N.T. Forum</vt:lpstr>
      <vt:lpstr>Agenda </vt:lpstr>
      <vt:lpstr>Part I: Proposal to Award  Project Plan Effort and Resources </vt:lpstr>
      <vt:lpstr>Project Plan </vt:lpstr>
      <vt:lpstr> Effort and Resources </vt:lpstr>
      <vt:lpstr> Effort and Resources </vt:lpstr>
      <vt:lpstr> Effort and Resources </vt:lpstr>
      <vt:lpstr> Effort and Resources </vt:lpstr>
      <vt:lpstr>Proposal to Award  </vt:lpstr>
      <vt:lpstr>Proposal to Award  Proposal Narratives, Application Attachments  Compliance Certifications, Project teams, Participants and Subjects become the basis for  Award Terms and Conditions   </vt:lpstr>
      <vt:lpstr>    Part II: Interpreting a Notice of Grant Award  Award Attributes Reviewing an Award Document Terms and Conditions  NoGA and Research Agreements   </vt:lpstr>
      <vt:lpstr> Award Attributes  </vt:lpstr>
      <vt:lpstr> Reviewing an Award Document</vt:lpstr>
      <vt:lpstr> Terms and Conditions </vt:lpstr>
      <vt:lpstr> What’s Important and Why </vt:lpstr>
      <vt:lpstr> What’s Important and Why </vt:lpstr>
      <vt:lpstr> What’s Important and Why </vt:lpstr>
      <vt:lpstr> What’s Important and Why </vt:lpstr>
      <vt:lpstr> What’s Important and Why </vt:lpstr>
      <vt:lpstr> What’s Important and Why </vt:lpstr>
      <vt:lpstr> What’s Important and Why </vt:lpstr>
      <vt:lpstr> What’s Important and Why </vt:lpstr>
      <vt:lpstr> What’s Important and Why </vt:lpstr>
      <vt:lpstr> What’s Important and Why </vt:lpstr>
      <vt:lpstr> Data Management and Sharing  </vt:lpstr>
      <vt:lpstr> What’s Important and Why </vt:lpstr>
      <vt:lpstr> NoGA and Award Agreements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Common Pitfalls </vt:lpstr>
      <vt:lpstr> Common Pitfalls </vt:lpstr>
      <vt:lpstr> Common Pitfalls </vt:lpstr>
      <vt:lpstr> Common Pitfalls </vt:lpstr>
      <vt:lpstr> Common Pitfalls </vt:lpstr>
      <vt:lpstr>Part III: Project Kick-off  ORSP Project Information Notification (PIN)Report   Roles and Responsibilities </vt:lpstr>
      <vt:lpstr> ORSP Project Information Notification (PIN) Report </vt:lpstr>
      <vt:lpstr>PowerPoint Presentation</vt:lpstr>
      <vt:lpstr>PowerPoint Presentation</vt:lpstr>
      <vt:lpstr> Roles and Responsibilities </vt:lpstr>
      <vt:lpstr> Roles and Responsibilities </vt:lpstr>
      <vt:lpstr> Roles and Responsibilities </vt:lpstr>
      <vt:lpstr>Questions?</vt:lpstr>
      <vt:lpstr>Resources</vt:lpstr>
      <vt:lpstr>Next Time……</vt:lpstr>
      <vt:lpstr>PowerPoint Presentation</vt:lpstr>
    </vt:vector>
  </TitlesOfParts>
  <Company>CMN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CMN</dc:creator>
  <cp:lastModifiedBy>Poston, Tracey L</cp:lastModifiedBy>
  <cp:revision>3</cp:revision>
  <cp:lastPrinted>2019-03-28T16:56:53Z</cp:lastPrinted>
  <dcterms:created xsi:type="dcterms:W3CDTF">2009-04-07T15:06:50Z</dcterms:created>
  <dcterms:modified xsi:type="dcterms:W3CDTF">2021-12-08T14:07:39Z</dcterms:modified>
</cp:coreProperties>
</file>