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8" r:id="rId5"/>
  </p:sldMasterIdLst>
  <p:notesMasterIdLst>
    <p:notesMasterId r:id="rId15"/>
  </p:notesMasterIdLst>
  <p:handoutMasterIdLst>
    <p:handoutMasterId r:id="rId16"/>
  </p:handoutMasterIdLst>
  <p:sldIdLst>
    <p:sldId id="317" r:id="rId6"/>
    <p:sldId id="264" r:id="rId7"/>
    <p:sldId id="307" r:id="rId8"/>
    <p:sldId id="314" r:id="rId9"/>
    <p:sldId id="318" r:id="rId10"/>
    <p:sldId id="319" r:id="rId11"/>
    <p:sldId id="320" r:id="rId12"/>
    <p:sldId id="321" r:id="rId13"/>
    <p:sldId id="32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 Giuliani" initials="CG" lastIdx="9" clrIdx="6">
    <p:extLst>
      <p:ext uri="{19B8F6BF-5375-455C-9EA6-DF929625EA0E}">
        <p15:presenceInfo xmlns:p15="http://schemas.microsoft.com/office/powerpoint/2012/main" userId="S::Chris.Giuliani@umb.edu::a8b51b93-8b32-4b93-a1ab-f39f4ef9826a" providerId="AD"/>
      </p:ext>
    </p:extLst>
  </p:cmAuthor>
  <p:cmAuthor id="1" name="Kim Getker" initials="KG" lastIdx="1" clrIdx="0"/>
  <p:cmAuthor id="8" name="Matthew A Krevis" initials="MAK" lastIdx="2" clrIdx="7">
    <p:extLst>
      <p:ext uri="{19B8F6BF-5375-455C-9EA6-DF929625EA0E}">
        <p15:presenceInfo xmlns:p15="http://schemas.microsoft.com/office/powerpoint/2012/main" userId="S-1-5-21-1990142038-1674059633-623647154-151172" providerId="AD"/>
      </p:ext>
    </p:extLst>
  </p:cmAuthor>
  <p:cmAuthor id="2" name="Kim Getker" initials="KG [2]" lastIdx="1" clrIdx="1"/>
  <p:cmAuthor id="9" name="Matthew A Krevis" initials="MAK [2]" lastIdx="1" clrIdx="8">
    <p:extLst>
      <p:ext uri="{19B8F6BF-5375-455C-9EA6-DF929625EA0E}">
        <p15:presenceInfo xmlns:p15="http://schemas.microsoft.com/office/powerpoint/2012/main" userId="S::Matthew.Krevis@umb.edu::e9573478-d1b0-4fef-a4ab-a4b2ca81265e" providerId="AD"/>
      </p:ext>
    </p:extLst>
  </p:cmAuthor>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6357" autoAdjust="0"/>
  </p:normalViewPr>
  <p:slideViewPr>
    <p:cSldViewPr snapToGrid="0" snapToObjects="1" showGuides="1">
      <p:cViewPr varScale="1">
        <p:scale>
          <a:sx n="114" d="100"/>
          <a:sy n="114" d="100"/>
        </p:scale>
        <p:origin x="108" y="96"/>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DBB6832E-8820-FD47-A2FA-4CB0641517D4}" type="datetimeFigureOut">
              <a:rPr lang="en-US" smtClean="0"/>
              <a:t>8/10/2022</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3503BA01-7BCE-3348-B7D1-E8CB1F6C00B1}" type="slidenum">
              <a:rPr lang="en-US" smtClean="0"/>
              <a:t>‹#›</a:t>
            </a:fld>
            <a:endParaRPr lang="en-US" dirty="0"/>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b="0" i="0">
                <a:latin typeface="20 db" charset="0"/>
              </a:defRPr>
            </a:lvl1pPr>
          </a:lstStyle>
          <a:p>
            <a:fld id="{CC217BA0-315D-174F-B890-48F013C6A778}" type="datetimeFigureOut">
              <a:rPr lang="en-US" smtClean="0"/>
              <a:pPr/>
              <a:t>8/10/2022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1</a:t>
            </a:fld>
            <a:endParaRPr lang="en-US" dirty="0"/>
          </a:p>
        </p:txBody>
      </p:sp>
    </p:spTree>
    <p:extLst>
      <p:ext uri="{BB962C8B-B14F-4D97-AF65-F5344CB8AC3E}">
        <p14:creationId xmlns:p14="http://schemas.microsoft.com/office/powerpoint/2010/main" val="394530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2</a:t>
            </a:fld>
            <a:endParaRPr lang="en-US" dirty="0"/>
          </a:p>
        </p:txBody>
      </p:sp>
    </p:spTree>
    <p:extLst>
      <p:ext uri="{BB962C8B-B14F-4D97-AF65-F5344CB8AC3E}">
        <p14:creationId xmlns:p14="http://schemas.microsoft.com/office/powerpoint/2010/main" val="182897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4</a:t>
            </a:fld>
            <a:endParaRPr lang="en-US" dirty="0"/>
          </a:p>
        </p:txBody>
      </p:sp>
    </p:spTree>
    <p:extLst>
      <p:ext uri="{BB962C8B-B14F-4D97-AF65-F5344CB8AC3E}">
        <p14:creationId xmlns:p14="http://schemas.microsoft.com/office/powerpoint/2010/main" val="321630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5</a:t>
            </a:fld>
            <a:endParaRPr lang="en-US" dirty="0"/>
          </a:p>
        </p:txBody>
      </p:sp>
    </p:spTree>
    <p:extLst>
      <p:ext uri="{BB962C8B-B14F-4D97-AF65-F5344CB8AC3E}">
        <p14:creationId xmlns:p14="http://schemas.microsoft.com/office/powerpoint/2010/main" val="71903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6</a:t>
            </a:fld>
            <a:endParaRPr lang="en-US" dirty="0"/>
          </a:p>
        </p:txBody>
      </p:sp>
    </p:spTree>
    <p:extLst>
      <p:ext uri="{BB962C8B-B14F-4D97-AF65-F5344CB8AC3E}">
        <p14:creationId xmlns:p14="http://schemas.microsoft.com/office/powerpoint/2010/main" val="209493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7</a:t>
            </a:fld>
            <a:endParaRPr lang="en-US" dirty="0"/>
          </a:p>
        </p:txBody>
      </p:sp>
    </p:spTree>
    <p:extLst>
      <p:ext uri="{BB962C8B-B14F-4D97-AF65-F5344CB8AC3E}">
        <p14:creationId xmlns:p14="http://schemas.microsoft.com/office/powerpoint/2010/main" val="368437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8</a:t>
            </a:fld>
            <a:endParaRPr lang="en-US" dirty="0"/>
          </a:p>
        </p:txBody>
      </p:sp>
    </p:spTree>
    <p:extLst>
      <p:ext uri="{BB962C8B-B14F-4D97-AF65-F5344CB8AC3E}">
        <p14:creationId xmlns:p14="http://schemas.microsoft.com/office/powerpoint/2010/main" val="184357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9</a:t>
            </a:fld>
            <a:endParaRPr lang="en-US" dirty="0"/>
          </a:p>
        </p:txBody>
      </p:sp>
    </p:spTree>
    <p:extLst>
      <p:ext uri="{BB962C8B-B14F-4D97-AF65-F5344CB8AC3E}">
        <p14:creationId xmlns:p14="http://schemas.microsoft.com/office/powerpoint/2010/main" val="317808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08483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2003828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67477945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Title">
    <p:spTree>
      <p:nvGrpSpPr>
        <p:cNvPr id="1" name=""/>
        <p:cNvGrpSpPr/>
        <p:nvPr/>
      </p:nvGrpSpPr>
      <p:grpSpPr>
        <a:xfrm>
          <a:off x="0" y="0"/>
          <a:ext cx="0" cy="0"/>
          <a:chOff x="0" y="0"/>
          <a:chExt cx="0" cy="0"/>
        </a:xfrm>
      </p:grpSpPr>
      <p:sp>
        <p:nvSpPr>
          <p:cNvPr id="2" name="Title 3"/>
          <p:cNvSpPr>
            <a:spLocks noGrp="1"/>
          </p:cNvSpPr>
          <p:nvPr>
            <p:ph type="title"/>
          </p:nvPr>
        </p:nvSpPr>
        <p:spPr>
          <a:xfrm>
            <a:off x="1902510" y="0"/>
            <a:ext cx="10289490" cy="623454"/>
          </a:xfrm>
          <a:solidFill>
            <a:schemeClr val="bg1">
              <a:alpha val="75000"/>
            </a:schemeClr>
          </a:solidFill>
        </p:spPr>
        <p:txBody>
          <a:bodyPr>
            <a:normAutofit/>
          </a:bodyPr>
          <a:lstStyle>
            <a:lvl1pPr>
              <a:defRPr sz="3682" b="1">
                <a:solidFill>
                  <a:srgbClr val="666666"/>
                </a:solidFill>
              </a:defRPr>
            </a:lvl1pPr>
          </a:lstStyle>
          <a:p>
            <a:r>
              <a:rPr lang="en-US"/>
              <a:t>Click to edit Master title style</a:t>
            </a:r>
          </a:p>
        </p:txBody>
      </p:sp>
      <p:sp>
        <p:nvSpPr>
          <p:cNvPr id="3" name="Text Placeholder 13"/>
          <p:cNvSpPr>
            <a:spLocks noGrp="1"/>
          </p:cNvSpPr>
          <p:nvPr>
            <p:ph type="body" sz="quarter" idx="10" hasCustomPrompt="1"/>
          </p:nvPr>
        </p:nvSpPr>
        <p:spPr>
          <a:xfrm>
            <a:off x="0" y="0"/>
            <a:ext cx="1902510" cy="623454"/>
          </a:xfrm>
          <a:solidFill>
            <a:srgbClr val="500000"/>
          </a:solidFill>
        </p:spPr>
        <p:txBody>
          <a:bodyPr lIns="274320" tIns="45720" rIns="91440" bIns="45720" anchor="ctr">
            <a:noAutofit/>
          </a:bodyPr>
          <a:lstStyle>
            <a:lvl1pPr marL="0" indent="0">
              <a:buNone/>
              <a:defRPr sz="2727" b="1">
                <a:solidFill>
                  <a:schemeClr val="bg1"/>
                </a:solidFill>
                <a:latin typeface="+mj-lt"/>
              </a:defRPr>
            </a:lvl1pPr>
          </a:lstStyle>
          <a:p>
            <a:pPr lvl="0"/>
            <a:r>
              <a:rPr lang="en-US"/>
              <a:t>team:</a:t>
            </a:r>
          </a:p>
        </p:txBody>
      </p:sp>
    </p:spTree>
    <p:extLst>
      <p:ext uri="{BB962C8B-B14F-4D97-AF65-F5344CB8AC3E}">
        <p14:creationId xmlns:p14="http://schemas.microsoft.com/office/powerpoint/2010/main" val="381133370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white screen for pp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228283" cy="6858001"/>
          </a:xfrm>
          <a:prstGeom prst="rect">
            <a:avLst/>
          </a:prstGeom>
          <a:noFill/>
          <a:ln w="9525">
            <a:noFill/>
            <a:miter lim="800000"/>
            <a:headEnd/>
            <a:tailEnd/>
          </a:ln>
        </p:spPr>
      </p:pic>
    </p:spTree>
    <p:extLst>
      <p:ext uri="{BB962C8B-B14F-4D97-AF65-F5344CB8AC3E}">
        <p14:creationId xmlns:p14="http://schemas.microsoft.com/office/powerpoint/2010/main" val="98591891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288734591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00763796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35102615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9B179708-73C9-4C1D-9883-5FC4DC751B96}"/>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C199D7EB-D45E-4EBC-B3B7-769516B1BA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233842733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70109804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r>
              <a:rPr lang="en-US" dirty="0"/>
              <a:t>Footer as Needed</a:t>
            </a:r>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7217335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52303104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r>
              <a:rPr lang="en-US" dirty="0"/>
              <a:t>Footer as Needed</a:t>
            </a:r>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90016583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5039074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07349767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5625F11-EADC-2944-8437-490DA1E2084F}" type="slidenum">
              <a:rPr lang="en-US" smtClean="0"/>
              <a:pPr/>
              <a:t>‹#›</a:t>
            </a:fld>
            <a:endParaRPr lang="en-US" dirty="0"/>
          </a:p>
        </p:txBody>
      </p:sp>
      <p:sp>
        <p:nvSpPr>
          <p:cNvPr id="8" name="Slide Number Placeholder 5">
            <a:extLst>
              <a:ext uri="{FF2B5EF4-FFF2-40B4-BE49-F238E27FC236}">
                <a16:creationId xmlns:a16="http://schemas.microsoft.com/office/drawing/2014/main" id="{3BD65B8D-1C23-4484-8757-C8009EDAB37B}"/>
              </a:ext>
            </a:extLst>
          </p:cNvPr>
          <p:cNvSpPr txBox="1">
            <a:spLocks/>
          </p:cNvSpPr>
          <p:nvPr/>
        </p:nvSpPr>
        <p:spPr>
          <a:xfrm>
            <a:off x="10927579" y="6571622"/>
            <a:ext cx="652305" cy="36257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2D94C-9170-4ECB-8AE6-180C68E3144E}" type="slidenum">
              <a:rPr lang="en-US" smtClean="0"/>
              <a:pPr/>
              <a:t>‹#›</a:t>
            </a:fld>
            <a:endParaRPr lang="en-US" dirty="0"/>
          </a:p>
        </p:txBody>
      </p:sp>
    </p:spTree>
    <p:extLst>
      <p:ext uri="{BB962C8B-B14F-4D97-AF65-F5344CB8AC3E}">
        <p14:creationId xmlns:p14="http://schemas.microsoft.com/office/powerpoint/2010/main" val="410811665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98415296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21492909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Title">
    <p:spTree>
      <p:nvGrpSpPr>
        <p:cNvPr id="1" name=""/>
        <p:cNvGrpSpPr/>
        <p:nvPr/>
      </p:nvGrpSpPr>
      <p:grpSpPr>
        <a:xfrm>
          <a:off x="0" y="0"/>
          <a:ext cx="0" cy="0"/>
          <a:chOff x="0" y="0"/>
          <a:chExt cx="0" cy="0"/>
        </a:xfrm>
      </p:grpSpPr>
      <p:sp>
        <p:nvSpPr>
          <p:cNvPr id="2" name="Title 3"/>
          <p:cNvSpPr>
            <a:spLocks noGrp="1"/>
          </p:cNvSpPr>
          <p:nvPr>
            <p:ph type="title"/>
          </p:nvPr>
        </p:nvSpPr>
        <p:spPr>
          <a:xfrm>
            <a:off x="1902510" y="0"/>
            <a:ext cx="10289490" cy="623454"/>
          </a:xfrm>
          <a:solidFill>
            <a:schemeClr val="bg1">
              <a:alpha val="75000"/>
            </a:schemeClr>
          </a:solidFill>
        </p:spPr>
        <p:txBody>
          <a:bodyPr>
            <a:normAutofit/>
          </a:bodyPr>
          <a:lstStyle>
            <a:lvl1pPr>
              <a:defRPr sz="3682" b="1">
                <a:solidFill>
                  <a:srgbClr val="666666"/>
                </a:solidFill>
              </a:defRPr>
            </a:lvl1pPr>
          </a:lstStyle>
          <a:p>
            <a:r>
              <a:rPr lang="en-US"/>
              <a:t>Click to edit Master title style</a:t>
            </a:r>
          </a:p>
        </p:txBody>
      </p:sp>
      <p:sp>
        <p:nvSpPr>
          <p:cNvPr id="3" name="Text Placeholder 13"/>
          <p:cNvSpPr>
            <a:spLocks noGrp="1"/>
          </p:cNvSpPr>
          <p:nvPr>
            <p:ph type="body" sz="quarter" idx="10" hasCustomPrompt="1"/>
          </p:nvPr>
        </p:nvSpPr>
        <p:spPr>
          <a:xfrm>
            <a:off x="0" y="0"/>
            <a:ext cx="1902510" cy="623454"/>
          </a:xfrm>
          <a:solidFill>
            <a:srgbClr val="500000"/>
          </a:solidFill>
        </p:spPr>
        <p:txBody>
          <a:bodyPr lIns="274320" tIns="45720" rIns="91440" bIns="45720" anchor="ctr">
            <a:noAutofit/>
          </a:bodyPr>
          <a:lstStyle>
            <a:lvl1pPr marL="0" indent="0">
              <a:buNone/>
              <a:defRPr sz="2727" b="1">
                <a:solidFill>
                  <a:schemeClr val="bg1"/>
                </a:solidFill>
                <a:latin typeface="+mj-lt"/>
              </a:defRPr>
            </a:lvl1pPr>
          </a:lstStyle>
          <a:p>
            <a:pPr lvl="0"/>
            <a:r>
              <a:rPr lang="en-US"/>
              <a:t>team:</a:t>
            </a:r>
          </a:p>
        </p:txBody>
      </p:sp>
    </p:spTree>
    <p:extLst>
      <p:ext uri="{BB962C8B-B14F-4D97-AF65-F5344CB8AC3E}">
        <p14:creationId xmlns:p14="http://schemas.microsoft.com/office/powerpoint/2010/main" val="345382532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white screen for pp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228283" cy="6858001"/>
          </a:xfrm>
          <a:prstGeom prst="rect">
            <a:avLst/>
          </a:prstGeom>
          <a:noFill/>
          <a:ln w="9525">
            <a:noFill/>
            <a:miter lim="800000"/>
            <a:headEnd/>
            <a:tailEnd/>
          </a:ln>
        </p:spPr>
      </p:pic>
    </p:spTree>
    <p:extLst>
      <p:ext uri="{BB962C8B-B14F-4D97-AF65-F5344CB8AC3E}">
        <p14:creationId xmlns:p14="http://schemas.microsoft.com/office/powerpoint/2010/main" val="86369786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8358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noFill/>
        </p:spPr>
        <p:txBody>
          <a:bodyPr/>
          <a:lstStyle/>
          <a:p>
            <a:r>
              <a:rPr lang="en-US" dirty="0"/>
              <a:t>Click icon to add picture</a:t>
            </a:r>
          </a:p>
        </p:txBody>
      </p:sp>
      <p:sp>
        <p:nvSpPr>
          <p:cNvPr id="5" name="Text Placeholder 4"/>
          <p:cNvSpPr>
            <a:spLocks noGrp="1"/>
          </p:cNvSpPr>
          <p:nvPr>
            <p:ph type="body" sz="quarter" idx="12" hasCustomPrompt="1"/>
          </p:nvPr>
        </p:nvSpPr>
        <p:spPr>
          <a:xfrm>
            <a:off x="638978"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D95436C0-8736-411B-9A7C-749A62A4A5F9}"/>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6F52BB2F-917C-4D7F-A3FF-9183230858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449407617"/>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dirty="0"/>
              <a:t>Footer as Needed</a:t>
            </a:r>
          </a:p>
        </p:txBody>
      </p:sp>
    </p:spTree>
    <p:extLst>
      <p:ext uri="{BB962C8B-B14F-4D97-AF65-F5344CB8AC3E}">
        <p14:creationId xmlns:p14="http://schemas.microsoft.com/office/powerpoint/2010/main" val="80374087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dirty="0"/>
              <a:t>Footer as Needed</a:t>
            </a:r>
          </a:p>
        </p:txBody>
      </p:sp>
      <p:sp>
        <p:nvSpPr>
          <p:cNvPr id="12" name="Text Placeholder 2"/>
          <p:cNvSpPr>
            <a:spLocks noGrp="1"/>
          </p:cNvSpPr>
          <p:nvPr>
            <p:ph type="body" idx="14"/>
          </p:nvPr>
        </p:nvSpPr>
        <p:spPr>
          <a:xfrm>
            <a:off x="6172200" y="1257300"/>
            <a:ext cx="5380818"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dirty="0"/>
              <a:t>Footer as Needed</a:t>
            </a:r>
          </a:p>
        </p:txBody>
      </p:sp>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dirty="0"/>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21" name="Content Placeholder 6"/>
          <p:cNvSpPr>
            <a:spLocks noGrp="1"/>
          </p:cNvSpPr>
          <p:nvPr>
            <p:ph sz="quarter" idx="30"/>
          </p:nvPr>
        </p:nvSpPr>
        <p:spPr>
          <a:xfrm>
            <a:off x="1769012" y="2893128"/>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dirty="0"/>
              <a:t>Footer as Needed</a:t>
            </a:r>
          </a:p>
        </p:txBody>
      </p:sp>
      <p:sp>
        <p:nvSpPr>
          <p:cNvPr id="25"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2" name="Footer Placeholder 1"/>
          <p:cNvSpPr>
            <a:spLocks noGrp="1"/>
          </p:cNvSpPr>
          <p:nvPr>
            <p:ph type="ftr" sz="quarter" idx="34"/>
          </p:nvPr>
        </p:nvSpPr>
        <p:spPr/>
        <p:txBody>
          <a:bodyPr/>
          <a:lstStyle/>
          <a:p>
            <a:r>
              <a:rPr lang="en-US" dirty="0"/>
              <a:t>Footer as Needed</a:t>
            </a:r>
          </a:p>
        </p:txBody>
      </p:sp>
      <p:sp>
        <p:nvSpPr>
          <p:cNvPr id="25"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dirty="0"/>
              <a:t>Footer as Needed</a:t>
            </a:r>
          </a:p>
        </p:txBody>
      </p:sp>
    </p:spTree>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dirty="0"/>
          </a:p>
        </p:txBody>
      </p:sp>
      <p:sp>
        <p:nvSpPr>
          <p:cNvPr id="4" name="Footer Placeholder 3"/>
          <p:cNvSpPr>
            <a:spLocks noGrp="1"/>
          </p:cNvSpPr>
          <p:nvPr>
            <p:ph type="ftr" sz="quarter" idx="36"/>
          </p:nvPr>
        </p:nvSpPr>
        <p:spPr/>
        <p:txBody>
          <a:bodyPr/>
          <a:lstStyle/>
          <a:p>
            <a:r>
              <a:rPr lang="en-US" dirty="0"/>
              <a:t>Footer as Needed</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77602576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r>
              <a:rPr lang="en-US" dirty="0"/>
              <a:t>Footer as Needed</a:t>
            </a:r>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8933853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r>
              <a:rPr lang="en-US" dirty="0"/>
              <a:t>Footer as Needed</a:t>
            </a:r>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53142532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75521885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01608123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8/10/2022</a:t>
            </a:fld>
            <a:endParaRPr lang="en-US" dirty="0"/>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5625F11-EADC-2944-8437-490DA1E2084F}" type="slidenum">
              <a:rPr lang="en-US" smtClean="0"/>
              <a:pPr/>
              <a:t>‹#›</a:t>
            </a:fld>
            <a:endParaRPr lang="en-US" dirty="0"/>
          </a:p>
        </p:txBody>
      </p:sp>
      <p:sp>
        <p:nvSpPr>
          <p:cNvPr id="8" name="Slide Number Placeholder 5">
            <a:extLst>
              <a:ext uri="{FF2B5EF4-FFF2-40B4-BE49-F238E27FC236}">
                <a16:creationId xmlns:a16="http://schemas.microsoft.com/office/drawing/2014/main" id="{3BD65B8D-1C23-4484-8757-C8009EDAB37B}"/>
              </a:ext>
            </a:extLst>
          </p:cNvPr>
          <p:cNvSpPr txBox="1">
            <a:spLocks/>
          </p:cNvSpPr>
          <p:nvPr/>
        </p:nvSpPr>
        <p:spPr>
          <a:xfrm>
            <a:off x="10927579" y="6571622"/>
            <a:ext cx="652305" cy="36257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2D94C-9170-4ECB-8AE6-180C68E3144E}" type="slidenum">
              <a:rPr lang="en-US" smtClean="0"/>
              <a:pPr/>
              <a:t>‹#›</a:t>
            </a:fld>
            <a:endParaRPr lang="en-US" dirty="0"/>
          </a:p>
        </p:txBody>
      </p:sp>
    </p:spTree>
    <p:extLst>
      <p:ext uri="{BB962C8B-B14F-4D97-AF65-F5344CB8AC3E}">
        <p14:creationId xmlns:p14="http://schemas.microsoft.com/office/powerpoint/2010/main" val="382548915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1.jpe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as Needed</a:t>
            </a:r>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Shape, circle&#10;&#10;Description automatically generated">
            <a:extLst>
              <a:ext uri="{FF2B5EF4-FFF2-40B4-BE49-F238E27FC236}">
                <a16:creationId xmlns:a16="http://schemas.microsoft.com/office/drawing/2014/main" id="{5BCF5E63-36C6-3D4A-8603-453061ADFD73}"/>
              </a:ext>
            </a:extLst>
          </p:cNvPr>
          <p:cNvPicPr>
            <a:picLocks noChangeAspect="1"/>
          </p:cNvPicPr>
          <p:nvPr/>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9429831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702" r:id="rId14"/>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as Needed</a:t>
            </a:r>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Shape, circle&#10;&#10;Description automatically generated">
            <a:extLst>
              <a:ext uri="{FF2B5EF4-FFF2-40B4-BE49-F238E27FC236}">
                <a16:creationId xmlns:a16="http://schemas.microsoft.com/office/drawing/2014/main" id="{5BCF5E63-36C6-3D4A-8603-453061ADFD73}"/>
              </a:ext>
            </a:extLst>
          </p:cNvPr>
          <p:cNvPicPr>
            <a:picLocks noChangeAspect="1"/>
          </p:cNvPicPr>
          <p:nvPr/>
        </p:nvPicPr>
        <p:blipFill>
          <a:blip r:embed="rId26"/>
          <a:stretch>
            <a:fillRect/>
          </a:stretch>
        </p:blipFill>
        <p:spPr>
          <a:xfrm>
            <a:off x="0" y="0"/>
            <a:ext cx="12192000" cy="6858000"/>
          </a:xfrm>
          <a:prstGeom prst="rect">
            <a:avLst/>
          </a:prstGeom>
        </p:spPr>
      </p:pic>
    </p:spTree>
    <p:extLst>
      <p:ext uri="{BB962C8B-B14F-4D97-AF65-F5344CB8AC3E}">
        <p14:creationId xmlns:p14="http://schemas.microsoft.com/office/powerpoint/2010/main" val="5253668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3" r:id="rId14"/>
    <p:sldLayoutId id="2147483649" r:id="rId15"/>
    <p:sldLayoutId id="2147483673" r:id="rId16"/>
    <p:sldLayoutId id="2147483653"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1524000" y="1842210"/>
            <a:ext cx="9144000" cy="2387600"/>
          </a:xfrm>
        </p:spPr>
        <p:txBody>
          <a:bodyPr/>
          <a:lstStyle/>
          <a:p>
            <a:r>
              <a:rPr lang="en-US" sz="3600" dirty="0"/>
              <a:t>APPROP Budget Model FY23</a:t>
            </a:r>
          </a:p>
        </p:txBody>
      </p:sp>
    </p:spTree>
    <p:extLst>
      <p:ext uri="{BB962C8B-B14F-4D97-AF65-F5344CB8AC3E}">
        <p14:creationId xmlns:p14="http://schemas.microsoft.com/office/powerpoint/2010/main" val="1168790882"/>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185847" y="136524"/>
            <a:ext cx="11820306" cy="757718"/>
          </a:xfrm>
        </p:spPr>
        <p:txBody>
          <a:bodyPr>
            <a:normAutofit/>
          </a:bodyPr>
          <a:lstStyle/>
          <a:p>
            <a:r>
              <a:rPr lang="en-US" sz="4000" dirty="0"/>
              <a:t>APPROP vs ORG Budget Model</a:t>
            </a:r>
            <a:endParaRPr lang="en-US" sz="4000" dirty="0">
              <a:highlight>
                <a:srgbClr val="FFFF00"/>
              </a:highlight>
            </a:endParaRPr>
          </a:p>
        </p:txBody>
      </p:sp>
      <p:sp>
        <p:nvSpPr>
          <p:cNvPr id="6" name="Content Placeholder 5"/>
          <p:cNvSpPr>
            <a:spLocks noGrp="1"/>
          </p:cNvSpPr>
          <p:nvPr>
            <p:ph idx="1"/>
          </p:nvPr>
        </p:nvSpPr>
        <p:spPr>
          <a:xfrm>
            <a:off x="476250" y="1191237"/>
            <a:ext cx="11076767" cy="5033394"/>
          </a:xfrm>
        </p:spPr>
        <p:txBody>
          <a:bodyPr>
            <a:normAutofit fontScale="77500" lnSpcReduction="20000"/>
          </a:bodyPr>
          <a:lstStyle/>
          <a:p>
            <a:pPr>
              <a:lnSpc>
                <a:spcPct val="100000"/>
              </a:lnSpc>
              <a:spcAft>
                <a:spcPts val="600"/>
              </a:spcAft>
            </a:pPr>
            <a:r>
              <a:rPr lang="en-US" dirty="0"/>
              <a:t>The ORG budget model could be viewed as the “traditional” budget model, this is the model used in general funds (GOF, State, Tuition), expenses are budgeted at the UM-Plan subsidiary (account grouping) level and systemically these budgets are not directly tied to revenue.</a:t>
            </a:r>
          </a:p>
          <a:p>
            <a:pPr>
              <a:lnSpc>
                <a:spcPct val="100000"/>
              </a:lnSpc>
              <a:spcAft>
                <a:spcPts val="600"/>
              </a:spcAft>
            </a:pPr>
            <a:r>
              <a:rPr lang="en-US" dirty="0"/>
              <a:t>The APPROP budget model is a revenue-based budget model.  In this budget model spending authorization is increased as revenue is recognized, carry-forward expenses require a budget load.  Any budget load for carry-forward, if necessary, is loaded at the “all expense” level and would not be loaded at the lower-level UM-Plan subsidiary (account grouping) level.</a:t>
            </a:r>
          </a:p>
          <a:p>
            <a:pPr>
              <a:lnSpc>
                <a:spcPct val="100000"/>
              </a:lnSpc>
              <a:spcAft>
                <a:spcPts val="600"/>
              </a:spcAft>
            </a:pPr>
            <a:r>
              <a:rPr lang="en-US" dirty="0"/>
              <a:t>Summit:  ORG budgets are managed in the Activity tab of the Department Management dashboard under the section “Budget Balance Activity”, conversely APPROP budgets are managed under the section “Fund Balance Activity” (more on this in subsequent slides).</a:t>
            </a:r>
          </a:p>
          <a:p>
            <a:pPr>
              <a:lnSpc>
                <a:spcPct val="100000"/>
              </a:lnSpc>
              <a:spcAft>
                <a:spcPts val="600"/>
              </a:spcAft>
            </a:pPr>
            <a:r>
              <a:rPr lang="en-US" dirty="0"/>
              <a:t>Historical confusion:  There may be some confusion generated by this topic because on the Boston campus in recent memory we changed the budget model of many “Revenue Based” funds to the ORG budget model.  While we refer to the funds as “Revenue Based” we still manage them in the system as ORG budgets.  This presentation will clearly communicate which funds are in the APPROP model in FY23.</a:t>
            </a:r>
          </a:p>
          <a:p>
            <a:pPr lvl="2"/>
            <a:endParaRPr lang="en-US" sz="1600" dirty="0"/>
          </a:p>
        </p:txBody>
      </p:sp>
      <p:sp>
        <p:nvSpPr>
          <p:cNvPr id="2" name="Slide Number Placeholder 1"/>
          <p:cNvSpPr>
            <a:spLocks noGrp="1"/>
          </p:cNvSpPr>
          <p:nvPr>
            <p:ph type="sldNum" sz="quarter" idx="12"/>
          </p:nvPr>
        </p:nvSpPr>
        <p:spPr/>
        <p:txBody>
          <a:bodyPr/>
          <a:lstStyle/>
          <a:p>
            <a:fld id="{65625F11-EADC-2944-8437-490DA1E2084F}" type="slidenum">
              <a:rPr lang="en-US" smtClean="0"/>
              <a:pPr/>
              <a:t>2</a:t>
            </a:fld>
            <a:endParaRPr lang="en-US" dirty="0"/>
          </a:p>
        </p:txBody>
      </p:sp>
    </p:spTree>
    <p:extLst>
      <p:ext uri="{BB962C8B-B14F-4D97-AF65-F5344CB8AC3E}">
        <p14:creationId xmlns:p14="http://schemas.microsoft.com/office/powerpoint/2010/main" val="308844329"/>
      </p:ext>
    </p:extLst>
  </p:cSld>
  <p:clrMapOvr>
    <a:overrideClrMapping bg1="lt1" tx1="dk1" bg2="lt2" tx2="dk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40CA23-3625-47AA-9E8B-4BE525F1A291}"/>
              </a:ext>
            </a:extLst>
          </p:cNvPr>
          <p:cNvSpPr>
            <a:spLocks noGrp="1"/>
          </p:cNvSpPr>
          <p:nvPr>
            <p:ph type="title"/>
          </p:nvPr>
        </p:nvSpPr>
        <p:spPr>
          <a:xfrm>
            <a:off x="312821" y="255588"/>
            <a:ext cx="11658600" cy="757237"/>
          </a:xfrm>
        </p:spPr>
        <p:txBody>
          <a:bodyPr>
            <a:normAutofit/>
          </a:bodyPr>
          <a:lstStyle/>
          <a:p>
            <a:r>
              <a:rPr lang="en-US" sz="4000" dirty="0"/>
              <a:t>FY23 APPROP Model Funds</a:t>
            </a:r>
          </a:p>
        </p:txBody>
      </p:sp>
      <p:sp>
        <p:nvSpPr>
          <p:cNvPr id="4" name="Slide Number Placeholder 3">
            <a:extLst>
              <a:ext uri="{FF2B5EF4-FFF2-40B4-BE49-F238E27FC236}">
                <a16:creationId xmlns:a16="http://schemas.microsoft.com/office/drawing/2014/main" id="{16AA70DA-2BC7-43F2-9FC8-D0859112E8FF}"/>
              </a:ext>
            </a:extLst>
          </p:cNvPr>
          <p:cNvSpPr>
            <a:spLocks noGrp="1"/>
          </p:cNvSpPr>
          <p:nvPr>
            <p:ph type="sldNum" sz="quarter" idx="12"/>
          </p:nvPr>
        </p:nvSpPr>
        <p:spPr/>
        <p:txBody>
          <a:bodyPr/>
          <a:lstStyle/>
          <a:p>
            <a:fld id="{65625F11-EADC-2944-8437-490DA1E2084F}" type="slidenum">
              <a:rPr lang="en-US" smtClean="0"/>
              <a:pPr/>
              <a:t>3</a:t>
            </a:fld>
            <a:endParaRPr lang="en-US" dirty="0"/>
          </a:p>
        </p:txBody>
      </p:sp>
      <p:sp>
        <p:nvSpPr>
          <p:cNvPr id="5" name="Content Placeholder 5">
            <a:extLst>
              <a:ext uri="{FF2B5EF4-FFF2-40B4-BE49-F238E27FC236}">
                <a16:creationId xmlns:a16="http://schemas.microsoft.com/office/drawing/2014/main" id="{07399191-FB2C-44D2-912F-E5176339C3EB}"/>
              </a:ext>
            </a:extLst>
          </p:cNvPr>
          <p:cNvSpPr>
            <a:spLocks noGrp="1"/>
          </p:cNvSpPr>
          <p:nvPr>
            <p:ph idx="1"/>
          </p:nvPr>
        </p:nvSpPr>
        <p:spPr>
          <a:xfrm>
            <a:off x="556218" y="944879"/>
            <a:ext cx="11076767" cy="528506"/>
          </a:xfrm>
        </p:spPr>
        <p:txBody>
          <a:bodyPr>
            <a:normAutofit/>
          </a:bodyPr>
          <a:lstStyle/>
          <a:p>
            <a:pPr marL="0" indent="0">
              <a:buNone/>
            </a:pPr>
            <a:r>
              <a:rPr lang="en-US" sz="2400" dirty="0"/>
              <a:t>The following Funds use the APPROP model in FY23:</a:t>
            </a:r>
          </a:p>
        </p:txBody>
      </p:sp>
      <p:pic>
        <p:nvPicPr>
          <p:cNvPr id="3" name="Picture 2">
            <a:extLst>
              <a:ext uri="{FF2B5EF4-FFF2-40B4-BE49-F238E27FC236}">
                <a16:creationId xmlns:a16="http://schemas.microsoft.com/office/drawing/2014/main" id="{8EB9BD9A-5C36-4031-81D3-38AA02225D2B}"/>
              </a:ext>
            </a:extLst>
          </p:cNvPr>
          <p:cNvPicPr>
            <a:picLocks noChangeAspect="1"/>
          </p:cNvPicPr>
          <p:nvPr/>
        </p:nvPicPr>
        <p:blipFill>
          <a:blip r:embed="rId2"/>
          <a:stretch>
            <a:fillRect/>
          </a:stretch>
        </p:blipFill>
        <p:spPr>
          <a:xfrm>
            <a:off x="4046228" y="1341644"/>
            <a:ext cx="4191785" cy="4571477"/>
          </a:xfrm>
          <a:prstGeom prst="rect">
            <a:avLst/>
          </a:prstGeom>
        </p:spPr>
      </p:pic>
      <p:sp>
        <p:nvSpPr>
          <p:cNvPr id="8" name="TextBox 7">
            <a:extLst>
              <a:ext uri="{FF2B5EF4-FFF2-40B4-BE49-F238E27FC236}">
                <a16:creationId xmlns:a16="http://schemas.microsoft.com/office/drawing/2014/main" id="{81CB686F-E2FD-4C47-874A-9F5545285DF1}"/>
              </a:ext>
            </a:extLst>
          </p:cNvPr>
          <p:cNvSpPr txBox="1"/>
          <p:nvPr/>
        </p:nvSpPr>
        <p:spPr>
          <a:xfrm>
            <a:off x="312821" y="6033185"/>
            <a:ext cx="8403339" cy="646331"/>
          </a:xfrm>
          <a:prstGeom prst="rect">
            <a:avLst/>
          </a:prstGeom>
          <a:noFill/>
        </p:spPr>
        <p:txBody>
          <a:bodyPr wrap="square">
            <a:spAutoFit/>
          </a:bodyPr>
          <a:lstStyle/>
          <a:p>
            <a:pPr marL="0" indent="0">
              <a:buNone/>
            </a:pPr>
            <a:r>
              <a:rPr lang="en-US" sz="1800" i="1" dirty="0"/>
              <a:t>NOTE: Some chartfields in these funds were originally designed as “revenue only” chartfields, in these chartfield expenses will result in a budget error.</a:t>
            </a:r>
          </a:p>
        </p:txBody>
      </p:sp>
    </p:spTree>
    <p:extLst>
      <p:ext uri="{BB962C8B-B14F-4D97-AF65-F5344CB8AC3E}">
        <p14:creationId xmlns:p14="http://schemas.microsoft.com/office/powerpoint/2010/main" val="1049225114"/>
      </p:ext>
    </p:extLst>
  </p:cSld>
  <p:clrMapOvr>
    <a:overrideClrMapping bg1="lt1" tx1="dk1" bg2="lt2" tx2="dk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800" dirty="0"/>
              <a:t>APPROP Budget Model in Summit - Navigation</a:t>
            </a:r>
          </a:p>
        </p:txBody>
      </p:sp>
      <p:sp>
        <p:nvSpPr>
          <p:cNvPr id="4" name="Slide Number Placeholder 3"/>
          <p:cNvSpPr>
            <a:spLocks noGrp="1"/>
          </p:cNvSpPr>
          <p:nvPr>
            <p:ph type="sldNum" sz="quarter" idx="12"/>
          </p:nvPr>
        </p:nvSpPr>
        <p:spPr/>
        <p:txBody>
          <a:bodyPr/>
          <a:lstStyle/>
          <a:p>
            <a:fld id="{65625F11-EADC-2944-8437-490DA1E2084F}" type="slidenum">
              <a:rPr lang="en-US" smtClean="0"/>
              <a:pPr/>
              <a:t>4</a:t>
            </a:fld>
            <a:endParaRPr lang="en-US" dirty="0"/>
          </a:p>
        </p:txBody>
      </p:sp>
      <p:pic>
        <p:nvPicPr>
          <p:cNvPr id="5" name="Picture 4">
            <a:extLst>
              <a:ext uri="{FF2B5EF4-FFF2-40B4-BE49-F238E27FC236}">
                <a16:creationId xmlns:a16="http://schemas.microsoft.com/office/drawing/2014/main" id="{2496F444-19AF-40A5-9BEE-BE4709189CF0}"/>
              </a:ext>
            </a:extLst>
          </p:cNvPr>
          <p:cNvPicPr>
            <a:picLocks noChangeAspect="1"/>
          </p:cNvPicPr>
          <p:nvPr/>
        </p:nvPicPr>
        <p:blipFill>
          <a:blip r:embed="rId3"/>
          <a:stretch>
            <a:fillRect/>
          </a:stretch>
        </p:blipFill>
        <p:spPr>
          <a:xfrm>
            <a:off x="129398" y="831006"/>
            <a:ext cx="3457100" cy="3653446"/>
          </a:xfrm>
          <a:prstGeom prst="rect">
            <a:avLst/>
          </a:prstGeom>
        </p:spPr>
      </p:pic>
      <p:pic>
        <p:nvPicPr>
          <p:cNvPr id="10" name="Picture 9">
            <a:extLst>
              <a:ext uri="{FF2B5EF4-FFF2-40B4-BE49-F238E27FC236}">
                <a16:creationId xmlns:a16="http://schemas.microsoft.com/office/drawing/2014/main" id="{623BA425-A1F7-4782-9343-325714A63BD7}"/>
              </a:ext>
            </a:extLst>
          </p:cNvPr>
          <p:cNvPicPr>
            <a:picLocks noChangeAspect="1"/>
          </p:cNvPicPr>
          <p:nvPr/>
        </p:nvPicPr>
        <p:blipFill>
          <a:blip r:embed="rId4"/>
          <a:stretch>
            <a:fillRect/>
          </a:stretch>
        </p:blipFill>
        <p:spPr>
          <a:xfrm>
            <a:off x="0" y="4608912"/>
            <a:ext cx="12192000" cy="2249088"/>
          </a:xfrm>
          <a:prstGeom prst="rect">
            <a:avLst/>
          </a:prstGeom>
        </p:spPr>
      </p:pic>
      <p:sp>
        <p:nvSpPr>
          <p:cNvPr id="11" name="Content Placeholder 5">
            <a:extLst>
              <a:ext uri="{FF2B5EF4-FFF2-40B4-BE49-F238E27FC236}">
                <a16:creationId xmlns:a16="http://schemas.microsoft.com/office/drawing/2014/main" id="{72A99713-B4B9-4A27-96B6-D457923C3785}"/>
              </a:ext>
            </a:extLst>
          </p:cNvPr>
          <p:cNvSpPr>
            <a:spLocks noGrp="1"/>
          </p:cNvSpPr>
          <p:nvPr>
            <p:ph idx="1"/>
          </p:nvPr>
        </p:nvSpPr>
        <p:spPr>
          <a:xfrm>
            <a:off x="3725694" y="1460863"/>
            <a:ext cx="6750995" cy="2495854"/>
          </a:xfrm>
        </p:spPr>
        <p:txBody>
          <a:bodyPr>
            <a:normAutofit/>
          </a:bodyPr>
          <a:lstStyle/>
          <a:p>
            <a:pPr marL="0" indent="0">
              <a:buNone/>
            </a:pPr>
            <a:r>
              <a:rPr lang="en-US" sz="2400" dirty="0"/>
              <a:t>Navigate to the “FDM: Department Management” Dashboard (left)</a:t>
            </a:r>
          </a:p>
          <a:p>
            <a:pPr marL="0" indent="0">
              <a:buNone/>
            </a:pPr>
            <a:endParaRPr lang="en-US" sz="2400" dirty="0"/>
          </a:p>
          <a:p>
            <a:pPr marL="0" indent="0">
              <a:buNone/>
            </a:pPr>
            <a:r>
              <a:rPr lang="en-US" sz="2400" dirty="0"/>
              <a:t>Select the “Activity” tab, “Fund Balance Activity” section, &amp; use the drop downs to change the criteria, then hit apply (below)</a:t>
            </a:r>
          </a:p>
          <a:p>
            <a:pPr marL="0" indent="0">
              <a:buNone/>
            </a:pPr>
            <a:endParaRPr lang="en-US" sz="2400" dirty="0"/>
          </a:p>
        </p:txBody>
      </p:sp>
    </p:spTree>
    <p:extLst>
      <p:ext uri="{BB962C8B-B14F-4D97-AF65-F5344CB8AC3E}">
        <p14:creationId xmlns:p14="http://schemas.microsoft.com/office/powerpoint/2010/main" val="129529635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800" dirty="0"/>
              <a:t>APPROP Budget Model in Summit - Output</a:t>
            </a:r>
          </a:p>
        </p:txBody>
      </p:sp>
      <p:sp>
        <p:nvSpPr>
          <p:cNvPr id="4" name="Slide Number Placeholder 3"/>
          <p:cNvSpPr>
            <a:spLocks noGrp="1"/>
          </p:cNvSpPr>
          <p:nvPr>
            <p:ph type="sldNum" sz="quarter" idx="12"/>
          </p:nvPr>
        </p:nvSpPr>
        <p:spPr/>
        <p:txBody>
          <a:bodyPr/>
          <a:lstStyle/>
          <a:p>
            <a:fld id="{65625F11-EADC-2944-8437-490DA1E2084F}" type="slidenum">
              <a:rPr lang="en-US" smtClean="0"/>
              <a:pPr/>
              <a:t>5</a:t>
            </a:fld>
            <a:endParaRPr lang="en-US" dirty="0"/>
          </a:p>
        </p:txBody>
      </p:sp>
      <p:pic>
        <p:nvPicPr>
          <p:cNvPr id="8" name="Picture 7">
            <a:extLst>
              <a:ext uri="{FF2B5EF4-FFF2-40B4-BE49-F238E27FC236}">
                <a16:creationId xmlns:a16="http://schemas.microsoft.com/office/drawing/2014/main" id="{E1B2CD53-3A8B-43F1-8707-37500373C8A9}"/>
              </a:ext>
            </a:extLst>
          </p:cNvPr>
          <p:cNvPicPr>
            <a:picLocks noChangeAspect="1"/>
          </p:cNvPicPr>
          <p:nvPr/>
        </p:nvPicPr>
        <p:blipFill>
          <a:blip r:embed="rId3"/>
          <a:stretch>
            <a:fillRect/>
          </a:stretch>
        </p:blipFill>
        <p:spPr>
          <a:xfrm>
            <a:off x="218885" y="961351"/>
            <a:ext cx="4343387" cy="5752228"/>
          </a:xfrm>
          <a:prstGeom prst="rect">
            <a:avLst/>
          </a:prstGeom>
        </p:spPr>
      </p:pic>
      <p:sp>
        <p:nvSpPr>
          <p:cNvPr id="12" name="Content Placeholder 5">
            <a:extLst>
              <a:ext uri="{FF2B5EF4-FFF2-40B4-BE49-F238E27FC236}">
                <a16:creationId xmlns:a16="http://schemas.microsoft.com/office/drawing/2014/main" id="{65F51F13-2962-4C28-A236-8FA252D5699E}"/>
              </a:ext>
            </a:extLst>
          </p:cNvPr>
          <p:cNvSpPr>
            <a:spLocks noGrp="1"/>
          </p:cNvSpPr>
          <p:nvPr>
            <p:ph idx="1"/>
          </p:nvPr>
        </p:nvSpPr>
        <p:spPr>
          <a:xfrm>
            <a:off x="5573528" y="1681409"/>
            <a:ext cx="4884906" cy="4312111"/>
          </a:xfrm>
        </p:spPr>
        <p:txBody>
          <a:bodyPr>
            <a:normAutofit/>
          </a:bodyPr>
          <a:lstStyle/>
          <a:p>
            <a:pPr marL="0" indent="0">
              <a:buNone/>
            </a:pPr>
            <a:r>
              <a:rPr lang="en-US" sz="1800" dirty="0"/>
              <a:t>This is an example of the output summary from Summit.  This dashboard can be confusing so the subsequent slides will point out the key items to look for in managing APPROP model funds in this dashboard summary. </a:t>
            </a:r>
          </a:p>
          <a:p>
            <a:pPr marL="0" indent="0">
              <a:buNone/>
            </a:pPr>
            <a:r>
              <a:rPr lang="en-US" sz="1800" dirty="0"/>
              <a:t>The available balance shows your spending limit based upon your carry-forward balance and current revenues.</a:t>
            </a:r>
          </a:p>
          <a:p>
            <a:pPr marL="0" indent="0">
              <a:buNone/>
            </a:pPr>
            <a:r>
              <a:rPr lang="en-US" sz="1800" dirty="0"/>
              <a:t>If you expect to spend more than your current revenues during the fiscal year, please reach out to OBFP and/or the Provost Office.</a:t>
            </a:r>
          </a:p>
          <a:p>
            <a:pPr marL="0" indent="0">
              <a:buNone/>
            </a:pPr>
            <a:r>
              <a:rPr lang="en-US" sz="1600" i="1" dirty="0"/>
              <a:t>NOTE: Some chartfields in these funds were originally designed as “revenue only” chartfields, and although they will appear in SUMMIT, expenses will result in a budget error.</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147283915"/>
      </p:ext>
    </p:extLst>
  </p:cSld>
  <p:clrMapOvr>
    <a:overrideClrMapping bg1="lt1" tx1="dk1" bg2="lt2" tx2="dk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200" dirty="0"/>
              <a:t>APPROP Budget Model in Summit – Columns</a:t>
            </a:r>
          </a:p>
        </p:txBody>
      </p:sp>
      <p:sp>
        <p:nvSpPr>
          <p:cNvPr id="4" name="Slide Number Placeholder 3"/>
          <p:cNvSpPr>
            <a:spLocks noGrp="1"/>
          </p:cNvSpPr>
          <p:nvPr>
            <p:ph type="sldNum" sz="quarter" idx="12"/>
          </p:nvPr>
        </p:nvSpPr>
        <p:spPr/>
        <p:txBody>
          <a:bodyPr/>
          <a:lstStyle/>
          <a:p>
            <a:fld id="{65625F11-EADC-2944-8437-490DA1E2084F}" type="slidenum">
              <a:rPr lang="en-US" smtClean="0"/>
              <a:pPr/>
              <a:t>6</a:t>
            </a:fld>
            <a:endParaRPr lang="en-US" dirty="0"/>
          </a:p>
        </p:txBody>
      </p:sp>
      <p:pic>
        <p:nvPicPr>
          <p:cNvPr id="7" name="Picture 6">
            <a:extLst>
              <a:ext uri="{FF2B5EF4-FFF2-40B4-BE49-F238E27FC236}">
                <a16:creationId xmlns:a16="http://schemas.microsoft.com/office/drawing/2014/main" id="{61380651-5010-45C9-B861-CA946385D759}"/>
              </a:ext>
            </a:extLst>
          </p:cNvPr>
          <p:cNvPicPr>
            <a:picLocks noChangeAspect="1"/>
          </p:cNvPicPr>
          <p:nvPr/>
        </p:nvPicPr>
        <p:blipFill>
          <a:blip r:embed="rId3"/>
          <a:stretch>
            <a:fillRect/>
          </a:stretch>
        </p:blipFill>
        <p:spPr>
          <a:xfrm>
            <a:off x="712522" y="961351"/>
            <a:ext cx="9677400" cy="990600"/>
          </a:xfrm>
          <a:prstGeom prst="rect">
            <a:avLst/>
          </a:prstGeom>
        </p:spPr>
      </p:pic>
      <p:sp>
        <p:nvSpPr>
          <p:cNvPr id="10" name="Content Placeholder 5">
            <a:extLst>
              <a:ext uri="{FF2B5EF4-FFF2-40B4-BE49-F238E27FC236}">
                <a16:creationId xmlns:a16="http://schemas.microsoft.com/office/drawing/2014/main" id="{9F4BEEFA-93F2-40A6-83DB-CDBB3CAB04C5}"/>
              </a:ext>
            </a:extLst>
          </p:cNvPr>
          <p:cNvSpPr>
            <a:spLocks noGrp="1"/>
          </p:cNvSpPr>
          <p:nvPr>
            <p:ph idx="1"/>
          </p:nvPr>
        </p:nvSpPr>
        <p:spPr>
          <a:xfrm>
            <a:off x="967119" y="2188218"/>
            <a:ext cx="10110680" cy="4229339"/>
          </a:xfrm>
        </p:spPr>
        <p:txBody>
          <a:bodyPr>
            <a:normAutofit fontScale="77500" lnSpcReduction="20000"/>
          </a:bodyPr>
          <a:lstStyle/>
          <a:p>
            <a:pPr marL="0" indent="0">
              <a:buNone/>
            </a:pPr>
            <a:r>
              <a:rPr lang="en-US" sz="2400" dirty="0"/>
              <a:t>Account Group – Description/Grouping of the financial information</a:t>
            </a:r>
          </a:p>
          <a:p>
            <a:pPr marL="0" indent="0">
              <a:buNone/>
            </a:pPr>
            <a:endParaRPr lang="en-US" sz="2400" dirty="0"/>
          </a:p>
          <a:p>
            <a:pPr marL="0" indent="0">
              <a:buNone/>
            </a:pPr>
            <a:r>
              <a:rPr lang="en-US" sz="2400" dirty="0"/>
              <a:t>Month to Date – Activity to date in the month selected based on the initial criteria selection</a:t>
            </a:r>
          </a:p>
          <a:p>
            <a:pPr marL="0" indent="0">
              <a:buNone/>
            </a:pPr>
            <a:endParaRPr lang="en-US" sz="2400" dirty="0"/>
          </a:p>
          <a:p>
            <a:pPr marL="0" indent="0">
              <a:buNone/>
            </a:pPr>
            <a:r>
              <a:rPr lang="en-US" sz="2400" dirty="0"/>
              <a:t>Fiscal Year Budget – Fiscal year budget, in these funds you will only see budgeted loaded in the “All Expense” Account Group section and it will only be representative of carry-forward</a:t>
            </a:r>
          </a:p>
          <a:p>
            <a:pPr marL="0" indent="0">
              <a:buNone/>
            </a:pPr>
            <a:endParaRPr lang="en-US" sz="2400" dirty="0"/>
          </a:p>
          <a:p>
            <a:pPr marL="0" indent="0">
              <a:buNone/>
            </a:pPr>
            <a:r>
              <a:rPr lang="en-US" sz="2400" dirty="0"/>
              <a:t>Fiscal Year to Date – Activity to date in the year selected based on the initial criteria selection</a:t>
            </a:r>
          </a:p>
          <a:p>
            <a:pPr marL="0" indent="0">
              <a:buNone/>
            </a:pPr>
            <a:endParaRPr lang="en-US" sz="2400" dirty="0"/>
          </a:p>
          <a:p>
            <a:pPr marL="0" indent="0">
              <a:buNone/>
            </a:pPr>
            <a:r>
              <a:rPr lang="en-US" sz="2400" dirty="0"/>
              <a:t>Encumbrances – Open payroll and AP commitments</a:t>
            </a:r>
          </a:p>
          <a:p>
            <a:pPr marL="0" indent="0">
              <a:buNone/>
            </a:pPr>
            <a:endParaRPr lang="en-US" sz="2400" dirty="0"/>
          </a:p>
          <a:p>
            <a:pPr marL="0" indent="0">
              <a:buNone/>
            </a:pPr>
            <a:r>
              <a:rPr lang="en-US" sz="2400" dirty="0"/>
              <a:t>Balance – Budget remaining balance, this column can be confusing in the Fund Balance Activity Summary because budgets are only loaded for carry-forward.  There is only one number in this column that is useful for managing fund activity (discussed in a subsequent slide).</a:t>
            </a:r>
          </a:p>
          <a:p>
            <a:pPr marL="0" indent="0">
              <a:buNone/>
            </a:pPr>
            <a:endParaRPr lang="en-US" sz="2400" dirty="0"/>
          </a:p>
        </p:txBody>
      </p:sp>
    </p:spTree>
    <p:extLst>
      <p:ext uri="{BB962C8B-B14F-4D97-AF65-F5344CB8AC3E}">
        <p14:creationId xmlns:p14="http://schemas.microsoft.com/office/powerpoint/2010/main" val="1371680604"/>
      </p:ext>
    </p:extLst>
  </p:cSld>
  <p:clrMapOvr>
    <a:overrideClrMapping bg1="lt1" tx1="dk1" bg2="lt2" tx2="dk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200" dirty="0"/>
              <a:t>APPROP Budget Model in Summit – Key Information</a:t>
            </a:r>
          </a:p>
        </p:txBody>
      </p:sp>
      <p:sp>
        <p:nvSpPr>
          <p:cNvPr id="4" name="Slide Number Placeholder 3"/>
          <p:cNvSpPr>
            <a:spLocks noGrp="1"/>
          </p:cNvSpPr>
          <p:nvPr>
            <p:ph type="sldNum" sz="quarter" idx="12"/>
          </p:nvPr>
        </p:nvSpPr>
        <p:spPr/>
        <p:txBody>
          <a:bodyPr/>
          <a:lstStyle/>
          <a:p>
            <a:fld id="{65625F11-EADC-2944-8437-490DA1E2084F}" type="slidenum">
              <a:rPr lang="en-US" smtClean="0"/>
              <a:pPr/>
              <a:t>7</a:t>
            </a:fld>
            <a:endParaRPr lang="en-US" dirty="0"/>
          </a:p>
        </p:txBody>
      </p:sp>
      <p:pic>
        <p:nvPicPr>
          <p:cNvPr id="13" name="Picture 12">
            <a:extLst>
              <a:ext uri="{FF2B5EF4-FFF2-40B4-BE49-F238E27FC236}">
                <a16:creationId xmlns:a16="http://schemas.microsoft.com/office/drawing/2014/main" id="{A92B12B7-0BDA-435C-8834-097C8DD60DFD}"/>
              </a:ext>
            </a:extLst>
          </p:cNvPr>
          <p:cNvPicPr>
            <a:picLocks noChangeAspect="1"/>
          </p:cNvPicPr>
          <p:nvPr/>
        </p:nvPicPr>
        <p:blipFill>
          <a:blip r:embed="rId3"/>
          <a:stretch>
            <a:fillRect/>
          </a:stretch>
        </p:blipFill>
        <p:spPr>
          <a:xfrm>
            <a:off x="565440" y="770950"/>
            <a:ext cx="9182100" cy="1152525"/>
          </a:xfrm>
          <a:prstGeom prst="rect">
            <a:avLst/>
          </a:prstGeom>
        </p:spPr>
      </p:pic>
      <p:sp>
        <p:nvSpPr>
          <p:cNvPr id="16" name="Content Placeholder 5">
            <a:extLst>
              <a:ext uri="{FF2B5EF4-FFF2-40B4-BE49-F238E27FC236}">
                <a16:creationId xmlns:a16="http://schemas.microsoft.com/office/drawing/2014/main" id="{AD468214-00A0-40F5-8CA9-3E2024E73DB2}"/>
              </a:ext>
            </a:extLst>
          </p:cNvPr>
          <p:cNvSpPr>
            <a:spLocks noGrp="1"/>
          </p:cNvSpPr>
          <p:nvPr>
            <p:ph idx="1"/>
          </p:nvPr>
        </p:nvSpPr>
        <p:spPr>
          <a:xfrm>
            <a:off x="565440" y="1923475"/>
            <a:ext cx="10914038" cy="420487"/>
          </a:xfrm>
        </p:spPr>
        <p:txBody>
          <a:bodyPr>
            <a:normAutofit fontScale="62500" lnSpcReduction="20000"/>
          </a:bodyPr>
          <a:lstStyle/>
          <a:p>
            <a:pPr marL="0" indent="0">
              <a:buNone/>
            </a:pPr>
            <a:r>
              <a:rPr lang="en-US" sz="2400" dirty="0"/>
              <a:t>The first row is the “Beginning Balance” account group, in the “Fiscal Year to Date” column is the amount of carry-forward at the start of the selected fiscal year based on initial criteria.</a:t>
            </a:r>
          </a:p>
          <a:p>
            <a:pPr marL="0" indent="0">
              <a:buNone/>
            </a:pPr>
            <a:endParaRPr lang="en-US" sz="2400" dirty="0"/>
          </a:p>
          <a:p>
            <a:pPr marL="0" indent="0">
              <a:buNone/>
            </a:pPr>
            <a:endParaRPr lang="en-US" sz="2400" dirty="0"/>
          </a:p>
        </p:txBody>
      </p:sp>
      <p:sp>
        <p:nvSpPr>
          <p:cNvPr id="17" name="Content Placeholder 5">
            <a:extLst>
              <a:ext uri="{FF2B5EF4-FFF2-40B4-BE49-F238E27FC236}">
                <a16:creationId xmlns:a16="http://schemas.microsoft.com/office/drawing/2014/main" id="{EFF2A8A8-9639-4256-B248-66049C9648D6}"/>
              </a:ext>
            </a:extLst>
          </p:cNvPr>
          <p:cNvSpPr txBox="1">
            <a:spLocks/>
          </p:cNvSpPr>
          <p:nvPr/>
        </p:nvSpPr>
        <p:spPr>
          <a:xfrm>
            <a:off x="565439" y="6298524"/>
            <a:ext cx="8666109" cy="42048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The next major section you will see a detail of all revenue and expense categories in each column, in this section the balance column is not informative.</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pic>
        <p:nvPicPr>
          <p:cNvPr id="19" name="Picture 18">
            <a:extLst>
              <a:ext uri="{FF2B5EF4-FFF2-40B4-BE49-F238E27FC236}">
                <a16:creationId xmlns:a16="http://schemas.microsoft.com/office/drawing/2014/main" id="{825DC436-1992-4037-973B-75CA3BE90709}"/>
              </a:ext>
            </a:extLst>
          </p:cNvPr>
          <p:cNvPicPr>
            <a:picLocks noChangeAspect="1"/>
          </p:cNvPicPr>
          <p:nvPr/>
        </p:nvPicPr>
        <p:blipFill>
          <a:blip r:embed="rId4"/>
          <a:stretch>
            <a:fillRect/>
          </a:stretch>
        </p:blipFill>
        <p:spPr>
          <a:xfrm>
            <a:off x="712522" y="2343962"/>
            <a:ext cx="3417448" cy="3807675"/>
          </a:xfrm>
          <a:prstGeom prst="rect">
            <a:avLst/>
          </a:prstGeom>
        </p:spPr>
      </p:pic>
    </p:spTree>
    <p:extLst>
      <p:ext uri="{BB962C8B-B14F-4D97-AF65-F5344CB8AC3E}">
        <p14:creationId xmlns:p14="http://schemas.microsoft.com/office/powerpoint/2010/main" val="324553111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200" dirty="0"/>
              <a:t>APPROP Budget Model in Summit – Key Information</a:t>
            </a:r>
          </a:p>
        </p:txBody>
      </p:sp>
      <p:sp>
        <p:nvSpPr>
          <p:cNvPr id="4" name="Slide Number Placeholder 3"/>
          <p:cNvSpPr>
            <a:spLocks noGrp="1"/>
          </p:cNvSpPr>
          <p:nvPr>
            <p:ph type="sldNum" sz="quarter" idx="12"/>
          </p:nvPr>
        </p:nvSpPr>
        <p:spPr/>
        <p:txBody>
          <a:bodyPr/>
          <a:lstStyle/>
          <a:p>
            <a:fld id="{65625F11-EADC-2944-8437-490DA1E2084F}" type="slidenum">
              <a:rPr lang="en-US" smtClean="0"/>
              <a:pPr/>
              <a:t>8</a:t>
            </a:fld>
            <a:endParaRPr lang="en-US" dirty="0"/>
          </a:p>
        </p:txBody>
      </p:sp>
      <p:pic>
        <p:nvPicPr>
          <p:cNvPr id="7" name="Picture 6">
            <a:extLst>
              <a:ext uri="{FF2B5EF4-FFF2-40B4-BE49-F238E27FC236}">
                <a16:creationId xmlns:a16="http://schemas.microsoft.com/office/drawing/2014/main" id="{35DA7074-E81B-4D34-B370-856263EC77B8}"/>
              </a:ext>
            </a:extLst>
          </p:cNvPr>
          <p:cNvPicPr>
            <a:picLocks noChangeAspect="1"/>
          </p:cNvPicPr>
          <p:nvPr/>
        </p:nvPicPr>
        <p:blipFill>
          <a:blip r:embed="rId3"/>
          <a:stretch>
            <a:fillRect/>
          </a:stretch>
        </p:blipFill>
        <p:spPr>
          <a:xfrm>
            <a:off x="565440" y="859696"/>
            <a:ext cx="5543550" cy="1724025"/>
          </a:xfrm>
          <a:prstGeom prst="rect">
            <a:avLst/>
          </a:prstGeom>
        </p:spPr>
      </p:pic>
      <p:sp>
        <p:nvSpPr>
          <p:cNvPr id="12" name="Content Placeholder 5">
            <a:extLst>
              <a:ext uri="{FF2B5EF4-FFF2-40B4-BE49-F238E27FC236}">
                <a16:creationId xmlns:a16="http://schemas.microsoft.com/office/drawing/2014/main" id="{FAC5292D-7778-4361-8621-6986B1768A22}"/>
              </a:ext>
            </a:extLst>
          </p:cNvPr>
          <p:cNvSpPr>
            <a:spLocks noGrp="1"/>
          </p:cNvSpPr>
          <p:nvPr>
            <p:ph idx="1"/>
          </p:nvPr>
        </p:nvSpPr>
        <p:spPr>
          <a:xfrm>
            <a:off x="967119" y="2675106"/>
            <a:ext cx="10110680" cy="3742451"/>
          </a:xfrm>
        </p:spPr>
        <p:txBody>
          <a:bodyPr>
            <a:normAutofit fontScale="77500" lnSpcReduction="20000"/>
          </a:bodyPr>
          <a:lstStyle/>
          <a:p>
            <a:pPr marL="0" indent="0">
              <a:buNone/>
            </a:pPr>
            <a:r>
              <a:rPr lang="en-US" sz="2400" dirty="0"/>
              <a:t>The bottom section of the report contains the summarizing information to help manage these funds:</a:t>
            </a:r>
          </a:p>
          <a:p>
            <a:r>
              <a:rPr lang="en-US" sz="2400" dirty="0"/>
              <a:t>Net Increase/Decrease – This row shows in each column the net of revenue minus expense, the most useful column is “Fiscal Year to Date”, in this column you can see how much the fund balance (AKA carry-forward) has increased or </a:t>
            </a:r>
            <a:r>
              <a:rPr lang="en-US" sz="2400" dirty="0">
                <a:solidFill>
                  <a:srgbClr val="FF0000"/>
                </a:solidFill>
              </a:rPr>
              <a:t>(decreased) </a:t>
            </a:r>
            <a:r>
              <a:rPr lang="en-US" sz="2400" dirty="0"/>
              <a:t>year-to-date based on the initial selection criteria.  The other column that is useful is the “Balance” column, as stated previously this is the only row where the balance column is useful, in this column a </a:t>
            </a:r>
            <a:r>
              <a:rPr lang="en-US" sz="2400" dirty="0">
                <a:solidFill>
                  <a:srgbClr val="FF0000"/>
                </a:solidFill>
              </a:rPr>
              <a:t>(negative) </a:t>
            </a:r>
            <a:r>
              <a:rPr lang="en-US" sz="2400" dirty="0"/>
              <a:t>balance shows the inverse of  current fiscal year funds remaining available (revenue generated and carry-forward budget loaded vs. expense), the number is inverse because of the drawbacks of the way this column is calculated, intuitively a balance remaining should be positive, however it still can be used to garner valuable information when you reverse the signage.</a:t>
            </a:r>
          </a:p>
          <a:p>
            <a:r>
              <a:rPr lang="en-US" sz="2400" dirty="0"/>
              <a:t>Ending Balance – This row will only have the “Fiscal Year to Date” column populated and it shows the current carry-forward balance based on year-to-date activity before encumbrances.</a:t>
            </a:r>
          </a:p>
          <a:p>
            <a:r>
              <a:rPr lang="en-US" sz="2400" dirty="0"/>
              <a:t>Available Balance – This row is similar to “Ending Balance”, however it shows the anticipated carry-forward balance after encumbrances.</a:t>
            </a:r>
          </a:p>
        </p:txBody>
      </p:sp>
    </p:spTree>
    <p:extLst>
      <p:ext uri="{BB962C8B-B14F-4D97-AF65-F5344CB8AC3E}">
        <p14:creationId xmlns:p14="http://schemas.microsoft.com/office/powerpoint/2010/main" val="2692426767"/>
      </p:ext>
    </p:extLst>
  </p:cSld>
  <p:clrMapOvr>
    <a:overrideClrMapping bg1="lt1" tx1="dk1" bg2="lt2" tx2="dk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200" dirty="0"/>
              <a:t>APPROP Budget Model FAQ</a:t>
            </a:r>
          </a:p>
        </p:txBody>
      </p:sp>
      <p:sp>
        <p:nvSpPr>
          <p:cNvPr id="4" name="Slide Number Placeholder 3"/>
          <p:cNvSpPr>
            <a:spLocks noGrp="1"/>
          </p:cNvSpPr>
          <p:nvPr>
            <p:ph type="sldNum" sz="quarter" idx="12"/>
          </p:nvPr>
        </p:nvSpPr>
        <p:spPr/>
        <p:txBody>
          <a:bodyPr/>
          <a:lstStyle/>
          <a:p>
            <a:fld id="{65625F11-EADC-2944-8437-490DA1E2084F}" type="slidenum">
              <a:rPr lang="en-US" smtClean="0"/>
              <a:pPr/>
              <a:t>9</a:t>
            </a:fld>
            <a:endParaRPr lang="en-US" dirty="0"/>
          </a:p>
        </p:txBody>
      </p:sp>
      <p:sp>
        <p:nvSpPr>
          <p:cNvPr id="12" name="Content Placeholder 5">
            <a:extLst>
              <a:ext uri="{FF2B5EF4-FFF2-40B4-BE49-F238E27FC236}">
                <a16:creationId xmlns:a16="http://schemas.microsoft.com/office/drawing/2014/main" id="{FAC5292D-7778-4361-8621-6986B1768A22}"/>
              </a:ext>
            </a:extLst>
          </p:cNvPr>
          <p:cNvSpPr>
            <a:spLocks noGrp="1"/>
          </p:cNvSpPr>
          <p:nvPr>
            <p:ph idx="1"/>
          </p:nvPr>
        </p:nvSpPr>
        <p:spPr>
          <a:xfrm>
            <a:off x="712522" y="803880"/>
            <a:ext cx="10110680" cy="5850487"/>
          </a:xfrm>
        </p:spPr>
        <p:txBody>
          <a:bodyPr>
            <a:normAutofit lnSpcReduction="10000"/>
          </a:bodyPr>
          <a:lstStyle/>
          <a:p>
            <a:pPr marL="0" indent="0">
              <a:buNone/>
            </a:pPr>
            <a:r>
              <a:rPr lang="en-US" sz="2400" dirty="0"/>
              <a:t>Q: Does this change the carry-forward usage policy?</a:t>
            </a:r>
          </a:p>
          <a:p>
            <a:pPr marL="457200" lvl="1" indent="0">
              <a:buNone/>
            </a:pPr>
            <a:r>
              <a:rPr lang="en-US" sz="2000" dirty="0"/>
              <a:t>A: No, the guidance around carry-forward remains the same: Carry-Forward usage is permitted to fund Capital and Start-Up projects, but all other uses need to be requested and approved by OBFP and/or Provost office</a:t>
            </a:r>
          </a:p>
          <a:p>
            <a:pPr marL="0" indent="0">
              <a:buNone/>
            </a:pPr>
            <a:r>
              <a:rPr lang="en-US" sz="2400" dirty="0"/>
              <a:t>Q: Does this change the requirements for planning these funds in the UM-Plan budget process?</a:t>
            </a:r>
          </a:p>
          <a:p>
            <a:pPr marL="457200" lvl="1" indent="0">
              <a:buNone/>
            </a:pPr>
            <a:r>
              <a:rPr lang="en-US" sz="2000" dirty="0"/>
              <a:t>A: No, these funds will still need to be planned in detail in the department budget planning files.  In the budget process budget planning files roll up to the Campus-Wide income statement projection, so just because spending authorization in PeopleSoft is automatically increased with revenue recognition and there is only a need to load carry-forward budgets, we still need detailed planning to properly roll up our income statement in UM-Plan</a:t>
            </a:r>
          </a:p>
          <a:p>
            <a:pPr marL="0" indent="0">
              <a:buNone/>
            </a:pPr>
            <a:r>
              <a:rPr lang="en-US" sz="2400" dirty="0"/>
              <a:t>Q: What if up-front expenses are needed prior to revenue generation in a given fiscal year?</a:t>
            </a:r>
          </a:p>
          <a:p>
            <a:pPr marL="457200" lvl="1" indent="0">
              <a:buNone/>
            </a:pPr>
            <a:r>
              <a:rPr lang="en-US" sz="2000" dirty="0"/>
              <a:t>A: These funds are allowed to be spent from at the start of the year prior to revenue generation with this in mind, OBFP is aware that revenue may not be generated until after some expense.  OBFP will monitor these funds, as always, and reach out to areas on an individual basis to mitigate risks of overspending revenue and approved carry-forward for the full fiscal year, but the intent is to not limit spending due to timing of revenue generation.</a:t>
            </a:r>
          </a:p>
          <a:p>
            <a:pPr marL="0" indent="0">
              <a:buNone/>
            </a:pPr>
            <a:endParaRPr lang="en-US" sz="2400" dirty="0"/>
          </a:p>
        </p:txBody>
      </p:sp>
    </p:spTree>
    <p:extLst>
      <p:ext uri="{BB962C8B-B14F-4D97-AF65-F5344CB8AC3E}">
        <p14:creationId xmlns:p14="http://schemas.microsoft.com/office/powerpoint/2010/main" val="2298469165"/>
      </p:ext>
    </p:extLst>
  </p:cSld>
  <p:clrMapOvr>
    <a:overrideClrMapping bg1="lt1" tx1="dk1" bg2="lt2" tx2="dk2" accent1="accent1" accent2="accent2" accent3="accent3" accent4="accent4" accent5="accent5" accent6="accent6" hlink="hlink" folHlink="folHlink"/>
  </p:clrMapOvr>
  <p:transition spd="slow">
    <p:wipe/>
  </p:transition>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0C8580CE83DA4CACDDE1C7CE7A4102" ma:contentTypeVersion="11" ma:contentTypeDescription="Create a new document." ma:contentTypeScope="" ma:versionID="9f99532985f9c08fc25bc30dfd809c58">
  <xsd:schema xmlns:xsd="http://www.w3.org/2001/XMLSchema" xmlns:xs="http://www.w3.org/2001/XMLSchema" xmlns:p="http://schemas.microsoft.com/office/2006/metadata/properties" xmlns:ns3="688ff3d1-4b03-483a-98e8-ff579a1966ee" xmlns:ns4="83b5164a-bb71-441e-ae66-6a6304d0da1c" targetNamespace="http://schemas.microsoft.com/office/2006/metadata/properties" ma:root="true" ma:fieldsID="988c2c7a18860debe6b160b367513f1e" ns3:_="" ns4:_="">
    <xsd:import namespace="688ff3d1-4b03-483a-98e8-ff579a1966ee"/>
    <xsd:import namespace="83b5164a-bb71-441e-ae66-6a6304d0d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ff3d1-4b03-483a-98e8-ff579a1966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b5164a-bb71-441e-ae66-6a6304d0da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A77599-888B-40FE-8031-ACE7CE790743}">
  <ds:schemaRefs>
    <ds:schemaRef ds:uri="http://schemas.microsoft.com/sharepoint/v3/contenttype/forms"/>
  </ds:schemaRefs>
</ds:datastoreItem>
</file>

<file path=customXml/itemProps2.xml><?xml version="1.0" encoding="utf-8"?>
<ds:datastoreItem xmlns:ds="http://schemas.openxmlformats.org/officeDocument/2006/customXml" ds:itemID="{6084F143-1B99-43FC-AA4D-3F1F06CFD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ff3d1-4b03-483a-98e8-ff579a1966ee"/>
    <ds:schemaRef ds:uri="83b5164a-bb71-441e-ae66-6a6304d0d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9EADE-3F4A-4A21-94DD-15A9706E601D}">
  <ds:schemaRef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83b5164a-bb71-441e-ae66-6a6304d0da1c"/>
    <ds:schemaRef ds:uri="688ff3d1-4b03-483a-98e8-ff579a1966ee"/>
  </ds:schemaRefs>
</ds:datastoreItem>
</file>

<file path=docProps/app.xml><?xml version="1.0" encoding="utf-8"?>
<Properties xmlns="http://schemas.openxmlformats.org/officeDocument/2006/extended-properties" xmlns:vt="http://schemas.openxmlformats.org/officeDocument/2006/docPropsVTypes">
  <Template>PPT_Widescreen (Preferred)</Template>
  <TotalTime>41999</TotalTime>
  <Words>1174</Words>
  <Application>Microsoft Office PowerPoint</Application>
  <PresentationFormat>Widescreen</PresentationFormat>
  <Paragraphs>66</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20 db</vt:lpstr>
      <vt:lpstr>Arial</vt:lpstr>
      <vt:lpstr>Calibri</vt:lpstr>
      <vt:lpstr>Calibri Light</vt:lpstr>
      <vt:lpstr>Wingdings</vt:lpstr>
      <vt:lpstr>5_Custom Design</vt:lpstr>
      <vt:lpstr>6_Custom Design</vt:lpstr>
      <vt:lpstr>APPROP Budget Model FY23</vt:lpstr>
      <vt:lpstr>APPROP vs ORG Budget Model</vt:lpstr>
      <vt:lpstr>FY23 APPROP Model Funds</vt:lpstr>
      <vt:lpstr>APPROP Budget Model in Summit - Navigation</vt:lpstr>
      <vt:lpstr>APPROP Budget Model in Summit - Output</vt:lpstr>
      <vt:lpstr>APPROP Budget Model in Summit – Columns</vt:lpstr>
      <vt:lpstr>APPROP Budget Model in Summit – Key Information</vt:lpstr>
      <vt:lpstr>APPROP Budget Model in Summit – Key Information</vt:lpstr>
      <vt:lpstr>APPROP Budget Model FAQ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Cynthia Williams</cp:lastModifiedBy>
  <cp:revision>258</cp:revision>
  <cp:lastPrinted>2022-06-10T14:59:57Z</cp:lastPrinted>
  <dcterms:created xsi:type="dcterms:W3CDTF">2018-10-21T19:48:20Z</dcterms:created>
  <dcterms:modified xsi:type="dcterms:W3CDTF">2022-08-10T17:51:01Z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0x0101003C0C8580CE83DA4CACDDE1C7CE7A4102</vt:lpwstr>
  </property>
</Properties>
</file>