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embeddedFontLst>
    <p:embeddedFont>
      <p:font typeface="Nunito" pitchFamily="2" charset="0"/>
      <p:regular r:id="rId26"/>
      <p:bold r:id="rId27"/>
      <p:italic r:id="rId28"/>
      <p:boldItalic r:id="rId29"/>
    </p:embeddedFont>
    <p:embeddedFont>
      <p:font typeface="Playfair Display" panose="00000500000000000000" pitchFamily="2" charset="0"/>
      <p:regular r:id="rId30"/>
      <p:bold r:id="rId31"/>
      <p:italic r:id="rId32"/>
      <p:boldItalic r:id="rId33"/>
    </p:embeddedFont>
    <p:embeddedFont>
      <p:font typeface="Playfair Display Black" panose="00000A00000000000000" pitchFamily="2" charset="0"/>
      <p:bold r:id="rId34"/>
      <p:boldItalic r:id="rId35"/>
    </p:embeddedFont>
    <p:embeddedFont>
      <p:font typeface="Playfair Display Medium"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7AC051-6291-387A-D60A-42C48455127E}" v="4" dt="2025-06-21T14:12:07.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Carey" userId="S::cassandra.carey@umb.edu::a4856e94-752f-4418-8483-2d9c50a8f122" providerId="AD" clId="Web-{F27AC051-6291-387A-D60A-42C48455127E}"/>
    <pc:docChg chg="modSld sldOrd">
      <pc:chgData name="Cassandra Carey" userId="S::cassandra.carey@umb.edu::a4856e94-752f-4418-8483-2d9c50a8f122" providerId="AD" clId="Web-{F27AC051-6291-387A-D60A-42C48455127E}" dt="2025-06-21T14:12:07.836" v="2"/>
      <pc:docMkLst>
        <pc:docMk/>
      </pc:docMkLst>
      <pc:sldChg chg="ord">
        <pc:chgData name="Cassandra Carey" userId="S::cassandra.carey@umb.edu::a4856e94-752f-4418-8483-2d9c50a8f122" providerId="AD" clId="Web-{F27AC051-6291-387A-D60A-42C48455127E}" dt="2025-06-21T14:12:07.836" v="2"/>
        <pc:sldMkLst>
          <pc:docMk/>
          <pc:sldMk cId="0" sldId="266"/>
        </pc:sldMkLst>
      </pc:sldChg>
      <pc:sldChg chg="modSp">
        <pc:chgData name="Cassandra Carey" userId="S::cassandra.carey@umb.edu::a4856e94-752f-4418-8483-2d9c50a8f122" providerId="AD" clId="Web-{F27AC051-6291-387A-D60A-42C48455127E}" dt="2025-06-21T14:07:44.904" v="1" actId="20577"/>
        <pc:sldMkLst>
          <pc:docMk/>
          <pc:sldMk cId="0" sldId="271"/>
        </pc:sldMkLst>
        <pc:spChg chg="mod">
          <ac:chgData name="Cassandra Carey" userId="S::cassandra.carey@umb.edu::a4856e94-752f-4418-8483-2d9c50a8f122" providerId="AD" clId="Web-{F27AC051-6291-387A-D60A-42C48455127E}" dt="2025-06-21T14:07:44.904" v="1" actId="20577"/>
          <ac:spMkLst>
            <pc:docMk/>
            <pc:sldMk cId="0" sldId="271"/>
            <ac:spMk id="51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36da9aea50_0_96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36da9aea50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36da9aea50_0_95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36da9aea50_0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36da9aea50_0_96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36da9aea50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36da9aea50_0_97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36da9aea50_0_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36da9aea50_0_97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336da9aea50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36da9aea50_0_98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36da9aea50_0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36da9aea50_0_98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336da9aea50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36da9aea50_0_99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36da9aea50_0_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36da9aea50_0_99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36da9aea50_0_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36da9aea50_0_100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36da9aea50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36da9aea50_0_8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36da9aea50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36da9aea50_0_100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36da9aea50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36da9aea50_0_101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36da9aea50_0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36da9aea50_0_101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36da9aea50_0_1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36da9aea50_0_105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36da9aea50_0_1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36da9aea50_0_82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36da9aea50_0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36da9aea50_0_92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36da9aea50_0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36da9aea50_0_92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36da9aea50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36da9aea50_0_93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36da9aea50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36da9aea50_0_93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36da9aea50_0_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6da9aea50_0_9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6da9aea50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36da9aea50_0_95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36da9aea50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3766000"/>
            <a:ext cx="7370400" cy="30921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100"/>
            <a:ext cx="4085100" cy="27369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790"/>
            <a:ext cx="2250363" cy="1392365"/>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790"/>
            <a:ext cx="2250363" cy="1392365"/>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6784"/>
            <a:ext cx="1851282" cy="1002839"/>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5623802"/>
            <a:ext cx="2389068" cy="123431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5407536"/>
            <a:ext cx="2795414" cy="1444382"/>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2430444"/>
            <a:ext cx="5361300" cy="193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4550878"/>
            <a:ext cx="5361300" cy="69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5492768"/>
            <a:ext cx="2520952"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3"/>
            <a:ext cx="2795414" cy="1444382"/>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845133"/>
            <a:ext cx="6372300" cy="18396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3818467"/>
            <a:ext cx="6372300" cy="8547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24"/>
        <p:cNvGrpSpPr/>
        <p:nvPr/>
      </p:nvGrpSpPr>
      <p:grpSpPr>
        <a:xfrm>
          <a:off x="0" y="0"/>
          <a:ext cx="0" cy="0"/>
          <a:chOff x="0" y="0"/>
          <a:chExt cx="0" cy="0"/>
        </a:xfrm>
      </p:grpSpPr>
      <p:pic>
        <p:nvPicPr>
          <p:cNvPr id="125" name="Google Shape;125;p13"/>
          <p:cNvPicPr preferRelativeResize="0"/>
          <p:nvPr/>
        </p:nvPicPr>
        <p:blipFill>
          <a:blip r:embed="rId2">
            <a:alphaModFix amt="76000"/>
          </a:blip>
          <a:stretch>
            <a:fillRect/>
          </a:stretch>
        </p:blipFill>
        <p:spPr>
          <a:xfrm rot="2453973">
            <a:off x="1248590" y="2978536"/>
            <a:ext cx="4232748" cy="1576274"/>
          </a:xfrm>
          <a:prstGeom prst="rect">
            <a:avLst/>
          </a:prstGeom>
          <a:noFill/>
          <a:ln>
            <a:noFill/>
          </a:ln>
        </p:spPr>
      </p:pic>
      <p:pic>
        <p:nvPicPr>
          <p:cNvPr id="126" name="Google Shape;126;p13"/>
          <p:cNvPicPr preferRelativeResize="0"/>
          <p:nvPr/>
        </p:nvPicPr>
        <p:blipFill>
          <a:blip r:embed="rId2">
            <a:alphaModFix amt="76000"/>
          </a:blip>
          <a:stretch>
            <a:fillRect/>
          </a:stretch>
        </p:blipFill>
        <p:spPr>
          <a:xfrm rot="2453973">
            <a:off x="-1738310" y="5044669"/>
            <a:ext cx="4232748" cy="1576274"/>
          </a:xfrm>
          <a:prstGeom prst="rect">
            <a:avLst/>
          </a:prstGeom>
          <a:noFill/>
          <a:ln>
            <a:noFill/>
          </a:ln>
        </p:spPr>
      </p:pic>
      <p:pic>
        <p:nvPicPr>
          <p:cNvPr id="127" name="Google Shape;127;p13"/>
          <p:cNvPicPr preferRelativeResize="0"/>
          <p:nvPr/>
        </p:nvPicPr>
        <p:blipFill>
          <a:blip r:embed="rId3">
            <a:alphaModFix amt="76000"/>
          </a:blip>
          <a:stretch>
            <a:fillRect/>
          </a:stretch>
        </p:blipFill>
        <p:spPr>
          <a:xfrm rot="2453973">
            <a:off x="6716115" y="-728598"/>
            <a:ext cx="4232748" cy="1576274"/>
          </a:xfrm>
          <a:prstGeom prst="rect">
            <a:avLst/>
          </a:prstGeom>
          <a:noFill/>
          <a:ln>
            <a:noFill/>
          </a:ln>
        </p:spPr>
      </p:pic>
      <p:pic>
        <p:nvPicPr>
          <p:cNvPr id="128" name="Google Shape;128;p13"/>
          <p:cNvPicPr preferRelativeResize="0"/>
          <p:nvPr/>
        </p:nvPicPr>
        <p:blipFill>
          <a:blip r:embed="rId4">
            <a:alphaModFix amt="47000"/>
          </a:blip>
          <a:stretch>
            <a:fillRect/>
          </a:stretch>
        </p:blipFill>
        <p:spPr>
          <a:xfrm rot="10800000">
            <a:off x="1630988" y="1810426"/>
            <a:ext cx="5882026" cy="4855727"/>
          </a:xfrm>
          <a:prstGeom prst="rect">
            <a:avLst/>
          </a:prstGeom>
          <a:noFill/>
          <a:ln>
            <a:noFill/>
          </a:ln>
        </p:spPr>
      </p:pic>
      <p:grpSp>
        <p:nvGrpSpPr>
          <p:cNvPr id="129" name="Google Shape;129;p13"/>
          <p:cNvGrpSpPr/>
          <p:nvPr/>
        </p:nvGrpSpPr>
        <p:grpSpPr>
          <a:xfrm rot="-3187806">
            <a:off x="47964" y="4299081"/>
            <a:ext cx="1584330" cy="2910529"/>
            <a:chOff x="272875" y="1419395"/>
            <a:chExt cx="255950" cy="563168"/>
          </a:xfrm>
        </p:grpSpPr>
        <p:sp>
          <p:nvSpPr>
            <p:cNvPr id="130" name="Google Shape;130;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3"/>
          <p:cNvGrpSpPr/>
          <p:nvPr/>
        </p:nvGrpSpPr>
        <p:grpSpPr>
          <a:xfrm rot="-3187806">
            <a:off x="7906523" y="-90047"/>
            <a:ext cx="1584330" cy="2351504"/>
            <a:chOff x="272875" y="1527563"/>
            <a:chExt cx="255950" cy="455000"/>
          </a:xfrm>
        </p:grpSpPr>
        <p:sp>
          <p:nvSpPr>
            <p:cNvPr id="166" name="Google Shape;166;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13"/>
          <p:cNvSpPr/>
          <p:nvPr/>
        </p:nvSpPr>
        <p:spPr>
          <a:xfrm>
            <a:off x="5570568" y="-3217382"/>
            <a:ext cx="4624024" cy="967587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202"/>
        <p:cNvGrpSpPr/>
        <p:nvPr/>
      </p:nvGrpSpPr>
      <p:grpSpPr>
        <a:xfrm>
          <a:off x="0" y="0"/>
          <a:ext cx="0" cy="0"/>
          <a:chOff x="0" y="0"/>
          <a:chExt cx="0" cy="0"/>
        </a:xfrm>
      </p:grpSpPr>
      <p:pic>
        <p:nvPicPr>
          <p:cNvPr id="203" name="Google Shape;203;p14"/>
          <p:cNvPicPr preferRelativeResize="0"/>
          <p:nvPr/>
        </p:nvPicPr>
        <p:blipFill>
          <a:blip r:embed="rId2">
            <a:alphaModFix amt="66000"/>
          </a:blip>
          <a:stretch>
            <a:fillRect/>
          </a:stretch>
        </p:blipFill>
        <p:spPr>
          <a:xfrm rot="5399992" flipH="1">
            <a:off x="7155952" y="-418319"/>
            <a:ext cx="4396517" cy="2276637"/>
          </a:xfrm>
          <a:prstGeom prst="rect">
            <a:avLst/>
          </a:prstGeom>
          <a:noFill/>
          <a:ln>
            <a:noFill/>
          </a:ln>
        </p:spPr>
      </p:pic>
      <p:grpSp>
        <p:nvGrpSpPr>
          <p:cNvPr id="204" name="Google Shape;204;p14"/>
          <p:cNvGrpSpPr/>
          <p:nvPr/>
        </p:nvGrpSpPr>
        <p:grpSpPr>
          <a:xfrm rot="-1290315">
            <a:off x="7731140" y="-331522"/>
            <a:ext cx="1385714" cy="2613236"/>
            <a:chOff x="272875" y="1527563"/>
            <a:chExt cx="255950" cy="455000"/>
          </a:xfrm>
        </p:grpSpPr>
        <p:sp>
          <p:nvSpPr>
            <p:cNvPr id="205" name="Google Shape;205;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0" name="Google Shape;240;p14"/>
          <p:cNvPicPr preferRelativeResize="0"/>
          <p:nvPr/>
        </p:nvPicPr>
        <p:blipFill>
          <a:blip r:embed="rId3">
            <a:alphaModFix amt="74000"/>
          </a:blip>
          <a:stretch>
            <a:fillRect/>
          </a:stretch>
        </p:blipFill>
        <p:spPr>
          <a:xfrm rot="-10162003" flipH="1">
            <a:off x="-1091107" y="-743688"/>
            <a:ext cx="2894871" cy="2593322"/>
          </a:xfrm>
          <a:prstGeom prst="rect">
            <a:avLst/>
          </a:prstGeom>
          <a:noFill/>
          <a:ln>
            <a:noFill/>
          </a:ln>
        </p:spPr>
      </p:pic>
      <p:pic>
        <p:nvPicPr>
          <p:cNvPr id="241" name="Google Shape;241;p14"/>
          <p:cNvPicPr preferRelativeResize="0"/>
          <p:nvPr/>
        </p:nvPicPr>
        <p:blipFill>
          <a:blip r:embed="rId4">
            <a:alphaModFix amt="76000"/>
          </a:blip>
          <a:stretch>
            <a:fillRect/>
          </a:stretch>
        </p:blipFill>
        <p:spPr>
          <a:xfrm rot="363351">
            <a:off x="802621" y="5591279"/>
            <a:ext cx="7605804" cy="2832383"/>
          </a:xfrm>
          <a:prstGeom prst="rect">
            <a:avLst/>
          </a:prstGeom>
          <a:noFill/>
          <a:ln>
            <a:noFill/>
          </a:ln>
        </p:spPr>
      </p:pic>
      <p:sp>
        <p:nvSpPr>
          <p:cNvPr id="242" name="Google Shape;242;p14"/>
          <p:cNvSpPr/>
          <p:nvPr/>
        </p:nvSpPr>
        <p:spPr>
          <a:xfrm rot="9620383">
            <a:off x="-613093" y="6188112"/>
            <a:ext cx="2323272" cy="284504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243"/>
        <p:cNvGrpSpPr/>
        <p:nvPr/>
      </p:nvGrpSpPr>
      <p:grpSpPr>
        <a:xfrm>
          <a:off x="0" y="0"/>
          <a:ext cx="0" cy="0"/>
          <a:chOff x="0" y="0"/>
          <a:chExt cx="0" cy="0"/>
        </a:xfrm>
      </p:grpSpPr>
      <p:pic>
        <p:nvPicPr>
          <p:cNvPr id="244" name="Google Shape;244;p15"/>
          <p:cNvPicPr preferRelativeResize="0"/>
          <p:nvPr/>
        </p:nvPicPr>
        <p:blipFill>
          <a:blip r:embed="rId2">
            <a:alphaModFix amt="66000"/>
          </a:blip>
          <a:stretch>
            <a:fillRect/>
          </a:stretch>
        </p:blipFill>
        <p:spPr>
          <a:xfrm rot="-2835280" flipH="1">
            <a:off x="-1404012" y="-1556189"/>
            <a:ext cx="3772323" cy="2759308"/>
          </a:xfrm>
          <a:prstGeom prst="rect">
            <a:avLst/>
          </a:prstGeom>
          <a:noFill/>
          <a:ln>
            <a:noFill/>
          </a:ln>
        </p:spPr>
      </p:pic>
      <p:grpSp>
        <p:nvGrpSpPr>
          <p:cNvPr id="245" name="Google Shape;245;p15"/>
          <p:cNvGrpSpPr/>
          <p:nvPr/>
        </p:nvGrpSpPr>
        <p:grpSpPr>
          <a:xfrm rot="-7612161">
            <a:off x="-104561" y="-608709"/>
            <a:ext cx="1584351" cy="2351504"/>
            <a:chOff x="272875" y="1527563"/>
            <a:chExt cx="255950" cy="455000"/>
          </a:xfrm>
        </p:grpSpPr>
        <p:sp>
          <p:nvSpPr>
            <p:cNvPr id="246" name="Google Shape;246;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1" name="Google Shape;281;p15"/>
          <p:cNvPicPr preferRelativeResize="0"/>
          <p:nvPr/>
        </p:nvPicPr>
        <p:blipFill>
          <a:blip r:embed="rId3">
            <a:alphaModFix amt="74000"/>
          </a:blip>
          <a:stretch>
            <a:fillRect/>
          </a:stretch>
        </p:blipFill>
        <p:spPr>
          <a:xfrm rot="-5809801" flipH="1">
            <a:off x="7609918" y="-1458977"/>
            <a:ext cx="2894870" cy="2593321"/>
          </a:xfrm>
          <a:prstGeom prst="rect">
            <a:avLst/>
          </a:prstGeom>
          <a:noFill/>
          <a:ln>
            <a:noFill/>
          </a:ln>
        </p:spPr>
      </p:pic>
      <p:pic>
        <p:nvPicPr>
          <p:cNvPr id="282" name="Google Shape;282;p15"/>
          <p:cNvPicPr preferRelativeResize="0"/>
          <p:nvPr/>
        </p:nvPicPr>
        <p:blipFill>
          <a:blip r:embed="rId4">
            <a:alphaModFix amt="76000"/>
          </a:blip>
          <a:stretch>
            <a:fillRect/>
          </a:stretch>
        </p:blipFill>
        <p:spPr>
          <a:xfrm rot="10754694">
            <a:off x="2497948" y="6910413"/>
            <a:ext cx="7605809" cy="2832381"/>
          </a:xfrm>
          <a:prstGeom prst="rect">
            <a:avLst/>
          </a:prstGeom>
          <a:noFill/>
          <a:ln>
            <a:noFill/>
          </a:ln>
        </p:spPr>
      </p:pic>
      <p:grpSp>
        <p:nvGrpSpPr>
          <p:cNvPr id="283" name="Google Shape;283;p15"/>
          <p:cNvGrpSpPr/>
          <p:nvPr/>
        </p:nvGrpSpPr>
        <p:grpSpPr>
          <a:xfrm flipH="1">
            <a:off x="-624375" y="4650199"/>
            <a:ext cx="1344377" cy="3292897"/>
            <a:chOff x="272875" y="1419395"/>
            <a:chExt cx="255950" cy="563168"/>
          </a:xfrm>
        </p:grpSpPr>
        <p:sp>
          <p:nvSpPr>
            <p:cNvPr id="284" name="Google Shape;284;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319"/>
        <p:cNvGrpSpPr/>
        <p:nvPr/>
      </p:nvGrpSpPr>
      <p:grpSpPr>
        <a:xfrm>
          <a:off x="0" y="0"/>
          <a:ext cx="0" cy="0"/>
          <a:chOff x="0" y="0"/>
          <a:chExt cx="0" cy="0"/>
        </a:xfrm>
      </p:grpSpPr>
      <p:pic>
        <p:nvPicPr>
          <p:cNvPr id="320" name="Google Shape;320;p16"/>
          <p:cNvPicPr preferRelativeResize="0"/>
          <p:nvPr/>
        </p:nvPicPr>
        <p:blipFill>
          <a:blip r:embed="rId2">
            <a:alphaModFix amt="64000"/>
          </a:blip>
          <a:stretch>
            <a:fillRect/>
          </a:stretch>
        </p:blipFill>
        <p:spPr>
          <a:xfrm rot="5400000">
            <a:off x="6963311" y="-936180"/>
            <a:ext cx="3592176" cy="3021600"/>
          </a:xfrm>
          <a:prstGeom prst="rect">
            <a:avLst/>
          </a:prstGeom>
          <a:noFill/>
          <a:ln>
            <a:noFill/>
          </a:ln>
        </p:spPr>
      </p:pic>
      <p:pic>
        <p:nvPicPr>
          <p:cNvPr id="321" name="Google Shape;321;p16"/>
          <p:cNvPicPr preferRelativeResize="0"/>
          <p:nvPr/>
        </p:nvPicPr>
        <p:blipFill>
          <a:blip r:embed="rId3">
            <a:alphaModFix amt="66000"/>
          </a:blip>
          <a:stretch>
            <a:fillRect/>
          </a:stretch>
        </p:blipFill>
        <p:spPr>
          <a:xfrm rot="1706093" flipH="1">
            <a:off x="-279849" y="5552934"/>
            <a:ext cx="3474197" cy="2939997"/>
          </a:xfrm>
          <a:prstGeom prst="rect">
            <a:avLst/>
          </a:prstGeom>
          <a:noFill/>
          <a:ln>
            <a:noFill/>
          </a:ln>
        </p:spPr>
      </p:pic>
      <p:grpSp>
        <p:nvGrpSpPr>
          <p:cNvPr id="322" name="Google Shape;322;p16"/>
          <p:cNvGrpSpPr/>
          <p:nvPr/>
        </p:nvGrpSpPr>
        <p:grpSpPr>
          <a:xfrm rot="-3187806">
            <a:off x="7906523" y="-90047"/>
            <a:ext cx="1584330" cy="2351504"/>
            <a:chOff x="272875" y="1527563"/>
            <a:chExt cx="255950" cy="455000"/>
          </a:xfrm>
        </p:grpSpPr>
        <p:sp>
          <p:nvSpPr>
            <p:cNvPr id="323" name="Google Shape;323;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 name="Google Shape;358;p16"/>
          <p:cNvSpPr/>
          <p:nvPr/>
        </p:nvSpPr>
        <p:spPr>
          <a:xfrm>
            <a:off x="4566955" y="-3362065"/>
            <a:ext cx="4624024" cy="967587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9" name="Google Shape;359;p16"/>
          <p:cNvPicPr preferRelativeResize="0"/>
          <p:nvPr/>
        </p:nvPicPr>
        <p:blipFill>
          <a:blip r:embed="rId4">
            <a:alphaModFix amt="74000"/>
          </a:blip>
          <a:stretch>
            <a:fillRect/>
          </a:stretch>
        </p:blipFill>
        <p:spPr>
          <a:xfrm rot="7675040">
            <a:off x="2669916" y="-1704348"/>
            <a:ext cx="2894877" cy="2593327"/>
          </a:xfrm>
          <a:prstGeom prst="rect">
            <a:avLst/>
          </a:prstGeom>
          <a:noFill/>
          <a:ln>
            <a:noFill/>
          </a:ln>
        </p:spPr>
      </p:pic>
      <p:pic>
        <p:nvPicPr>
          <p:cNvPr id="360" name="Google Shape;360;p16"/>
          <p:cNvPicPr preferRelativeResize="0"/>
          <p:nvPr/>
        </p:nvPicPr>
        <p:blipFill>
          <a:blip r:embed="rId5">
            <a:alphaModFix amt="74000"/>
          </a:blip>
          <a:stretch>
            <a:fillRect/>
          </a:stretch>
        </p:blipFill>
        <p:spPr>
          <a:xfrm rot="-9631575" flipH="1">
            <a:off x="-1503235" y="-961695"/>
            <a:ext cx="2894874" cy="259332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361"/>
        <p:cNvGrpSpPr/>
        <p:nvPr/>
      </p:nvGrpSpPr>
      <p:grpSpPr>
        <a:xfrm>
          <a:off x="0" y="0"/>
          <a:ext cx="0" cy="0"/>
          <a:chOff x="0" y="0"/>
          <a:chExt cx="0" cy="0"/>
        </a:xfrm>
      </p:grpSpPr>
      <p:pic>
        <p:nvPicPr>
          <p:cNvPr id="362" name="Google Shape;362;p17"/>
          <p:cNvPicPr preferRelativeResize="0"/>
          <p:nvPr/>
        </p:nvPicPr>
        <p:blipFill>
          <a:blip r:embed="rId2">
            <a:alphaModFix amt="66000"/>
          </a:blip>
          <a:stretch>
            <a:fillRect/>
          </a:stretch>
        </p:blipFill>
        <p:spPr>
          <a:xfrm rot="5399992" flipH="1">
            <a:off x="7155952" y="-418319"/>
            <a:ext cx="4396517" cy="2276637"/>
          </a:xfrm>
          <a:prstGeom prst="rect">
            <a:avLst/>
          </a:prstGeom>
          <a:noFill/>
          <a:ln>
            <a:noFill/>
          </a:ln>
        </p:spPr>
      </p:pic>
      <p:grpSp>
        <p:nvGrpSpPr>
          <p:cNvPr id="363" name="Google Shape;363;p17"/>
          <p:cNvGrpSpPr/>
          <p:nvPr/>
        </p:nvGrpSpPr>
        <p:grpSpPr>
          <a:xfrm rot="-1290315">
            <a:off x="7731140" y="-331522"/>
            <a:ext cx="1385714" cy="2613236"/>
            <a:chOff x="272875" y="1527563"/>
            <a:chExt cx="255950" cy="455000"/>
          </a:xfrm>
        </p:grpSpPr>
        <p:sp>
          <p:nvSpPr>
            <p:cNvPr id="364" name="Google Shape;364;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9" name="Google Shape;399;p17"/>
          <p:cNvPicPr preferRelativeResize="0"/>
          <p:nvPr/>
        </p:nvPicPr>
        <p:blipFill>
          <a:blip r:embed="rId3">
            <a:alphaModFix amt="74000"/>
          </a:blip>
          <a:stretch>
            <a:fillRect/>
          </a:stretch>
        </p:blipFill>
        <p:spPr>
          <a:xfrm rot="-10162003" flipH="1">
            <a:off x="-1091107" y="-743688"/>
            <a:ext cx="2894871" cy="2593322"/>
          </a:xfrm>
          <a:prstGeom prst="rect">
            <a:avLst/>
          </a:prstGeom>
          <a:noFill/>
          <a:ln>
            <a:noFill/>
          </a:ln>
        </p:spPr>
      </p:pic>
      <p:pic>
        <p:nvPicPr>
          <p:cNvPr id="400" name="Google Shape;400;p17"/>
          <p:cNvPicPr preferRelativeResize="0"/>
          <p:nvPr/>
        </p:nvPicPr>
        <p:blipFill>
          <a:blip r:embed="rId4">
            <a:alphaModFix amt="76000"/>
          </a:blip>
          <a:stretch>
            <a:fillRect/>
          </a:stretch>
        </p:blipFill>
        <p:spPr>
          <a:xfrm rot="363351">
            <a:off x="802621" y="5591279"/>
            <a:ext cx="7605804" cy="2832383"/>
          </a:xfrm>
          <a:prstGeom prst="rect">
            <a:avLst/>
          </a:prstGeom>
          <a:noFill/>
          <a:ln>
            <a:noFill/>
          </a:ln>
        </p:spPr>
      </p:pic>
      <p:sp>
        <p:nvSpPr>
          <p:cNvPr id="401" name="Google Shape;401;p17"/>
          <p:cNvSpPr/>
          <p:nvPr/>
        </p:nvSpPr>
        <p:spPr>
          <a:xfrm rot="9620383">
            <a:off x="-613093" y="6188112"/>
            <a:ext cx="2323272" cy="284504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3079200"/>
            <a:ext cx="4386900" cy="37788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5281486"/>
            <a:ext cx="2910145" cy="1576482"/>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3"/>
            <a:ext cx="2795414" cy="1444382"/>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2328133"/>
            <a:ext cx="5377500" cy="2194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2654300"/>
            <a:ext cx="7505700" cy="326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2654300"/>
            <a:ext cx="3686100" cy="326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2654300"/>
            <a:ext cx="3686100" cy="326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3766000"/>
            <a:ext cx="7370400" cy="30921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1127467"/>
            <a:ext cx="3709200" cy="18441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3092067"/>
            <a:ext cx="3709200" cy="28263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7369200" cy="30891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2072150"/>
            <a:ext cx="5560500" cy="478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
            <a:ext cx="2251347" cy="1391229"/>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6029501"/>
            <a:ext cx="1593306" cy="822734"/>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657"/>
            <a:ext cx="3257455" cy="1681990"/>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734861"/>
            <a:ext cx="6366900" cy="33855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1127467"/>
            <a:ext cx="6424200" cy="9399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2067600"/>
            <a:ext cx="5859900" cy="524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3289400"/>
            <a:ext cx="5859900" cy="2793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3766000"/>
            <a:ext cx="7370400" cy="30921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5551333"/>
            <a:ext cx="7415100" cy="8067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8"/>
          <p:cNvSpPr txBox="1">
            <a:spLocks noGrp="1"/>
          </p:cNvSpPr>
          <p:nvPr>
            <p:ph type="ctrTitle"/>
          </p:nvPr>
        </p:nvSpPr>
        <p:spPr>
          <a:xfrm>
            <a:off x="311700" y="1046093"/>
            <a:ext cx="8520600" cy="4765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Playfair Display Black"/>
                <a:ea typeface="Playfair Display Black"/>
                <a:cs typeface="Playfair Display Black"/>
                <a:sym typeface="Playfair Display Black"/>
              </a:rPr>
              <a:t>Camp Shriver </a:t>
            </a:r>
            <a:endParaRPr>
              <a:latin typeface="Playfair Display Black"/>
              <a:ea typeface="Playfair Display Black"/>
              <a:cs typeface="Playfair Display Black"/>
              <a:sym typeface="Playfair Display Black"/>
            </a:endParaRPr>
          </a:p>
          <a:p>
            <a:pPr marL="0" lvl="0" indent="0" algn="ctr" rtl="0">
              <a:spcBef>
                <a:spcPts val="0"/>
              </a:spcBef>
              <a:spcAft>
                <a:spcPts val="0"/>
              </a:spcAft>
              <a:buNone/>
            </a:pPr>
            <a:endParaRPr>
              <a:latin typeface="Playfair Display Black"/>
              <a:ea typeface="Playfair Display Black"/>
              <a:cs typeface="Playfair Display Black"/>
              <a:sym typeface="Playfair Display Black"/>
            </a:endParaRPr>
          </a:p>
          <a:p>
            <a:pPr marL="0" lvl="0" indent="0" algn="ctr" rtl="0">
              <a:spcBef>
                <a:spcPts val="0"/>
              </a:spcBef>
              <a:spcAft>
                <a:spcPts val="0"/>
              </a:spcAft>
              <a:buNone/>
            </a:pPr>
            <a:endParaRPr>
              <a:latin typeface="Playfair Display Black"/>
              <a:ea typeface="Playfair Display Black"/>
              <a:cs typeface="Playfair Display Black"/>
              <a:sym typeface="Playfair Display Black"/>
            </a:endParaRPr>
          </a:p>
          <a:p>
            <a:pPr marL="0" lvl="0" indent="0" algn="ctr" rtl="0">
              <a:spcBef>
                <a:spcPts val="0"/>
              </a:spcBef>
              <a:spcAft>
                <a:spcPts val="0"/>
              </a:spcAft>
              <a:buNone/>
            </a:pPr>
            <a:endParaRPr>
              <a:latin typeface="Playfair Display Black"/>
              <a:ea typeface="Playfair Display Black"/>
              <a:cs typeface="Playfair Display Black"/>
              <a:sym typeface="Playfair Display Black"/>
            </a:endParaRPr>
          </a:p>
          <a:p>
            <a:pPr marL="0" lvl="0" indent="0" algn="ctr" rtl="0">
              <a:spcBef>
                <a:spcPts val="0"/>
              </a:spcBef>
              <a:spcAft>
                <a:spcPts val="0"/>
              </a:spcAft>
              <a:buNone/>
            </a:pPr>
            <a:endParaRPr>
              <a:latin typeface="Playfair Display Black"/>
              <a:ea typeface="Playfair Display Black"/>
              <a:cs typeface="Playfair Display Black"/>
              <a:sym typeface="Playfair Display Black"/>
            </a:endParaRPr>
          </a:p>
          <a:p>
            <a:pPr marL="0" lvl="0" indent="0" algn="ctr" rtl="0">
              <a:spcBef>
                <a:spcPts val="0"/>
              </a:spcBef>
              <a:spcAft>
                <a:spcPts val="0"/>
              </a:spcAft>
              <a:buNone/>
            </a:pPr>
            <a:endParaRPr>
              <a:latin typeface="Playfair Display Black"/>
              <a:ea typeface="Playfair Display Black"/>
              <a:cs typeface="Playfair Display Black"/>
              <a:sym typeface="Playfair Display Black"/>
            </a:endParaRPr>
          </a:p>
          <a:p>
            <a:pPr marL="0" lvl="0" indent="0" algn="ctr" rtl="0">
              <a:spcBef>
                <a:spcPts val="0"/>
              </a:spcBef>
              <a:spcAft>
                <a:spcPts val="0"/>
              </a:spcAft>
              <a:buNone/>
            </a:pPr>
            <a:r>
              <a:rPr lang="en">
                <a:latin typeface="Playfair Display Black"/>
                <a:ea typeface="Playfair Display Black"/>
                <a:cs typeface="Playfair Display Black"/>
                <a:sym typeface="Playfair Display Black"/>
              </a:rPr>
              <a:t>2025</a:t>
            </a:r>
            <a:endParaRPr>
              <a:latin typeface="Playfair Display Black"/>
              <a:ea typeface="Playfair Display Black"/>
              <a:cs typeface="Playfair Display Black"/>
              <a:sym typeface="Playfair Display Black"/>
            </a:endParaRPr>
          </a:p>
        </p:txBody>
      </p:sp>
      <p:pic>
        <p:nvPicPr>
          <p:cNvPr id="407" name="Google Shape;407;p18"/>
          <p:cNvPicPr preferRelativeResize="0"/>
          <p:nvPr/>
        </p:nvPicPr>
        <p:blipFill rotWithShape="1">
          <a:blip r:embed="rId3">
            <a:alphaModFix/>
          </a:blip>
          <a:srcRect t="-5380" b="5379"/>
          <a:stretch/>
        </p:blipFill>
        <p:spPr>
          <a:xfrm>
            <a:off x="6633200" y="4347200"/>
            <a:ext cx="2510800" cy="2510800"/>
          </a:xfrm>
          <a:prstGeom prst="rect">
            <a:avLst/>
          </a:prstGeom>
          <a:noFill/>
          <a:ln>
            <a:noFill/>
          </a:ln>
        </p:spPr>
      </p:pic>
      <p:pic>
        <p:nvPicPr>
          <p:cNvPr id="408" name="Google Shape;408;p18"/>
          <p:cNvPicPr preferRelativeResize="0"/>
          <p:nvPr/>
        </p:nvPicPr>
        <p:blipFill>
          <a:blip r:embed="rId4">
            <a:alphaModFix/>
          </a:blip>
          <a:stretch>
            <a:fillRect/>
          </a:stretch>
        </p:blipFill>
        <p:spPr>
          <a:xfrm>
            <a:off x="2761312" y="2173587"/>
            <a:ext cx="3621375" cy="2510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8"/>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Swimming</a:t>
            </a:r>
            <a:endParaRPr sz="5000">
              <a:latin typeface="Playfair Display Black"/>
              <a:ea typeface="Playfair Display Black"/>
              <a:cs typeface="Playfair Display Black"/>
              <a:sym typeface="Playfair Display Black"/>
            </a:endParaRPr>
          </a:p>
        </p:txBody>
      </p:sp>
      <p:sp>
        <p:nvSpPr>
          <p:cNvPr id="478" name="Google Shape;478;p28"/>
          <p:cNvSpPr txBox="1">
            <a:spLocks noGrp="1"/>
          </p:cNvSpPr>
          <p:nvPr>
            <p:ph type="body" idx="1"/>
          </p:nvPr>
        </p:nvSpPr>
        <p:spPr>
          <a:xfrm>
            <a:off x="347050" y="1552500"/>
            <a:ext cx="8419500" cy="4822800"/>
          </a:xfrm>
          <a:prstGeom prst="rect">
            <a:avLst/>
          </a:prstGeom>
        </p:spPr>
        <p:txBody>
          <a:bodyPr spcFirstLastPara="1" wrap="square" lIns="91425" tIns="91425" rIns="91425" bIns="91425" anchor="t" anchorCtr="0">
            <a:normAutofit fontScale="25000"/>
          </a:bodyPr>
          <a:lstStyle/>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Get changed as quickly as possible and then help encourage campers to do the same.</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Walk to the Y with one person in the front, one in the back and then others are spread throughout the middle.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Once in the pool have one or two people help pass out life jackets and goggles and then GET IN THE WATER</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Try not to complain about the water. If you complain the kids will too.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Encourage campers to walk/swim away from the wall. Most of them will be able to stand as it’s only a few feet deep</a:t>
            </a:r>
            <a:endParaRPr sz="8000">
              <a:latin typeface="Playfair Display Medium"/>
              <a:ea typeface="Playfair Display Medium"/>
              <a:cs typeface="Playfair Display Medium"/>
              <a:sym typeface="Playfair Display Medium"/>
            </a:endParaRPr>
          </a:p>
        </p:txBody>
      </p:sp>
      <p:pic>
        <p:nvPicPr>
          <p:cNvPr id="479" name="Google Shape;479;p28"/>
          <p:cNvPicPr preferRelativeResize="0"/>
          <p:nvPr/>
        </p:nvPicPr>
        <p:blipFill rotWithShape="1">
          <a:blip r:embed="rId3">
            <a:alphaModFix/>
          </a:blip>
          <a:srcRect l="6873" t="31904" r="6985" b="31461"/>
          <a:stretch/>
        </p:blipFill>
        <p:spPr>
          <a:xfrm>
            <a:off x="6371675" y="5492425"/>
            <a:ext cx="2394875" cy="1018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7"/>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Courts</a:t>
            </a:r>
            <a:endParaRPr sz="5000">
              <a:latin typeface="Playfair Display Black"/>
              <a:ea typeface="Playfair Display Black"/>
              <a:cs typeface="Playfair Display Black"/>
              <a:sym typeface="Playfair Display Black"/>
            </a:endParaRPr>
          </a:p>
        </p:txBody>
      </p:sp>
      <p:sp>
        <p:nvSpPr>
          <p:cNvPr id="471" name="Google Shape;471;p27"/>
          <p:cNvSpPr txBox="1">
            <a:spLocks noGrp="1"/>
          </p:cNvSpPr>
          <p:nvPr>
            <p:ph type="body" idx="1"/>
          </p:nvPr>
        </p:nvSpPr>
        <p:spPr>
          <a:xfrm>
            <a:off x="414950" y="1552500"/>
            <a:ext cx="8419800" cy="4845300"/>
          </a:xfrm>
          <a:prstGeom prst="rect">
            <a:avLst/>
          </a:prstGeom>
        </p:spPr>
        <p:txBody>
          <a:bodyPr spcFirstLastPara="1" wrap="square" lIns="91425" tIns="91425" rIns="91425" bIns="91425" anchor="t" anchorCtr="0">
            <a:normAutofit fontScale="25000"/>
          </a:bodyPr>
          <a:lstStyle/>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Don’t just sit or stand around, do the activities with the kid.</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The courts are HOT so it matters even more that you aren’t just sitting in what little shade is there and you are up playing</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you see a kid is struggling, help them back into the activity.</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you seem disinterested in an activity, that translates to the kids, have fun, be active.</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you’re playing a game with the kids, let them win! Don’t make it so obvious, but let them win. This isn’t about you, it’s about the kids. They will be so excited to tell people they beat their counselor, it can make their day, or their week. </a:t>
            </a:r>
            <a:endParaRPr/>
          </a:p>
        </p:txBody>
      </p:sp>
      <p:pic>
        <p:nvPicPr>
          <p:cNvPr id="472" name="Google Shape;472;p27"/>
          <p:cNvPicPr preferRelativeResize="0"/>
          <p:nvPr/>
        </p:nvPicPr>
        <p:blipFill>
          <a:blip r:embed="rId3">
            <a:alphaModFix/>
          </a:blip>
          <a:stretch>
            <a:fillRect/>
          </a:stretch>
        </p:blipFill>
        <p:spPr>
          <a:xfrm>
            <a:off x="7184297" y="5309350"/>
            <a:ext cx="1650452" cy="1272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9"/>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Transitions</a:t>
            </a:r>
            <a:endParaRPr sz="5000">
              <a:latin typeface="Playfair Display Black"/>
              <a:ea typeface="Playfair Display Black"/>
              <a:cs typeface="Playfair Display Black"/>
              <a:sym typeface="Playfair Display Black"/>
            </a:endParaRPr>
          </a:p>
        </p:txBody>
      </p:sp>
      <p:sp>
        <p:nvSpPr>
          <p:cNvPr id="485" name="Google Shape;485;p29"/>
          <p:cNvSpPr txBox="1">
            <a:spLocks noGrp="1"/>
          </p:cNvSpPr>
          <p:nvPr>
            <p:ph type="body" idx="1"/>
          </p:nvPr>
        </p:nvSpPr>
        <p:spPr>
          <a:xfrm>
            <a:off x="392325" y="1552500"/>
            <a:ext cx="8374500" cy="4822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When moving from activity to activity it’s important to make sure you have all your campers on your team. The best way to do this is to line them up. Different ways to line your campers up can include:</a:t>
            </a:r>
            <a:endParaRPr sz="8000">
              <a:latin typeface="Playfair Display Medium"/>
              <a:ea typeface="Playfair Display Medium"/>
              <a:cs typeface="Playfair Display Medium"/>
              <a:sym typeface="Playfair Display Medium"/>
            </a:endParaRPr>
          </a:p>
          <a:p>
            <a:pPr marL="457200" lvl="0" indent="-3556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Birthday</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Alphabetically (forward or backwards)</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Ask questions, for example, If you have an older brother, line up, older sister, younger sister, only child, etc.</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Color</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Pick a line leader (Pick a new leader every time)</a:t>
            </a: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r>
              <a:rPr lang="en" sz="8000">
                <a:latin typeface="Playfair Display Medium"/>
                <a:ea typeface="Playfair Display Medium"/>
                <a:cs typeface="Playfair Display Medium"/>
                <a:sym typeface="Playfair Display Medium"/>
              </a:rPr>
              <a:t>Count your campers before leaving to make sure you have everyone. </a:t>
            </a: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r>
              <a:rPr lang="en" sz="8000">
                <a:latin typeface="Playfair Display Medium"/>
                <a:ea typeface="Playfair Display Medium"/>
                <a:cs typeface="Playfair Display Medium"/>
                <a:sym typeface="Playfair Display Medium"/>
              </a:rPr>
              <a:t>As you move make sure counselors are spread throughout the line. This helps prevent conflict and losing anyone while moving.</a:t>
            </a:r>
            <a:endParaRPr sz="8000">
              <a:latin typeface="Playfair Display Medium"/>
              <a:ea typeface="Playfair Display Medium"/>
              <a:cs typeface="Playfair Display Medium"/>
              <a:sym typeface="Playfair Display Medium"/>
            </a:endParaRPr>
          </a:p>
          <a:p>
            <a:pPr marL="0" lvl="0" indent="0" algn="l" rtl="0">
              <a:spcBef>
                <a:spcPts val="1200"/>
              </a:spcBef>
              <a:spcAft>
                <a:spcPts val="1200"/>
              </a:spcAft>
              <a:buNone/>
            </a:pPr>
            <a:r>
              <a:rPr lang="en" sz="8000">
                <a:latin typeface="Playfair Display Medium"/>
                <a:ea typeface="Playfair Display Medium"/>
                <a:cs typeface="Playfair Display Medium"/>
                <a:sym typeface="Playfair Display Medium"/>
              </a:rPr>
              <a:t>Make sure the team thanks the coach your leaving before moving out!</a:t>
            </a:r>
            <a:endParaRPr/>
          </a:p>
        </p:txBody>
      </p:sp>
      <p:pic>
        <p:nvPicPr>
          <p:cNvPr id="486" name="Google Shape;486;p29"/>
          <p:cNvPicPr preferRelativeResize="0"/>
          <p:nvPr/>
        </p:nvPicPr>
        <p:blipFill>
          <a:blip r:embed="rId3">
            <a:alphaModFix/>
          </a:blip>
          <a:stretch>
            <a:fillRect/>
          </a:stretch>
        </p:blipFill>
        <p:spPr>
          <a:xfrm>
            <a:off x="7680350" y="5885326"/>
            <a:ext cx="1305201" cy="779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0"/>
          <p:cNvSpPr txBox="1">
            <a:spLocks noGrp="1"/>
          </p:cNvSpPr>
          <p:nvPr>
            <p:ph type="title"/>
          </p:nvPr>
        </p:nvSpPr>
        <p:spPr>
          <a:xfrm>
            <a:off x="550750" y="380575"/>
            <a:ext cx="78765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Water/Bathrooms/Snack</a:t>
            </a:r>
            <a:endParaRPr sz="5000">
              <a:latin typeface="Playfair Display Black"/>
              <a:ea typeface="Playfair Display Black"/>
              <a:cs typeface="Playfair Display Black"/>
              <a:sym typeface="Playfair Display Black"/>
            </a:endParaRPr>
          </a:p>
        </p:txBody>
      </p:sp>
      <p:sp>
        <p:nvSpPr>
          <p:cNvPr id="492" name="Google Shape;492;p30"/>
          <p:cNvSpPr txBox="1">
            <a:spLocks noGrp="1"/>
          </p:cNvSpPr>
          <p:nvPr>
            <p:ph type="body" idx="1"/>
          </p:nvPr>
        </p:nvSpPr>
        <p:spPr>
          <a:xfrm>
            <a:off x="369675" y="1552500"/>
            <a:ext cx="8397000" cy="4867800"/>
          </a:xfrm>
          <a:prstGeom prst="rect">
            <a:avLst/>
          </a:prstGeom>
        </p:spPr>
        <p:txBody>
          <a:bodyPr spcFirstLastPara="1" wrap="square" lIns="91425" tIns="91425" rIns="91425" bIns="91425" anchor="t" anchorCtr="0">
            <a:normAutofit fontScale="25000" lnSpcReduction="10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Bathrooms/Water:</a:t>
            </a:r>
            <a:endParaRPr sz="8000">
              <a:latin typeface="Playfair Display Medium"/>
              <a:ea typeface="Playfair Display Medium"/>
              <a:cs typeface="Playfair Display Medium"/>
              <a:sym typeface="Playfair Display Medium"/>
            </a:endParaRPr>
          </a:p>
          <a:p>
            <a:pPr marL="457200" lvl="0" indent="-3556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you need to get water or go to the bathroom or  a camper asks to go, ask the rest of the team if anyone else needs to go.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Before leaving make sure your other counselors know how many you have with you.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The best time to go is at the end of an activity but these can be used as breaks for some campers as well. </a:t>
            </a: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r>
              <a:rPr lang="en" sz="8000">
                <a:latin typeface="Playfair Display Medium"/>
                <a:ea typeface="Playfair Display Medium"/>
                <a:cs typeface="Playfair Display Medium"/>
                <a:sym typeface="Playfair Display Medium"/>
              </a:rPr>
              <a:t>At snack time:</a:t>
            </a:r>
            <a:endParaRPr sz="8000">
              <a:latin typeface="Playfair Display Medium"/>
              <a:ea typeface="Playfair Display Medium"/>
              <a:cs typeface="Playfair Display Medium"/>
              <a:sym typeface="Playfair Display Medium"/>
            </a:endParaRPr>
          </a:p>
          <a:p>
            <a:pPr marL="457200" lvl="0" indent="-3556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Let campers pick snack first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Everyone gets a squirt of sanitizer</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Remind campers to say please and thank you</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Encourage campers to use the bathroom and fill water bottles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Remind campers this is a time to sit, cool off, and eat</a:t>
            </a:r>
            <a:endParaRPr/>
          </a:p>
        </p:txBody>
      </p:sp>
      <p:pic>
        <p:nvPicPr>
          <p:cNvPr id="493" name="Google Shape;493;p30"/>
          <p:cNvPicPr preferRelativeResize="0"/>
          <p:nvPr/>
        </p:nvPicPr>
        <p:blipFill rotWithShape="1">
          <a:blip r:embed="rId3">
            <a:alphaModFix/>
          </a:blip>
          <a:srcRect l="10889"/>
          <a:stretch/>
        </p:blipFill>
        <p:spPr>
          <a:xfrm flipH="1">
            <a:off x="7908351" y="3741350"/>
            <a:ext cx="858324" cy="963175"/>
          </a:xfrm>
          <a:prstGeom prst="rect">
            <a:avLst/>
          </a:prstGeom>
          <a:noFill/>
          <a:ln>
            <a:noFill/>
          </a:ln>
        </p:spPr>
      </p:pic>
      <p:pic>
        <p:nvPicPr>
          <p:cNvPr id="494" name="Google Shape;494;p30"/>
          <p:cNvPicPr preferRelativeResize="0"/>
          <p:nvPr/>
        </p:nvPicPr>
        <p:blipFill>
          <a:blip r:embed="rId4">
            <a:alphaModFix/>
          </a:blip>
          <a:stretch>
            <a:fillRect/>
          </a:stretch>
        </p:blipFill>
        <p:spPr>
          <a:xfrm>
            <a:off x="8053903" y="4772898"/>
            <a:ext cx="858325" cy="748702"/>
          </a:xfrm>
          <a:prstGeom prst="rect">
            <a:avLst/>
          </a:prstGeom>
          <a:noFill/>
          <a:ln>
            <a:noFill/>
          </a:ln>
        </p:spPr>
      </p:pic>
      <p:pic>
        <p:nvPicPr>
          <p:cNvPr id="495" name="Google Shape;495;p30"/>
          <p:cNvPicPr preferRelativeResize="0"/>
          <p:nvPr/>
        </p:nvPicPr>
        <p:blipFill>
          <a:blip r:embed="rId5">
            <a:alphaModFix/>
          </a:blip>
          <a:stretch>
            <a:fillRect/>
          </a:stretch>
        </p:blipFill>
        <p:spPr>
          <a:xfrm>
            <a:off x="8039449" y="5574175"/>
            <a:ext cx="858326" cy="9631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1"/>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Lunch</a:t>
            </a:r>
            <a:endParaRPr sz="5000">
              <a:latin typeface="Playfair Display Black"/>
              <a:ea typeface="Playfair Display Black"/>
              <a:cs typeface="Playfair Display Black"/>
              <a:sym typeface="Playfair Display Black"/>
            </a:endParaRPr>
          </a:p>
        </p:txBody>
      </p:sp>
      <p:sp>
        <p:nvSpPr>
          <p:cNvPr id="501" name="Google Shape;501;p31"/>
          <p:cNvSpPr txBox="1">
            <a:spLocks noGrp="1"/>
          </p:cNvSpPr>
          <p:nvPr>
            <p:ph type="body" idx="1"/>
          </p:nvPr>
        </p:nvSpPr>
        <p:spPr>
          <a:xfrm>
            <a:off x="392325" y="1552500"/>
            <a:ext cx="8351700" cy="4777500"/>
          </a:xfrm>
          <a:prstGeom prst="rect">
            <a:avLst/>
          </a:prstGeom>
        </p:spPr>
        <p:txBody>
          <a:bodyPr spcFirstLastPara="1" wrap="square" lIns="91425" tIns="91425" rIns="91425" bIns="91425" anchor="t" anchorCtr="0">
            <a:normAutofit fontScale="25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Campers will be called up to get lunch by teams. This is where we can teach campers patience, to wait their turn in line, healthy choices and manners. </a:t>
            </a:r>
            <a:endParaRPr sz="8000">
              <a:latin typeface="Playfair Display Medium"/>
              <a:ea typeface="Playfair Display Medium"/>
              <a:cs typeface="Playfair Display Medium"/>
              <a:sym typeface="Playfair Display Medium"/>
            </a:endParaRPr>
          </a:p>
          <a:p>
            <a:pPr marL="457200" lvl="0" indent="-3556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Remind campers to sit quietly to be called up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anyone brought a lunch from home they should wait until their team is called to open their lunchbox and start eating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All campers should get lunch before counselors</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Campers and counselors eat with their teams</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No one gets seconds until everyone has had some. If there is enough Mark will call “Seconds!”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Please let campers go first for seconds</a:t>
            </a:r>
            <a:endParaRPr/>
          </a:p>
        </p:txBody>
      </p:sp>
      <p:pic>
        <p:nvPicPr>
          <p:cNvPr id="502" name="Google Shape;502;p31"/>
          <p:cNvPicPr preferRelativeResize="0"/>
          <p:nvPr/>
        </p:nvPicPr>
        <p:blipFill>
          <a:blip r:embed="rId3">
            <a:alphaModFix/>
          </a:blip>
          <a:stretch>
            <a:fillRect/>
          </a:stretch>
        </p:blipFill>
        <p:spPr>
          <a:xfrm>
            <a:off x="6910800" y="5169675"/>
            <a:ext cx="1979125" cy="138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2"/>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Free Time</a:t>
            </a:r>
            <a:endParaRPr sz="5000">
              <a:latin typeface="Playfair Display Black"/>
              <a:ea typeface="Playfair Display Black"/>
              <a:cs typeface="Playfair Display Black"/>
              <a:sym typeface="Playfair Display Black"/>
            </a:endParaRPr>
          </a:p>
        </p:txBody>
      </p:sp>
      <p:sp>
        <p:nvSpPr>
          <p:cNvPr id="508" name="Google Shape;508;p32"/>
          <p:cNvSpPr txBox="1">
            <a:spLocks noGrp="1"/>
          </p:cNvSpPr>
          <p:nvPr>
            <p:ph type="body" idx="1"/>
          </p:nvPr>
        </p:nvSpPr>
        <p:spPr>
          <a:xfrm>
            <a:off x="369675" y="1552500"/>
            <a:ext cx="8351700" cy="4822800"/>
          </a:xfrm>
          <a:prstGeom prst="rect">
            <a:avLst/>
          </a:prstGeom>
        </p:spPr>
        <p:txBody>
          <a:bodyPr spcFirstLastPara="1" wrap="square" lIns="91425" tIns="91425" rIns="91425" bIns="91425" anchor="t" anchorCtr="0">
            <a:normAutofit fontScale="32500" lnSpcReduction="20000"/>
          </a:bodyPr>
          <a:lstStyle/>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After you finish eating with your team please go play! </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This is the least structured time for our campers so this is the time that problems tend to arise the most. This can best be avoided if counselors are with groups of campers. </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Just like after breakfast, counselors should join a game, look for groups of campers without a counselor, look for campers who are alone, encourage them to join you and other campers. </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This is also a great time for bathroom runs.</a:t>
            </a:r>
            <a:endParaRPr sz="8000">
              <a:latin typeface="Playfair Display Medium"/>
              <a:ea typeface="Playfair Display Medium"/>
              <a:cs typeface="Playfair Display Medium"/>
              <a:sym typeface="Playfair Display Medium"/>
            </a:endParaRPr>
          </a:p>
          <a:p>
            <a:pPr marL="0" lvl="0" indent="0" algn="l" rtl="0">
              <a:spcBef>
                <a:spcPts val="1200"/>
              </a:spcBef>
              <a:spcAft>
                <a:spcPts val="1200"/>
              </a:spcAft>
              <a:buNone/>
            </a:pPr>
            <a:endParaRPr/>
          </a:p>
        </p:txBody>
      </p:sp>
      <p:pic>
        <p:nvPicPr>
          <p:cNvPr id="509" name="Google Shape;509;p32"/>
          <p:cNvPicPr preferRelativeResize="0"/>
          <p:nvPr/>
        </p:nvPicPr>
        <p:blipFill>
          <a:blip r:embed="rId3">
            <a:alphaModFix/>
          </a:blip>
          <a:stretch>
            <a:fillRect/>
          </a:stretch>
        </p:blipFill>
        <p:spPr>
          <a:xfrm>
            <a:off x="7454024" y="5541600"/>
            <a:ext cx="1443050" cy="1014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33"/>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Mark’s Announcements</a:t>
            </a:r>
            <a:endParaRPr sz="5000">
              <a:latin typeface="Playfair Display Black"/>
              <a:ea typeface="Playfair Display Black"/>
              <a:cs typeface="Playfair Display Black"/>
              <a:sym typeface="Playfair Display Black"/>
            </a:endParaRPr>
          </a:p>
        </p:txBody>
      </p:sp>
      <p:sp>
        <p:nvSpPr>
          <p:cNvPr id="515" name="Google Shape;515;p33"/>
          <p:cNvSpPr txBox="1">
            <a:spLocks noGrp="1"/>
          </p:cNvSpPr>
          <p:nvPr>
            <p:ph type="body" idx="1"/>
          </p:nvPr>
        </p:nvSpPr>
        <p:spPr>
          <a:xfrm>
            <a:off x="369675" y="1552500"/>
            <a:ext cx="8374500" cy="4822800"/>
          </a:xfrm>
          <a:prstGeom prst="rect">
            <a:avLst/>
          </a:prstGeom>
        </p:spPr>
        <p:txBody>
          <a:bodyPr spcFirstLastPara="1" wrap="square" lIns="91425" tIns="91425" rIns="91425" bIns="91425" anchor="t" anchorCtr="0">
            <a:normAutofit fontScale="32500" lnSpcReduction="20000"/>
          </a:bodyPr>
          <a:lstStyle/>
          <a:p>
            <a:pPr marL="0" indent="0">
              <a:buNone/>
            </a:pPr>
            <a:r>
              <a:rPr lang="en" sz="8000" dirty="0">
                <a:latin typeface="Playfair Display Medium"/>
                <a:ea typeface="Playfair Display Medium"/>
                <a:cs typeface="Playfair Display Medium"/>
                <a:sym typeface="Playfair Display Medium"/>
              </a:rPr>
              <a:t>Every morning after breakfast and every afternoon after free time Mark does announcements. This includes the theme of the week, shout outs, what lunch is, any changes to the schedule and any other important information.</a:t>
            </a:r>
            <a:endParaRPr sz="8000" dirty="0">
              <a:latin typeface="Playfair Display Medium"/>
              <a:ea typeface="Playfair Display Medium"/>
              <a:cs typeface="Playfair Display Medium"/>
              <a:sym typeface="Playfair Display Medium"/>
            </a:endParaRPr>
          </a:p>
          <a:p>
            <a:pPr marL="0" lvl="0" indent="0" algn="l" rtl="0">
              <a:spcBef>
                <a:spcPts val="1200"/>
              </a:spcBef>
              <a:spcAft>
                <a:spcPts val="0"/>
              </a:spcAft>
              <a:buNone/>
            </a:pPr>
            <a:r>
              <a:rPr lang="en" sz="8000" dirty="0">
                <a:latin typeface="Playfair Display Medium"/>
                <a:ea typeface="Playfair Display Medium"/>
                <a:cs typeface="Playfair Display Medium"/>
                <a:sym typeface="Playfair Display Medium"/>
              </a:rPr>
              <a:t>We expect campers to listen quietly to Mark. The best things you can do is:</a:t>
            </a:r>
            <a:endParaRPr sz="8000" dirty="0">
              <a:latin typeface="Playfair Display Medium"/>
              <a:ea typeface="Playfair Display Medium"/>
              <a:cs typeface="Playfair Display Medium"/>
              <a:sym typeface="Playfair Display Medium"/>
            </a:endParaRPr>
          </a:p>
          <a:p>
            <a:pPr marL="457200" lvl="0" indent="-393700" algn="l" rtl="0">
              <a:spcBef>
                <a:spcPts val="1200"/>
              </a:spcBef>
              <a:spcAft>
                <a:spcPts val="0"/>
              </a:spcAft>
              <a:buSzPct val="100000"/>
              <a:buFont typeface="Playfair Display Medium"/>
              <a:buChar char="●"/>
            </a:pPr>
            <a:r>
              <a:rPr lang="en" sz="8000" dirty="0">
                <a:latin typeface="Playfair Display Medium"/>
                <a:ea typeface="Playfair Display Medium"/>
                <a:cs typeface="Playfair Display Medium"/>
                <a:sym typeface="Playfair Display Medium"/>
              </a:rPr>
              <a:t>Remind campers to sit and listen </a:t>
            </a:r>
            <a:endParaRPr sz="8000" dirty="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dirty="0">
                <a:latin typeface="Playfair Display Medium"/>
                <a:ea typeface="Playfair Display Medium"/>
                <a:cs typeface="Playfair Display Medium"/>
                <a:sym typeface="Playfair Display Medium"/>
              </a:rPr>
              <a:t>Remind campers to turn their voices off</a:t>
            </a:r>
            <a:endParaRPr sz="8000" dirty="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dirty="0">
                <a:latin typeface="Playfair Display Medium"/>
                <a:ea typeface="Playfair Display Medium"/>
                <a:cs typeface="Playfair Display Medium"/>
                <a:sym typeface="Playfair Display Medium"/>
              </a:rPr>
              <a:t>Remind campers this is not a time for bathrooms (except for emergencies) or toys</a:t>
            </a:r>
            <a:endParaRPr sz="8000" dirty="0">
              <a:latin typeface="Playfair Display Medium"/>
              <a:ea typeface="Playfair Display Medium"/>
              <a:cs typeface="Playfair Display Medium"/>
              <a:sym typeface="Playfair Display Medium"/>
            </a:endParaRPr>
          </a:p>
        </p:txBody>
      </p:sp>
      <p:pic>
        <p:nvPicPr>
          <p:cNvPr id="516" name="Google Shape;516;p33"/>
          <p:cNvPicPr preferRelativeResize="0"/>
          <p:nvPr/>
        </p:nvPicPr>
        <p:blipFill>
          <a:blip r:embed="rId3">
            <a:alphaModFix/>
          </a:blip>
          <a:stretch>
            <a:fillRect/>
          </a:stretch>
        </p:blipFill>
        <p:spPr>
          <a:xfrm>
            <a:off x="7929325" y="5687475"/>
            <a:ext cx="999649" cy="876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4"/>
          <p:cNvSpPr txBox="1">
            <a:spLocks noGrp="1"/>
          </p:cNvSpPr>
          <p:nvPr>
            <p:ph type="title"/>
          </p:nvPr>
        </p:nvSpPr>
        <p:spPr>
          <a:xfrm>
            <a:off x="573375" y="380575"/>
            <a:ext cx="7751400" cy="1272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Afternoon Bus/Dismissals</a:t>
            </a:r>
            <a:endParaRPr sz="5000">
              <a:latin typeface="Playfair Display Black"/>
              <a:ea typeface="Playfair Display Black"/>
              <a:cs typeface="Playfair Display Black"/>
              <a:sym typeface="Playfair Display Black"/>
            </a:endParaRPr>
          </a:p>
        </p:txBody>
      </p:sp>
      <p:sp>
        <p:nvSpPr>
          <p:cNvPr id="522" name="Google Shape;522;p34"/>
          <p:cNvSpPr txBox="1">
            <a:spLocks noGrp="1"/>
          </p:cNvSpPr>
          <p:nvPr>
            <p:ph type="body" idx="1"/>
          </p:nvPr>
        </p:nvSpPr>
        <p:spPr>
          <a:xfrm>
            <a:off x="437575" y="1552500"/>
            <a:ext cx="8306700" cy="47775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If you ride the bus you’re also one of the last faces campers will see and last experience of the day. </a:t>
            </a:r>
            <a:endParaRPr sz="8000">
              <a:latin typeface="Playfair Display Medium"/>
              <a:ea typeface="Playfair Display Medium"/>
              <a:cs typeface="Playfair Display Medium"/>
              <a:sym typeface="Playfair Display Medium"/>
            </a:endParaRPr>
          </a:p>
          <a:p>
            <a:pPr marL="457200" lvl="0" indent="-3556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Lead Monitors: Before leaving Camp make sure someone counts the campers (before and after getting on the bus)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Once on the bus spread out! It’s important that the counselors are spread out on the bus. This is not a time to put your headphones on and get lost in your phone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Our job on the bus is to make sure our campers are safe but that doesn’t mean it has to be boring.</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Lead monitors will check campers out as their people arrive on their attendance.</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Say goodbye to the campers as they leave..</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Set boundaries for where they can play/wait for their people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Play/talk with the campers while waiting</a:t>
            </a:r>
            <a:endParaRPr/>
          </a:p>
        </p:txBody>
      </p:sp>
      <p:pic>
        <p:nvPicPr>
          <p:cNvPr id="523" name="Google Shape;523;p34"/>
          <p:cNvPicPr preferRelativeResize="0"/>
          <p:nvPr/>
        </p:nvPicPr>
        <p:blipFill>
          <a:blip r:embed="rId3">
            <a:alphaModFix/>
          </a:blip>
          <a:stretch>
            <a:fillRect/>
          </a:stretch>
        </p:blipFill>
        <p:spPr>
          <a:xfrm flipH="1">
            <a:off x="7386123" y="5682150"/>
            <a:ext cx="1544325" cy="909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5"/>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Phone Policy</a:t>
            </a:r>
            <a:endParaRPr sz="5000">
              <a:latin typeface="Playfair Display Black"/>
              <a:ea typeface="Playfair Display Black"/>
              <a:cs typeface="Playfair Display Black"/>
              <a:sym typeface="Playfair Display Black"/>
            </a:endParaRPr>
          </a:p>
        </p:txBody>
      </p:sp>
      <p:sp>
        <p:nvSpPr>
          <p:cNvPr id="529" name="Google Shape;529;p35"/>
          <p:cNvSpPr txBox="1">
            <a:spLocks noGrp="1"/>
          </p:cNvSpPr>
          <p:nvPr>
            <p:ph type="body" idx="1"/>
          </p:nvPr>
        </p:nvSpPr>
        <p:spPr>
          <a:xfrm>
            <a:off x="414950" y="1552500"/>
            <a:ext cx="8374500" cy="4822800"/>
          </a:xfrm>
          <a:prstGeom prst="rect">
            <a:avLst/>
          </a:prstGeom>
        </p:spPr>
        <p:txBody>
          <a:bodyPr spcFirstLastPara="1" wrap="square" lIns="91425" tIns="91425" rIns="91425" bIns="91425" anchor="t" anchorCtr="0">
            <a:normAutofit fontScale="25000"/>
          </a:bodyPr>
          <a:lstStyle/>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The campers are </a:t>
            </a:r>
            <a:r>
              <a:rPr lang="en" sz="8000" b="1" u="sng">
                <a:latin typeface="Playfair Display"/>
                <a:ea typeface="Playfair Display"/>
                <a:cs typeface="Playfair Display"/>
                <a:sym typeface="Playfair Display"/>
              </a:rPr>
              <a:t>not</a:t>
            </a:r>
            <a:r>
              <a:rPr lang="en" sz="8000">
                <a:latin typeface="Playfair Display Medium"/>
                <a:ea typeface="Playfair Display Medium"/>
                <a:cs typeface="Playfair Display Medium"/>
                <a:sym typeface="Playfair Display Medium"/>
              </a:rPr>
              <a:t> allowed to use their phone (or other technology) while at camp we expect the same for all of the counselors and staff</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there’s an emergency or reason why you need your phone one day please let one of us know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you’re on your phone you are not fully keyed into the campers. Not only is this not safe but the campers notice.</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A lot of our campers look forward to making connections with our staff (you’re often the best part of their day) and that can’t happen if you’re on your phone all day.</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After attendance your phone should be put away.</a:t>
            </a:r>
            <a:endParaRPr/>
          </a:p>
        </p:txBody>
      </p:sp>
      <p:pic>
        <p:nvPicPr>
          <p:cNvPr id="530" name="Google Shape;530;p35"/>
          <p:cNvPicPr preferRelativeResize="0"/>
          <p:nvPr/>
        </p:nvPicPr>
        <p:blipFill>
          <a:blip r:embed="rId3">
            <a:alphaModFix/>
          </a:blip>
          <a:stretch>
            <a:fillRect/>
          </a:stretch>
        </p:blipFill>
        <p:spPr>
          <a:xfrm>
            <a:off x="7318225" y="4975650"/>
            <a:ext cx="1582074" cy="1582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6"/>
          <p:cNvSpPr txBox="1">
            <a:spLocks noGrp="1"/>
          </p:cNvSpPr>
          <p:nvPr>
            <p:ph type="title"/>
          </p:nvPr>
        </p:nvSpPr>
        <p:spPr>
          <a:xfrm>
            <a:off x="696225" y="304367"/>
            <a:ext cx="7505700" cy="1272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Getting Campers Involved and Engaged</a:t>
            </a:r>
            <a:endParaRPr sz="5000">
              <a:latin typeface="Playfair Display Black"/>
              <a:ea typeface="Playfair Display Black"/>
              <a:cs typeface="Playfair Display Black"/>
              <a:sym typeface="Playfair Display Black"/>
            </a:endParaRPr>
          </a:p>
        </p:txBody>
      </p:sp>
      <p:sp>
        <p:nvSpPr>
          <p:cNvPr id="536" name="Google Shape;536;p36"/>
          <p:cNvSpPr txBox="1">
            <a:spLocks noGrp="1"/>
          </p:cNvSpPr>
          <p:nvPr>
            <p:ph type="body" idx="1"/>
          </p:nvPr>
        </p:nvSpPr>
        <p:spPr>
          <a:xfrm>
            <a:off x="369675" y="1857300"/>
            <a:ext cx="8374500" cy="4732200"/>
          </a:xfrm>
          <a:prstGeom prst="rect">
            <a:avLst/>
          </a:prstGeom>
        </p:spPr>
        <p:txBody>
          <a:bodyPr spcFirstLastPara="1" wrap="square" lIns="91425" tIns="91425" rIns="91425" bIns="91425" anchor="t" anchorCtr="0">
            <a:normAutofit fontScale="25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Engagement looks different for each camper. Our goal is to get every camper involved in the activity. </a:t>
            </a: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r>
              <a:rPr lang="en" sz="8000">
                <a:latin typeface="Playfair Display Medium"/>
                <a:ea typeface="Playfair Display Medium"/>
                <a:cs typeface="Playfair Display Medium"/>
                <a:sym typeface="Playfair Display Medium"/>
              </a:rPr>
              <a:t>This can look like:</a:t>
            </a:r>
            <a:endParaRPr sz="8000">
              <a:latin typeface="Playfair Display Medium"/>
              <a:ea typeface="Playfair Display Medium"/>
              <a:cs typeface="Playfair Display Medium"/>
              <a:sym typeface="Playfair Display Medium"/>
            </a:endParaRPr>
          </a:p>
          <a:p>
            <a:pPr marL="457200" lvl="0" indent="-3556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Playing/doing the game/activity</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Keeping score</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Cheering on the team/player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Doing the activity side by side with a counselor</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Doing one part of the activity (like kicking but not running)</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Taking breaks after a set amount of time</a:t>
            </a:r>
            <a:endParaRPr sz="8000">
              <a:latin typeface="Playfair Display Medium"/>
              <a:ea typeface="Playfair Display Medium"/>
              <a:cs typeface="Playfair Display Medium"/>
              <a:sym typeface="Playfair Display Medium"/>
            </a:endParaRPr>
          </a:p>
          <a:p>
            <a:pPr marL="0" lvl="0" indent="0" algn="l" rtl="0">
              <a:spcBef>
                <a:spcPts val="1200"/>
              </a:spcBef>
              <a:spcAft>
                <a:spcPts val="1200"/>
              </a:spcAft>
              <a:buNone/>
            </a:pPr>
            <a:r>
              <a:rPr lang="en" sz="8000">
                <a:latin typeface="Playfair Display Medium"/>
                <a:ea typeface="Playfair Display Medium"/>
                <a:cs typeface="Playfair Display Medium"/>
                <a:sym typeface="Playfair Display Medium"/>
              </a:rPr>
              <a:t>Remember campers are more likely to do it if all the counselors are doing it. They look to you!</a:t>
            </a:r>
            <a:endParaRPr sz="8000">
              <a:latin typeface="Playfair Display Medium"/>
              <a:ea typeface="Playfair Display Medium"/>
              <a:cs typeface="Playfair Display Medium"/>
              <a:sym typeface="Playfair Display Medium"/>
            </a:endParaRPr>
          </a:p>
        </p:txBody>
      </p:sp>
      <p:pic>
        <p:nvPicPr>
          <p:cNvPr id="537" name="Google Shape;537;p36"/>
          <p:cNvPicPr preferRelativeResize="0"/>
          <p:nvPr/>
        </p:nvPicPr>
        <p:blipFill>
          <a:blip r:embed="rId3">
            <a:alphaModFix/>
          </a:blip>
          <a:stretch>
            <a:fillRect/>
          </a:stretch>
        </p:blipFill>
        <p:spPr>
          <a:xfrm>
            <a:off x="8201925" y="5868475"/>
            <a:ext cx="721026" cy="721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19"/>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Welcome!</a:t>
            </a:r>
            <a:endParaRPr sz="5000">
              <a:latin typeface="Playfair Display Black"/>
              <a:ea typeface="Playfair Display Black"/>
              <a:cs typeface="Playfair Display Black"/>
              <a:sym typeface="Playfair Display Black"/>
            </a:endParaRPr>
          </a:p>
        </p:txBody>
      </p:sp>
      <p:sp>
        <p:nvSpPr>
          <p:cNvPr id="414" name="Google Shape;414;p19"/>
          <p:cNvSpPr txBox="1">
            <a:spLocks noGrp="1"/>
          </p:cNvSpPr>
          <p:nvPr>
            <p:ph type="body" idx="1"/>
          </p:nvPr>
        </p:nvSpPr>
        <p:spPr>
          <a:xfrm>
            <a:off x="392325" y="1552500"/>
            <a:ext cx="8442600" cy="4913100"/>
          </a:xfrm>
          <a:prstGeom prst="rect">
            <a:avLst/>
          </a:prstGeom>
        </p:spPr>
        <p:txBody>
          <a:bodyPr spcFirstLastPara="1" wrap="square" lIns="91425" tIns="91425" rIns="91425" bIns="91425" anchor="t" anchorCtr="0">
            <a:normAutofit fontScale="25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We are excited to have you on board for Camp 2025! Camp is a special place that only works because of the amazing staff we have. We’re going to have a fun filled summer!</a:t>
            </a: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r>
              <a:rPr lang="en" sz="8000">
                <a:latin typeface="Playfair Display Medium"/>
                <a:ea typeface="Playfair Display Medium"/>
                <a:cs typeface="Playfair Display Medium"/>
                <a:sym typeface="Playfair Display Medium"/>
              </a:rPr>
              <a:t>In this guide you’ll find:</a:t>
            </a:r>
            <a:endParaRPr sz="8000">
              <a:latin typeface="Playfair Display Medium"/>
              <a:ea typeface="Playfair Display Medium"/>
              <a:cs typeface="Playfair Display Medium"/>
              <a:sym typeface="Playfair Display Medium"/>
            </a:endParaRPr>
          </a:p>
          <a:p>
            <a:pPr marL="457200" lvl="0" indent="-3556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The expectations for you as a staff member</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Ideas of how to include and engage every camper</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Behavior management strategies</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Conflict resolution strategies</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Phone policy</a:t>
            </a:r>
            <a:endParaRPr sz="8000">
              <a:highlight>
                <a:schemeClr val="dk1"/>
              </a:highlight>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highlight>
                  <a:schemeClr val="dk1"/>
                </a:highlight>
                <a:latin typeface="Playfair Display Medium"/>
                <a:ea typeface="Playfair Display Medium"/>
                <a:cs typeface="Playfair Display Medium"/>
                <a:sym typeface="Playfair Display Medium"/>
              </a:rPr>
              <a:t>Important phone numbers</a:t>
            </a:r>
            <a:endParaRPr>
              <a:highlight>
                <a:schemeClr val="dk1"/>
              </a:highlight>
            </a:endParaRPr>
          </a:p>
        </p:txBody>
      </p:sp>
      <p:pic>
        <p:nvPicPr>
          <p:cNvPr id="415" name="Google Shape;415;p19"/>
          <p:cNvPicPr preferRelativeResize="0"/>
          <p:nvPr/>
        </p:nvPicPr>
        <p:blipFill>
          <a:blip r:embed="rId3">
            <a:alphaModFix/>
          </a:blip>
          <a:stretch>
            <a:fillRect/>
          </a:stretch>
        </p:blipFill>
        <p:spPr>
          <a:xfrm>
            <a:off x="6684475" y="4387150"/>
            <a:ext cx="2255073" cy="225507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7"/>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Behavior Management</a:t>
            </a:r>
            <a:endParaRPr sz="5000">
              <a:latin typeface="Playfair Display Black"/>
              <a:ea typeface="Playfair Display Black"/>
              <a:cs typeface="Playfair Display Black"/>
              <a:sym typeface="Playfair Display Black"/>
            </a:endParaRPr>
          </a:p>
        </p:txBody>
      </p:sp>
      <p:sp>
        <p:nvSpPr>
          <p:cNvPr id="543" name="Google Shape;543;p37"/>
          <p:cNvSpPr txBox="1">
            <a:spLocks noGrp="1"/>
          </p:cNvSpPr>
          <p:nvPr>
            <p:ph type="body" idx="1"/>
          </p:nvPr>
        </p:nvSpPr>
        <p:spPr>
          <a:xfrm>
            <a:off x="347050" y="1552500"/>
            <a:ext cx="8397000" cy="4800000"/>
          </a:xfrm>
          <a:prstGeom prst="rect">
            <a:avLst/>
          </a:prstGeom>
        </p:spPr>
        <p:txBody>
          <a:bodyPr spcFirstLastPara="1" wrap="square" lIns="91425" tIns="91425" rIns="91425" bIns="91425" anchor="t" anchorCtr="0">
            <a:normAutofit fontScale="25000"/>
          </a:bodyPr>
          <a:lstStyle/>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Be aware of your own body language, facial expression, volume and tone of voice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Genuine praise - stay away from “good job” be specific “Thanks for  using your words!”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Be clear and concise with what you are expecting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Be consistent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Follow through 100% of the time - No empty threats or promises</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DON’T PICK UP THE ROPE - Don’t engage in a power struggle</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Know when to tag in another counselor or call for help</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you were part of why a camper is upset you will rarely be the one to de-escalate them </a:t>
            </a:r>
            <a:endParaRPr/>
          </a:p>
        </p:txBody>
      </p:sp>
      <p:pic>
        <p:nvPicPr>
          <p:cNvPr id="544" name="Google Shape;544;p37"/>
          <p:cNvPicPr preferRelativeResize="0"/>
          <p:nvPr/>
        </p:nvPicPr>
        <p:blipFill>
          <a:blip r:embed="rId3">
            <a:alphaModFix/>
          </a:blip>
          <a:stretch>
            <a:fillRect/>
          </a:stretch>
        </p:blipFill>
        <p:spPr>
          <a:xfrm>
            <a:off x="6412875" y="5202300"/>
            <a:ext cx="2526326" cy="1377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8"/>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Camper Conflict</a:t>
            </a:r>
            <a:endParaRPr sz="5000">
              <a:latin typeface="Playfair Display Black"/>
              <a:ea typeface="Playfair Display Black"/>
              <a:cs typeface="Playfair Display Black"/>
              <a:sym typeface="Playfair Display Black"/>
            </a:endParaRPr>
          </a:p>
        </p:txBody>
      </p:sp>
      <p:sp>
        <p:nvSpPr>
          <p:cNvPr id="550" name="Google Shape;550;p38"/>
          <p:cNvSpPr txBox="1">
            <a:spLocks noGrp="1"/>
          </p:cNvSpPr>
          <p:nvPr>
            <p:ph type="body" idx="1"/>
          </p:nvPr>
        </p:nvSpPr>
        <p:spPr>
          <a:xfrm>
            <a:off x="414950" y="1552500"/>
            <a:ext cx="8351700" cy="47775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Camper conflict will arise at some point or another this summer so strategies to try are:</a:t>
            </a:r>
            <a:endParaRPr sz="8000">
              <a:latin typeface="Playfair Display Medium"/>
              <a:ea typeface="Playfair Display Medium"/>
              <a:cs typeface="Playfair Display Medium"/>
              <a:sym typeface="Playfair Display Medium"/>
            </a:endParaRPr>
          </a:p>
          <a:p>
            <a:pPr marL="457200" lvl="0" indent="-3937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Recognize and validate feelings (I see you’re frustrated)</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Listen to both sides and have the other peer listen too</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Come up with a plan together (i.e. timers, turn taking, rock paper scissors, seeking a counselor, using our words, ect)</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Praise and acknowledge when you see plan being done</a:t>
            </a:r>
            <a:endParaRPr sz="8000">
              <a:latin typeface="Playfair Display Medium"/>
              <a:ea typeface="Playfair Display Medium"/>
              <a:cs typeface="Playfair Display Medium"/>
              <a:sym typeface="Playfair Display Medium"/>
            </a:endParaRPr>
          </a:p>
        </p:txBody>
      </p:sp>
      <p:pic>
        <p:nvPicPr>
          <p:cNvPr id="551" name="Google Shape;551;p38"/>
          <p:cNvPicPr preferRelativeResize="0"/>
          <p:nvPr/>
        </p:nvPicPr>
        <p:blipFill>
          <a:blip r:embed="rId3">
            <a:alphaModFix/>
          </a:blip>
          <a:stretch>
            <a:fillRect/>
          </a:stretch>
        </p:blipFill>
        <p:spPr>
          <a:xfrm>
            <a:off x="7988926" y="5616450"/>
            <a:ext cx="886800" cy="969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9"/>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Have Fun!</a:t>
            </a:r>
            <a:endParaRPr sz="5000">
              <a:latin typeface="Playfair Display Black"/>
              <a:ea typeface="Playfair Display Black"/>
              <a:cs typeface="Playfair Display Black"/>
              <a:sym typeface="Playfair Display Black"/>
            </a:endParaRPr>
          </a:p>
        </p:txBody>
      </p:sp>
      <p:sp>
        <p:nvSpPr>
          <p:cNvPr id="557" name="Google Shape;557;p39"/>
          <p:cNvSpPr txBox="1">
            <a:spLocks noGrp="1"/>
          </p:cNvSpPr>
          <p:nvPr>
            <p:ph type="body" idx="1"/>
          </p:nvPr>
        </p:nvSpPr>
        <p:spPr>
          <a:xfrm>
            <a:off x="573375" y="1552500"/>
            <a:ext cx="7751400" cy="3753000"/>
          </a:xfrm>
          <a:prstGeom prst="rect">
            <a:avLst/>
          </a:prstGeom>
        </p:spPr>
        <p:txBody>
          <a:bodyPr spcFirstLastPara="1" wrap="square" lIns="91425" tIns="91425" rIns="91425" bIns="91425" anchor="t" anchorCtr="0">
            <a:normAutofit fontScale="40000" lnSpcReduction="10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Most importantly </a:t>
            </a:r>
            <a:r>
              <a:rPr lang="en" sz="8000" b="1" i="1" u="sng">
                <a:latin typeface="Playfair Display"/>
                <a:ea typeface="Playfair Display"/>
                <a:cs typeface="Playfair Display"/>
                <a:sym typeface="Playfair Display"/>
              </a:rPr>
              <a:t>HAVE FUN!</a:t>
            </a:r>
            <a:r>
              <a:rPr lang="en" sz="8000">
                <a:latin typeface="Playfair Display Medium"/>
                <a:ea typeface="Playfair Display Medium"/>
                <a:cs typeface="Playfair Display Medium"/>
                <a:sym typeface="Playfair Display Medium"/>
              </a:rPr>
              <a:t> </a:t>
            </a:r>
            <a:endParaRPr sz="8000">
              <a:latin typeface="Playfair Display Medium"/>
              <a:ea typeface="Playfair Display Medium"/>
              <a:cs typeface="Playfair Display Medium"/>
              <a:sym typeface="Playfair Display Medium"/>
            </a:endParaRPr>
          </a:p>
          <a:p>
            <a:pPr marL="457200" lvl="0" indent="-4318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Enjoy the games and activities, get into it, be silly, just be you! </a:t>
            </a:r>
            <a:endParaRPr sz="8000">
              <a:latin typeface="Playfair Display Medium"/>
              <a:ea typeface="Playfair Display Medium"/>
              <a:cs typeface="Playfair Display Medium"/>
              <a:sym typeface="Playfair Display Medium"/>
            </a:endParaRPr>
          </a:p>
          <a:p>
            <a:pPr marL="457200" lvl="0" indent="-4318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This can be one of the most fun, exhausting and rewarding jobs if you let it be.</a:t>
            </a:r>
            <a:endParaRPr sz="8000">
              <a:latin typeface="Playfair Display Medium"/>
              <a:ea typeface="Playfair Display Medium"/>
              <a:cs typeface="Playfair Display Medium"/>
              <a:sym typeface="Playfair Display Medium"/>
            </a:endParaRPr>
          </a:p>
          <a:p>
            <a:pPr marL="0" lvl="0" indent="0" algn="l" rtl="0">
              <a:spcBef>
                <a:spcPts val="1200"/>
              </a:spcBef>
              <a:spcAft>
                <a:spcPts val="1200"/>
              </a:spcAft>
              <a:buNone/>
            </a:pPr>
            <a:endParaRPr/>
          </a:p>
        </p:txBody>
      </p:sp>
      <p:pic>
        <p:nvPicPr>
          <p:cNvPr id="558" name="Google Shape;558;p39"/>
          <p:cNvPicPr preferRelativeResize="0"/>
          <p:nvPr/>
        </p:nvPicPr>
        <p:blipFill>
          <a:blip r:embed="rId3">
            <a:alphaModFix/>
          </a:blip>
          <a:stretch>
            <a:fillRect/>
          </a:stretch>
        </p:blipFill>
        <p:spPr>
          <a:xfrm>
            <a:off x="4670075" y="4360572"/>
            <a:ext cx="4259099" cy="2192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0"/>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Important Phone Numbers</a:t>
            </a:r>
            <a:endParaRPr sz="5000">
              <a:latin typeface="Playfair Display Black"/>
              <a:ea typeface="Playfair Display Black"/>
              <a:cs typeface="Playfair Display Black"/>
              <a:sym typeface="Playfair Display Black"/>
            </a:endParaRPr>
          </a:p>
        </p:txBody>
      </p:sp>
      <p:sp>
        <p:nvSpPr>
          <p:cNvPr id="564" name="Google Shape;564;p40"/>
          <p:cNvSpPr txBox="1">
            <a:spLocks noGrp="1"/>
          </p:cNvSpPr>
          <p:nvPr>
            <p:ph type="body" idx="1"/>
          </p:nvPr>
        </p:nvSpPr>
        <p:spPr>
          <a:xfrm>
            <a:off x="573375" y="1552500"/>
            <a:ext cx="7751400" cy="4777500"/>
          </a:xfrm>
          <a:prstGeom prst="rect">
            <a:avLst/>
          </a:prstGeom>
        </p:spPr>
        <p:txBody>
          <a:bodyPr spcFirstLastPara="1" wrap="square" lIns="91425" tIns="91425" rIns="91425" bIns="91425" anchor="t" anchorCtr="0">
            <a:normAutofit fontScale="32500" lnSpcReduction="10000"/>
          </a:bodyPr>
          <a:lstStyle/>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Camp Shriver Phone</a:t>
            </a:r>
            <a:endParaRPr sz="8000">
              <a:latin typeface="Playfair Display Medium"/>
              <a:ea typeface="Playfair Display Medium"/>
              <a:cs typeface="Playfair Display Medium"/>
              <a:sym typeface="Playfair Display Medium"/>
            </a:endParaRPr>
          </a:p>
          <a:p>
            <a:pPr marL="914400" lvl="1"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857-271-6010</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Mark</a:t>
            </a:r>
            <a:endParaRPr sz="8000">
              <a:latin typeface="Playfair Display Medium"/>
              <a:ea typeface="Playfair Display Medium"/>
              <a:cs typeface="Playfair Display Medium"/>
              <a:sym typeface="Playfair Display Medium"/>
            </a:endParaRPr>
          </a:p>
          <a:p>
            <a:pPr marL="914400" lvl="1"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617-224-7005</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Danna</a:t>
            </a:r>
            <a:endParaRPr sz="8000">
              <a:latin typeface="Playfair Display Medium"/>
              <a:ea typeface="Playfair Display Medium"/>
              <a:cs typeface="Playfair Display Medium"/>
              <a:sym typeface="Playfair Display Medium"/>
            </a:endParaRPr>
          </a:p>
          <a:p>
            <a:pPr marL="914400" lvl="1"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781-710-2683</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Cassie</a:t>
            </a:r>
            <a:endParaRPr sz="8000">
              <a:latin typeface="Playfair Display Medium"/>
              <a:ea typeface="Playfair Display Medium"/>
              <a:cs typeface="Playfair Display Medium"/>
              <a:sym typeface="Playfair Display Medium"/>
            </a:endParaRPr>
          </a:p>
          <a:p>
            <a:pPr marL="914400" lvl="1"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781-964-3262</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Nurse Kailyn</a:t>
            </a:r>
            <a:endParaRPr sz="8000">
              <a:latin typeface="Playfair Display Medium"/>
              <a:ea typeface="Playfair Display Medium"/>
              <a:cs typeface="Playfair Display Medium"/>
              <a:sym typeface="Playfair Display Medium"/>
            </a:endParaRPr>
          </a:p>
          <a:p>
            <a:pPr marL="914400" lvl="1"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774-571-5200</a:t>
            </a:r>
            <a:endParaRPr sz="8000">
              <a:latin typeface="Playfair Display Medium"/>
              <a:ea typeface="Playfair Display Medium"/>
              <a:cs typeface="Playfair Display Medium"/>
              <a:sym typeface="Playfair Display Medium"/>
            </a:endParaRPr>
          </a:p>
          <a:p>
            <a:pPr marL="0" lvl="0" indent="0" algn="l" rtl="0">
              <a:spcBef>
                <a:spcPts val="1200"/>
              </a:spcBef>
              <a:spcAft>
                <a:spcPts val="1200"/>
              </a:spcAft>
              <a:buNone/>
            </a:pPr>
            <a:endParaRPr/>
          </a:p>
        </p:txBody>
      </p:sp>
      <p:pic>
        <p:nvPicPr>
          <p:cNvPr id="565" name="Google Shape;565;p40"/>
          <p:cNvPicPr preferRelativeResize="0"/>
          <p:nvPr/>
        </p:nvPicPr>
        <p:blipFill>
          <a:blip r:embed="rId3">
            <a:alphaModFix/>
          </a:blip>
          <a:stretch>
            <a:fillRect/>
          </a:stretch>
        </p:blipFill>
        <p:spPr>
          <a:xfrm>
            <a:off x="6069600" y="3727025"/>
            <a:ext cx="2791474" cy="27914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0"/>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Expectations</a:t>
            </a:r>
            <a:endParaRPr sz="5000">
              <a:latin typeface="Playfair Display Black"/>
              <a:ea typeface="Playfair Display Black"/>
              <a:cs typeface="Playfair Display Black"/>
              <a:sym typeface="Playfair Display Black"/>
            </a:endParaRPr>
          </a:p>
        </p:txBody>
      </p:sp>
      <p:sp>
        <p:nvSpPr>
          <p:cNvPr id="421" name="Google Shape;421;p20"/>
          <p:cNvSpPr txBox="1">
            <a:spLocks noGrp="1"/>
          </p:cNvSpPr>
          <p:nvPr>
            <p:ph type="body" idx="1"/>
          </p:nvPr>
        </p:nvSpPr>
        <p:spPr>
          <a:xfrm>
            <a:off x="392325" y="1552500"/>
            <a:ext cx="8306400" cy="4822800"/>
          </a:xfrm>
          <a:prstGeom prst="rect">
            <a:avLst/>
          </a:prstGeom>
        </p:spPr>
        <p:txBody>
          <a:bodyPr spcFirstLastPara="1" wrap="square" lIns="91425" tIns="91425" rIns="91425" bIns="91425" anchor="t" anchorCtr="0">
            <a:normAutofit fontScale="25000" lnSpcReduction="10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Whether you’re a camper turned counselor, brand new to camp or a long time returner, it’s better to know what is expected before we begin rather than teetering in the unknown. </a:t>
            </a: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r>
              <a:rPr lang="en" sz="8000">
                <a:latin typeface="Playfair Display Medium"/>
                <a:ea typeface="Playfair Display Medium"/>
                <a:cs typeface="Playfair Display Medium"/>
                <a:sym typeface="Playfair Display Medium"/>
              </a:rPr>
              <a:t>You don’t know what you don’t know right?</a:t>
            </a: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r>
              <a:rPr lang="en" sz="8000">
                <a:latin typeface="Playfair Display Medium"/>
                <a:ea typeface="Playfair Display Medium"/>
                <a:cs typeface="Playfair Display Medium"/>
                <a:sym typeface="Playfair Display Medium"/>
              </a:rPr>
              <a:t>To put everyone at ease, to get everyone on the same page, and to hopefully help answer some questions we’ve broken down our day to show what it entails. </a:t>
            </a:r>
            <a:endParaRPr sz="8000">
              <a:latin typeface="Playfair Display Medium"/>
              <a:ea typeface="Playfair Display Medium"/>
              <a:cs typeface="Playfair Display Medium"/>
              <a:sym typeface="Playfair Display Medium"/>
            </a:endParaRPr>
          </a:p>
          <a:p>
            <a:pPr marL="0" lvl="0" indent="0" algn="l" rtl="0">
              <a:spcBef>
                <a:spcPts val="1200"/>
              </a:spcBef>
              <a:spcAft>
                <a:spcPts val="0"/>
              </a:spcAft>
              <a:buNone/>
            </a:pPr>
            <a:endParaRPr sz="8000">
              <a:latin typeface="Playfair Display Medium"/>
              <a:ea typeface="Playfair Display Medium"/>
              <a:cs typeface="Playfair Display Medium"/>
              <a:sym typeface="Playfair Display Medium"/>
            </a:endParaRPr>
          </a:p>
          <a:p>
            <a:pPr marL="0" lvl="0" indent="0" algn="l" rtl="0">
              <a:spcBef>
                <a:spcPts val="1200"/>
              </a:spcBef>
              <a:spcAft>
                <a:spcPts val="1200"/>
              </a:spcAft>
              <a:buNone/>
            </a:pPr>
            <a:r>
              <a:rPr lang="en" sz="8000">
                <a:latin typeface="Playfair Display Medium"/>
                <a:ea typeface="Playfair Display Medium"/>
                <a:cs typeface="Playfair Display Medium"/>
                <a:sym typeface="Playfair Display Medium"/>
              </a:rPr>
              <a:t>Remember the best thing you can do is lead by example!</a:t>
            </a:r>
            <a:endParaRPr/>
          </a:p>
        </p:txBody>
      </p:sp>
      <p:pic>
        <p:nvPicPr>
          <p:cNvPr id="422" name="Google Shape;422;p20"/>
          <p:cNvPicPr preferRelativeResize="0"/>
          <p:nvPr/>
        </p:nvPicPr>
        <p:blipFill rotWithShape="1">
          <a:blip r:embed="rId3">
            <a:alphaModFix/>
          </a:blip>
          <a:srcRect l="10910" t="14991" r="11438" b="26357"/>
          <a:stretch/>
        </p:blipFill>
        <p:spPr>
          <a:xfrm>
            <a:off x="7054425" y="5453200"/>
            <a:ext cx="1741025" cy="1018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1"/>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The Morning Bus Ride</a:t>
            </a:r>
            <a:endParaRPr sz="5000">
              <a:latin typeface="Playfair Display Black"/>
              <a:ea typeface="Playfair Display Black"/>
              <a:cs typeface="Playfair Display Black"/>
              <a:sym typeface="Playfair Display Black"/>
            </a:endParaRPr>
          </a:p>
        </p:txBody>
      </p:sp>
      <p:sp>
        <p:nvSpPr>
          <p:cNvPr id="428" name="Google Shape;428;p21"/>
          <p:cNvSpPr txBox="1">
            <a:spLocks noGrp="1"/>
          </p:cNvSpPr>
          <p:nvPr>
            <p:ph type="body" idx="1"/>
          </p:nvPr>
        </p:nvSpPr>
        <p:spPr>
          <a:xfrm>
            <a:off x="369675" y="1552500"/>
            <a:ext cx="8374500" cy="4800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If you ride the bus you’re one of the first faces kids will see and you could set the tone for their day. </a:t>
            </a:r>
            <a:endParaRPr sz="8000">
              <a:latin typeface="Playfair Display Medium"/>
              <a:ea typeface="Playfair Display Medium"/>
              <a:cs typeface="Playfair Display Medium"/>
              <a:sym typeface="Playfair Display Medium"/>
            </a:endParaRPr>
          </a:p>
          <a:p>
            <a:pPr marL="457200" lvl="0" indent="-3556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Lead monitors will check campers in as they arrive on camp brain</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you’re not a lead monitor you’re still important! Say good morning to every camper.</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Set boundaries for where they can play/wait for the bus.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Play/talk with the campers while waiting and on the bus.</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Once on the bus spread out! It’s important that the counselors are spread out on the bus. This is not a time to put your headphones on and get lost in your phone.</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Our job on the bus is to make sure our campers are safe but that doesn’t mean it has to be boring.</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Lead monitors: once everyone is on the bus do a final count to make sure you have everyone before leaving</a:t>
            </a:r>
            <a:endParaRPr/>
          </a:p>
        </p:txBody>
      </p:sp>
      <p:pic>
        <p:nvPicPr>
          <p:cNvPr id="429" name="Google Shape;429;p21"/>
          <p:cNvPicPr preferRelativeResize="0"/>
          <p:nvPr/>
        </p:nvPicPr>
        <p:blipFill>
          <a:blip r:embed="rId3">
            <a:alphaModFix/>
          </a:blip>
          <a:stretch>
            <a:fillRect/>
          </a:stretch>
        </p:blipFill>
        <p:spPr>
          <a:xfrm>
            <a:off x="7454024" y="5666625"/>
            <a:ext cx="1493800" cy="88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2"/>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Arrival/Breakfast</a:t>
            </a:r>
            <a:endParaRPr sz="5000">
              <a:latin typeface="Playfair Display Black"/>
              <a:ea typeface="Playfair Display Black"/>
              <a:cs typeface="Playfair Display Black"/>
              <a:sym typeface="Playfair Display Black"/>
            </a:endParaRPr>
          </a:p>
          <a:p>
            <a:pPr marL="0" lvl="0" indent="0" algn="l" rtl="0">
              <a:spcBef>
                <a:spcPts val="0"/>
              </a:spcBef>
              <a:spcAft>
                <a:spcPts val="0"/>
              </a:spcAft>
              <a:buNone/>
            </a:pPr>
            <a:endParaRPr sz="5000">
              <a:latin typeface="Playfair Display Black"/>
              <a:ea typeface="Playfair Display Black"/>
              <a:cs typeface="Playfair Display Black"/>
              <a:sym typeface="Playfair Display Black"/>
            </a:endParaRPr>
          </a:p>
        </p:txBody>
      </p:sp>
      <p:sp>
        <p:nvSpPr>
          <p:cNvPr id="435" name="Google Shape;435;p22"/>
          <p:cNvSpPr txBox="1">
            <a:spLocks noGrp="1"/>
          </p:cNvSpPr>
          <p:nvPr>
            <p:ph type="body" idx="1"/>
          </p:nvPr>
        </p:nvSpPr>
        <p:spPr>
          <a:xfrm>
            <a:off x="369675" y="1552500"/>
            <a:ext cx="8397000" cy="4822800"/>
          </a:xfrm>
          <a:prstGeom prst="rect">
            <a:avLst/>
          </a:prstGeom>
        </p:spPr>
        <p:txBody>
          <a:bodyPr spcFirstLastPara="1" wrap="square" lIns="91425" tIns="91425" rIns="91425" bIns="91425" anchor="t" anchorCtr="0">
            <a:normAutofit fontScale="25000"/>
          </a:bodyPr>
          <a:lstStyle/>
          <a:p>
            <a:pPr marL="0" lvl="0" indent="0" algn="l" rtl="0">
              <a:spcBef>
                <a:spcPts val="0"/>
              </a:spcBef>
              <a:spcAft>
                <a:spcPts val="0"/>
              </a:spcAft>
              <a:buNone/>
            </a:pPr>
            <a:r>
              <a:rPr lang="en" sz="8000">
                <a:latin typeface="Playfair Display Medium"/>
                <a:ea typeface="Playfair Display Medium"/>
                <a:cs typeface="Playfair Display Medium"/>
                <a:sym typeface="Playfair Display Medium"/>
              </a:rPr>
              <a:t>When you first arrive at Camp: </a:t>
            </a:r>
            <a:endParaRPr sz="8000">
              <a:latin typeface="Playfair Display Medium"/>
              <a:ea typeface="Playfair Display Medium"/>
              <a:cs typeface="Playfair Display Medium"/>
              <a:sym typeface="Playfair Display Medium"/>
            </a:endParaRPr>
          </a:p>
          <a:p>
            <a:pPr marL="457200" lvl="0" indent="-355600" algn="l" rtl="0">
              <a:spcBef>
                <a:spcPts val="120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Put your stuff down and check in with your team.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Say good morning to your fellow counselors and campers that are already there.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Don’t forget to get breakfast!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When you go up for breakfast encourage campers who haven’t eaten yet to get breakfast too - many will want to play but when the whistle is blown breakfast is over</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If you finish breakfast before the whistle go play! Enjoy the morning sun, join a game, look for groups of campers without a counselor, look for campers who are alone, encourage them to join you</a:t>
            </a:r>
            <a:endParaRPr/>
          </a:p>
        </p:txBody>
      </p:sp>
      <p:pic>
        <p:nvPicPr>
          <p:cNvPr id="436" name="Google Shape;436;p22"/>
          <p:cNvPicPr preferRelativeResize="0"/>
          <p:nvPr/>
        </p:nvPicPr>
        <p:blipFill>
          <a:blip r:embed="rId3">
            <a:alphaModFix/>
          </a:blip>
          <a:stretch>
            <a:fillRect/>
          </a:stretch>
        </p:blipFill>
        <p:spPr>
          <a:xfrm>
            <a:off x="7114522" y="5718225"/>
            <a:ext cx="858899" cy="865850"/>
          </a:xfrm>
          <a:prstGeom prst="rect">
            <a:avLst/>
          </a:prstGeom>
          <a:noFill/>
          <a:ln>
            <a:noFill/>
          </a:ln>
        </p:spPr>
      </p:pic>
      <p:pic>
        <p:nvPicPr>
          <p:cNvPr id="437" name="Google Shape;437;p22"/>
          <p:cNvPicPr preferRelativeResize="0"/>
          <p:nvPr/>
        </p:nvPicPr>
        <p:blipFill>
          <a:blip r:embed="rId4">
            <a:alphaModFix/>
          </a:blip>
          <a:stretch>
            <a:fillRect/>
          </a:stretch>
        </p:blipFill>
        <p:spPr>
          <a:xfrm>
            <a:off x="8097325" y="5574509"/>
            <a:ext cx="858901" cy="9915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3"/>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Gym</a:t>
            </a:r>
            <a:endParaRPr sz="5000">
              <a:latin typeface="Playfair Display Black"/>
              <a:ea typeface="Playfair Display Black"/>
              <a:cs typeface="Playfair Display Black"/>
              <a:sym typeface="Playfair Display Black"/>
            </a:endParaRPr>
          </a:p>
        </p:txBody>
      </p:sp>
      <p:sp>
        <p:nvSpPr>
          <p:cNvPr id="443" name="Google Shape;443;p23"/>
          <p:cNvSpPr txBox="1">
            <a:spLocks noGrp="1"/>
          </p:cNvSpPr>
          <p:nvPr>
            <p:ph type="body" idx="1"/>
          </p:nvPr>
        </p:nvSpPr>
        <p:spPr>
          <a:xfrm>
            <a:off x="369675" y="1552500"/>
            <a:ext cx="8397000" cy="4845300"/>
          </a:xfrm>
          <a:prstGeom prst="rect">
            <a:avLst/>
          </a:prstGeom>
        </p:spPr>
        <p:txBody>
          <a:bodyPr spcFirstLastPara="1" wrap="square" lIns="91425" tIns="91425" rIns="91425" bIns="91425" anchor="t" anchorCtr="0">
            <a:normAutofit fontScale="25000"/>
          </a:bodyPr>
          <a:lstStyle/>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Encourage all campers to get accustomed to the daily routine and get into the groove.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Listen to the instructions each day and assist the campers in following directions and getting started.</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Join in on the fun! The campers look up to you and get excited when you participate in the activities and games.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During gym, campers like to grab water or use the restroom. Your help is greatly appreciated in accompanying the kids to the water fountain or restroom.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Encourage the campers to help clean up the equipment at the end of each gym session - the gym should look the same as when your team entered. </a:t>
            </a:r>
            <a:endParaRPr/>
          </a:p>
        </p:txBody>
      </p:sp>
      <p:pic>
        <p:nvPicPr>
          <p:cNvPr id="444" name="Google Shape;444;p23"/>
          <p:cNvPicPr preferRelativeResize="0"/>
          <p:nvPr/>
        </p:nvPicPr>
        <p:blipFill>
          <a:blip r:embed="rId3">
            <a:alphaModFix/>
          </a:blip>
          <a:stretch>
            <a:fillRect/>
          </a:stretch>
        </p:blipFill>
        <p:spPr>
          <a:xfrm>
            <a:off x="7807850" y="5518825"/>
            <a:ext cx="1067575" cy="1067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4"/>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Field</a:t>
            </a:r>
            <a:endParaRPr sz="5000">
              <a:latin typeface="Playfair Display Black"/>
              <a:ea typeface="Playfair Display Black"/>
              <a:cs typeface="Playfair Display Black"/>
              <a:sym typeface="Playfair Display Black"/>
            </a:endParaRPr>
          </a:p>
        </p:txBody>
      </p:sp>
      <p:sp>
        <p:nvSpPr>
          <p:cNvPr id="450" name="Google Shape;450;p24"/>
          <p:cNvSpPr txBox="1">
            <a:spLocks noGrp="1"/>
          </p:cNvSpPr>
          <p:nvPr>
            <p:ph type="body" idx="1"/>
          </p:nvPr>
        </p:nvSpPr>
        <p:spPr>
          <a:xfrm>
            <a:off x="392325" y="1552500"/>
            <a:ext cx="8351700" cy="4845300"/>
          </a:xfrm>
          <a:prstGeom prst="rect">
            <a:avLst/>
          </a:prstGeom>
        </p:spPr>
        <p:txBody>
          <a:bodyPr spcFirstLastPara="1" wrap="square" lIns="91425" tIns="91425" rIns="91425" bIns="91425" anchor="t" anchorCtr="0">
            <a:normAutofit fontScale="32500" lnSpcReduction="20000"/>
          </a:bodyPr>
          <a:lstStyle/>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Once you are familiar with daily routines (i.e., warm up lap followed by circling up to do stretching), don't wait for the coach to give out those directions -- show leadership</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Listen to activity directions so that you can also answer camper questions during the activity</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Attend to camper behavior so it doesn't just fall on the coach</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Encourage participation and participate yourself, but remember to make the games about the kids</a:t>
            </a:r>
            <a:endParaRPr sz="8000">
              <a:latin typeface="Playfair Display Medium"/>
              <a:ea typeface="Playfair Display Medium"/>
              <a:cs typeface="Playfair Display Medium"/>
              <a:sym typeface="Playfair Display Medium"/>
            </a:endParaRPr>
          </a:p>
          <a:p>
            <a:pPr marL="457200" lvl="0" indent="-3937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 Encourage all campers to help clean up before leaving</a:t>
            </a:r>
            <a:endParaRPr sz="8000">
              <a:latin typeface="Playfair Display Medium"/>
              <a:ea typeface="Playfair Display Medium"/>
              <a:cs typeface="Playfair Display Medium"/>
              <a:sym typeface="Playfair Display Medium"/>
            </a:endParaRPr>
          </a:p>
        </p:txBody>
      </p:sp>
      <p:pic>
        <p:nvPicPr>
          <p:cNvPr id="451" name="Google Shape;451;p24"/>
          <p:cNvPicPr preferRelativeResize="0"/>
          <p:nvPr/>
        </p:nvPicPr>
        <p:blipFill>
          <a:blip r:embed="rId3">
            <a:alphaModFix/>
          </a:blip>
          <a:stretch>
            <a:fillRect/>
          </a:stretch>
        </p:blipFill>
        <p:spPr>
          <a:xfrm>
            <a:off x="7929325" y="5586750"/>
            <a:ext cx="993050" cy="993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5"/>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Art</a:t>
            </a:r>
            <a:endParaRPr sz="5000">
              <a:latin typeface="Playfair Display Black"/>
              <a:ea typeface="Playfair Display Black"/>
              <a:cs typeface="Playfair Display Black"/>
              <a:sym typeface="Playfair Display Black"/>
            </a:endParaRPr>
          </a:p>
        </p:txBody>
      </p:sp>
      <p:sp>
        <p:nvSpPr>
          <p:cNvPr id="457" name="Google Shape;457;p25"/>
          <p:cNvSpPr txBox="1">
            <a:spLocks noGrp="1"/>
          </p:cNvSpPr>
          <p:nvPr>
            <p:ph type="body" idx="1"/>
          </p:nvPr>
        </p:nvSpPr>
        <p:spPr>
          <a:xfrm>
            <a:off x="414950" y="1552500"/>
            <a:ext cx="8374500" cy="4867800"/>
          </a:xfrm>
          <a:prstGeom prst="rect">
            <a:avLst/>
          </a:prstGeom>
        </p:spPr>
        <p:txBody>
          <a:bodyPr spcFirstLastPara="1" wrap="square" lIns="91425" tIns="91425" rIns="91425" bIns="91425" anchor="t" anchorCtr="0">
            <a:normAutofit fontScale="25000"/>
          </a:bodyPr>
          <a:lstStyle/>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Spread out at the tables! There shouldn’t be more than 2 counselors at a table.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Offer to help pass out materials</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Help campers with their projects as needed - Not everyone will choose to do the project of the day and that’s ok but the coach is only one person so help is appreciated! </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Do an activity! Try the activity of the day, draw with a camper, make a bracelet, just do something. If you’re sitting doing nothing that’s what the campers will want to do too</a:t>
            </a:r>
            <a:endParaRPr sz="8000">
              <a:latin typeface="Playfair Display Medium"/>
              <a:ea typeface="Playfair Display Medium"/>
              <a:cs typeface="Playfair Display Medium"/>
              <a:sym typeface="Playfair Display Medium"/>
            </a:endParaRPr>
          </a:p>
          <a:p>
            <a:pPr marL="457200" lvl="0" indent="-355600" algn="l" rtl="0">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Encourage ALL campers to help clean before leaving or going to the bathroom. The room should look like the same as when your team entered. </a:t>
            </a:r>
            <a:endParaRPr/>
          </a:p>
        </p:txBody>
      </p:sp>
      <p:pic>
        <p:nvPicPr>
          <p:cNvPr id="458" name="Google Shape;458;p25"/>
          <p:cNvPicPr preferRelativeResize="0"/>
          <p:nvPr/>
        </p:nvPicPr>
        <p:blipFill>
          <a:blip r:embed="rId3">
            <a:alphaModFix/>
          </a:blip>
          <a:stretch>
            <a:fillRect/>
          </a:stretch>
        </p:blipFill>
        <p:spPr>
          <a:xfrm>
            <a:off x="7589825" y="5444800"/>
            <a:ext cx="1290299" cy="11037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6"/>
          <p:cNvSpPr txBox="1">
            <a:spLocks noGrp="1"/>
          </p:cNvSpPr>
          <p:nvPr>
            <p:ph type="title"/>
          </p:nvPr>
        </p:nvSpPr>
        <p:spPr>
          <a:xfrm>
            <a:off x="696225" y="380567"/>
            <a:ext cx="7505700" cy="127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5000">
                <a:latin typeface="Playfair Display Black"/>
                <a:ea typeface="Playfair Display Black"/>
                <a:cs typeface="Playfair Display Black"/>
                <a:sym typeface="Playfair Display Black"/>
              </a:rPr>
              <a:t>Game Room</a:t>
            </a:r>
            <a:endParaRPr sz="5000">
              <a:latin typeface="Playfair Display Black"/>
              <a:ea typeface="Playfair Display Black"/>
              <a:cs typeface="Playfair Display Black"/>
              <a:sym typeface="Playfair Display Black"/>
            </a:endParaRPr>
          </a:p>
        </p:txBody>
      </p:sp>
      <p:sp>
        <p:nvSpPr>
          <p:cNvPr id="464" name="Google Shape;464;p26"/>
          <p:cNvSpPr txBox="1">
            <a:spLocks noGrp="1"/>
          </p:cNvSpPr>
          <p:nvPr>
            <p:ph type="body" idx="1"/>
          </p:nvPr>
        </p:nvSpPr>
        <p:spPr>
          <a:xfrm>
            <a:off x="414950" y="1552500"/>
            <a:ext cx="8329200" cy="4709400"/>
          </a:xfrm>
          <a:prstGeom prst="rect">
            <a:avLst/>
          </a:prstGeom>
        </p:spPr>
        <p:txBody>
          <a:bodyPr spcFirstLastPara="1" wrap="square" lIns="91425" tIns="91425" rIns="91425" bIns="91425" anchor="t" anchorCtr="0">
            <a:normAutofit fontScale="32500"/>
          </a:bodyPr>
          <a:lstStyle/>
          <a:p>
            <a:pPr marL="457200" lvl="0" indent="-393700" algn="l" rtl="0">
              <a:lnSpc>
                <a:spcPct val="115000"/>
              </a:lnSpc>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Play Fair</a:t>
            </a:r>
            <a:endParaRPr sz="8000">
              <a:latin typeface="Playfair Display Medium"/>
              <a:ea typeface="Playfair Display Medium"/>
              <a:cs typeface="Playfair Display Medium"/>
              <a:sym typeface="Playfair Display Medium"/>
            </a:endParaRPr>
          </a:p>
          <a:p>
            <a:pPr marL="457200" lvl="0" indent="-393700" algn="l" rtl="0">
              <a:lnSpc>
                <a:spcPct val="115000"/>
              </a:lnSpc>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Be gracious winning and losing - No sore winners and no sore losers </a:t>
            </a:r>
            <a:endParaRPr sz="8000">
              <a:latin typeface="Playfair Display Medium"/>
              <a:ea typeface="Playfair Display Medium"/>
              <a:cs typeface="Playfair Display Medium"/>
              <a:sym typeface="Playfair Display Medium"/>
            </a:endParaRPr>
          </a:p>
          <a:p>
            <a:pPr marL="457200" lvl="0" indent="-393700" algn="l" rtl="0">
              <a:lnSpc>
                <a:spcPct val="115000"/>
              </a:lnSpc>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Keep the chairs where they are - No wheeling chairs around the room </a:t>
            </a:r>
            <a:endParaRPr sz="8000">
              <a:latin typeface="Playfair Display Medium"/>
              <a:ea typeface="Playfair Display Medium"/>
              <a:cs typeface="Playfair Display Medium"/>
              <a:sym typeface="Playfair Display Medium"/>
            </a:endParaRPr>
          </a:p>
          <a:p>
            <a:pPr marL="457200" lvl="0" indent="-393700" algn="l" rtl="0">
              <a:lnSpc>
                <a:spcPct val="115000"/>
              </a:lnSpc>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Counselors should be spread out </a:t>
            </a:r>
            <a:endParaRPr sz="8000">
              <a:latin typeface="Playfair Display Medium"/>
              <a:ea typeface="Playfair Display Medium"/>
              <a:cs typeface="Playfair Display Medium"/>
              <a:sym typeface="Playfair Display Medium"/>
            </a:endParaRPr>
          </a:p>
          <a:p>
            <a:pPr marL="457200" lvl="0" indent="-393700" algn="l" rtl="0">
              <a:lnSpc>
                <a:spcPct val="115000"/>
              </a:lnSpc>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Clean up before leaving - Leave how you found it </a:t>
            </a:r>
            <a:endParaRPr sz="8000">
              <a:latin typeface="Playfair Display Medium"/>
              <a:ea typeface="Playfair Display Medium"/>
              <a:cs typeface="Playfair Display Medium"/>
              <a:sym typeface="Playfair Display Medium"/>
            </a:endParaRPr>
          </a:p>
          <a:p>
            <a:pPr marL="457200" lvl="0" indent="-393700" algn="l" rtl="0">
              <a:lnSpc>
                <a:spcPct val="115000"/>
              </a:lnSpc>
              <a:spcBef>
                <a:spcPts val="0"/>
              </a:spcBef>
              <a:spcAft>
                <a:spcPts val="0"/>
              </a:spcAft>
              <a:buSzPct val="100000"/>
              <a:buFont typeface="Playfair Display Medium"/>
              <a:buChar char="●"/>
            </a:pPr>
            <a:r>
              <a:rPr lang="en" sz="8000">
                <a:latin typeface="Playfair Display Medium"/>
                <a:ea typeface="Playfair Display Medium"/>
                <a:cs typeface="Playfair Display Medium"/>
                <a:sym typeface="Playfair Display Medium"/>
              </a:rPr>
              <a:t>Kids can never be alone - have a counselor go with anyone going to the bathroom</a:t>
            </a:r>
            <a:endParaRPr sz="8000">
              <a:latin typeface="Playfair Display Medium"/>
              <a:ea typeface="Playfair Display Medium"/>
              <a:cs typeface="Playfair Display Medium"/>
              <a:sym typeface="Playfair Display Medium"/>
            </a:endParaRPr>
          </a:p>
        </p:txBody>
      </p:sp>
      <p:pic>
        <p:nvPicPr>
          <p:cNvPr id="465" name="Google Shape;465;p26"/>
          <p:cNvPicPr preferRelativeResize="0"/>
          <p:nvPr/>
        </p:nvPicPr>
        <p:blipFill>
          <a:blip r:embed="rId3">
            <a:alphaModFix/>
          </a:blip>
          <a:stretch>
            <a:fillRect/>
          </a:stretch>
        </p:blipFill>
        <p:spPr>
          <a:xfrm>
            <a:off x="7563425" y="5198200"/>
            <a:ext cx="1371775" cy="1371775"/>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72C7144727543865B549192CD0752" ma:contentTypeVersion="20" ma:contentTypeDescription="Create a new document." ma:contentTypeScope="" ma:versionID="451df7af00b005e75f2086febc732608">
  <xsd:schema xmlns:xsd="http://www.w3.org/2001/XMLSchema" xmlns:xs="http://www.w3.org/2001/XMLSchema" xmlns:p="http://schemas.microsoft.com/office/2006/metadata/properties" xmlns:ns1="http://schemas.microsoft.com/sharepoint/v3" xmlns:ns2="f6f5788f-c96a-4340-93c6-9f8c3955b8dc" xmlns:ns3="371f4c37-d7f1-4200-88d3-2f78fc5f8b88" targetNamespace="http://schemas.microsoft.com/office/2006/metadata/properties" ma:root="true" ma:fieldsID="f77cf0daa3edd5dd8ac486fc0db3cf99" ns1:_="" ns2:_="" ns3:_="">
    <xsd:import namespace="http://schemas.microsoft.com/sharepoint/v3"/>
    <xsd:import namespace="f6f5788f-c96a-4340-93c6-9f8c3955b8dc"/>
    <xsd:import namespace="371f4c37-d7f1-4200-88d3-2f78fc5f8b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f5788f-c96a-4340-93c6-9f8c3955b8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bb1ab42-7277-4699-bffd-c4f8fd762e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1f4c37-d7f1-4200-88d3-2f78fc5f8b8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5fe7a09-8699-4c30-88ee-fc92c368afc7}" ma:internalName="TaxCatchAll" ma:showField="CatchAllData" ma:web="371f4c37-d7f1-4200-88d3-2f78fc5f8b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371f4c37-d7f1-4200-88d3-2f78fc5f8b88" xsi:nil="true"/>
    <lcf76f155ced4ddcb4097134ff3c332f xmlns="f6f5788f-c96a-4340-93c6-9f8c3955b8d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835529-748F-41AD-90C6-BB99A28AEA4A}"/>
</file>

<file path=customXml/itemProps2.xml><?xml version="1.0" encoding="utf-8"?>
<ds:datastoreItem xmlns:ds="http://schemas.openxmlformats.org/officeDocument/2006/customXml" ds:itemID="{4EAAE04B-30AA-4A7C-9695-F849C972EF60}"/>
</file>

<file path=customXml/itemProps3.xml><?xml version="1.0" encoding="utf-8"?>
<ds:datastoreItem xmlns:ds="http://schemas.openxmlformats.org/officeDocument/2006/customXml" ds:itemID="{4BAC0E28-02B4-452F-9B46-6882A636F120}"/>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Shift</vt:lpstr>
      <vt:lpstr>Camp Shriver       2025</vt:lpstr>
      <vt:lpstr>Welcome!</vt:lpstr>
      <vt:lpstr>Expectations</vt:lpstr>
      <vt:lpstr>The Morning Bus Ride</vt:lpstr>
      <vt:lpstr>Arrival/Breakfast </vt:lpstr>
      <vt:lpstr>Gym</vt:lpstr>
      <vt:lpstr>Field</vt:lpstr>
      <vt:lpstr>Art</vt:lpstr>
      <vt:lpstr>Game Room</vt:lpstr>
      <vt:lpstr>Swimming</vt:lpstr>
      <vt:lpstr>Courts</vt:lpstr>
      <vt:lpstr>Transitions</vt:lpstr>
      <vt:lpstr>Water/Bathrooms/Snack</vt:lpstr>
      <vt:lpstr>Lunch</vt:lpstr>
      <vt:lpstr>Free Time</vt:lpstr>
      <vt:lpstr>Mark’s Announcements</vt:lpstr>
      <vt:lpstr>Afternoon Bus/Dismissals</vt:lpstr>
      <vt:lpstr>Phone Policy</vt:lpstr>
      <vt:lpstr>Getting Campers Involved and Engaged</vt:lpstr>
      <vt:lpstr>Behavior Management</vt:lpstr>
      <vt:lpstr>Camper Conflict</vt:lpstr>
      <vt:lpstr>Have Fun!</vt:lpstr>
      <vt:lpstr>Important Phone Numbers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terms:modified xsi:type="dcterms:W3CDTF">2025-06-21T14:12:08Z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0x01010024772C7144727543865B549192CD0752</vt:lpwstr>
  </property>
</Properties>
</file>