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3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262" r:id="rId2"/>
    <p:sldId id="268" r:id="rId3"/>
    <p:sldId id="269" r:id="rId4"/>
    <p:sldId id="314" r:id="rId5"/>
    <p:sldId id="320" r:id="rId6"/>
    <p:sldId id="321" r:id="rId7"/>
    <p:sldId id="322" r:id="rId8"/>
    <p:sldId id="323" r:id="rId9"/>
    <p:sldId id="316" r:id="rId10"/>
    <p:sldId id="324" r:id="rId11"/>
    <p:sldId id="325" r:id="rId12"/>
    <p:sldId id="326" r:id="rId13"/>
    <p:sldId id="327" r:id="rId14"/>
    <p:sldId id="328" r:id="rId15"/>
    <p:sldId id="329" r:id="rId16"/>
    <p:sldId id="278" r:id="rId17"/>
    <p:sldId id="280" r:id="rId18"/>
    <p:sldId id="319" r:id="rId19"/>
    <p:sldId id="282" r:id="rId20"/>
    <p:sldId id="290" r:id="rId21"/>
    <p:sldId id="317" r:id="rId22"/>
    <p:sldId id="291" r:id="rId23"/>
    <p:sldId id="293" r:id="rId24"/>
    <p:sldId id="294" r:id="rId25"/>
    <p:sldId id="318" r:id="rId26"/>
    <p:sldId id="295" r:id="rId27"/>
    <p:sldId id="296" r:id="rId28"/>
    <p:sldId id="297" r:id="rId29"/>
    <p:sldId id="313" r:id="rId30"/>
    <p:sldId id="298" r:id="rId31"/>
    <p:sldId id="300" r:id="rId32"/>
    <p:sldId id="306" r:id="rId33"/>
    <p:sldId id="330" r:id="rId34"/>
    <p:sldId id="307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3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3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3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3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3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3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3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3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3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8B"/>
    <a:srgbClr val="D47600"/>
    <a:srgbClr val="A79E70"/>
    <a:srgbClr val="FFFFFF"/>
    <a:srgbClr val="737373"/>
    <a:srgbClr val="005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5"/>
    <p:restoredTop sz="84720" autoAdjust="0"/>
  </p:normalViewPr>
  <p:slideViewPr>
    <p:cSldViewPr>
      <p:cViewPr varScale="1">
        <p:scale>
          <a:sx n="90" d="100"/>
          <a:sy n="90" d="100"/>
        </p:scale>
        <p:origin x="264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A390CF9-01B8-4773-BD58-29516E42F6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A3A272D-6065-4567-8E10-9B438ECD4DE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25A867B9-A820-4981-B147-E5CF41528A4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36716A81-D1F0-4902-8CED-E71FBBC021C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13BC64A6-4712-4379-85DB-C24E85C172C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7DF2A2F5-B99D-4E5D-A534-EF664EDC56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3192D3E-CD7C-4F72-A046-8C683367FE2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422F675B-3700-4CE3-B603-EB9CFF202E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36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36" charset="-128"/>
              </a:defRPr>
            </a:lvl9pPr>
          </a:lstStyle>
          <a:p>
            <a:fld id="{667BBE0C-8749-4FB1-AF6A-765A44BCC849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5AFAFA1F-9059-4735-B258-B7AFEA4A67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3CBA8762-37DD-450E-AD23-17ED014B88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ヒラギノ角ゴ Pro W3" pitchFamily="36" charset="-128"/>
              </a:rPr>
              <a:t>Introduction of myself!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ヒラギノ角ゴ Pro W3" pitchFamily="36" charset="-128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ヒラギノ角ゴ Pro W3" pitchFamily="36" charset="-128"/>
              </a:rPr>
              <a:t>Experience of folks in the room.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ヒラギノ角ゴ Pro W3" pitchFamily="36" charset="-128"/>
              </a:rPr>
              <a:t>New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ヒラギノ角ゴ Pro W3" pitchFamily="36" charset="-128"/>
              </a:rPr>
              <a:t>Returning 2-3 years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ヒラギノ角ゴ Pro W3" pitchFamily="36" charset="-128"/>
              </a:rPr>
              <a:t>Returning 5 years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ヒラギノ角ゴ Pro W3" pitchFamily="36" charset="-128"/>
              </a:rPr>
              <a:t>Returning 7 years or more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ヒラギノ角ゴ Pro W3" pitchFamily="36" charset="-128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ヒラギノ角ゴ Pro W3" pitchFamily="36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Inclusive mindset for counselors—setting expectations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404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INCLUSIVE MINDSET,  LEADS TO SETTING EXPECTATIONS FOR ALL PARTICIPANTS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894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Goals of counselors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794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Goals of counselors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697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Goals of counselors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117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ARE YOUR GOALS AS A COUNSELOR –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YOU CAN GET HERE YOU HAVE CREATED A CAMP THAT IS INCLUSIVE AND YOU HAVE GIVEN EVERY CAMPER THE OPPORTUNITY TO BE SOCIALLY INCLUDED!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653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Talking about best practices will demonstrate how important an “inclusive mindset” is to the success of camp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With this mindset, SOCIAL INCLUSION is possible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will focus on three major domains of camp: communication with families, facilities and equipment, and 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179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Talk to families to see what they do at home, outside of camp or school time what works at home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Talk to your campers – both with and without disabilities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Camp Shriver: goals for campers through parent pre camp surveys and applications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Teacher surveys for both campers with and without disabilities (HANDOUT)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Camper IEP Review (HANDOUT)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717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questions can be asked informally in conversations with parents, or more formally in a questionnaire that is sent out to parents before camp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Listen to the parents have to say – they are our biggest champion and our biggest critic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While listening think about their camper as he/she fits into the whole group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Being intentional in this process will help in the success of the camp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332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Informal and formal progress is reported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We want to help parents see their camper in a new light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Take what they said and use that to our advantage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Share the good and challenging – give interventions being used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We want to raise the expectations of their camper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Direct family contact daily at pick up and drop off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Camp Shriver: weekly, bi-weekly, progress report Formal and Informal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Based on parent information from their pre-camp survey we report progress back to parent through a created progress report which looks similar to a progress report they get from their school.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On going with direct communication from administrative staff as necessary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Direct family contact daily at pick up and drop off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224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Stuart </a:t>
            </a:r>
            <a:r>
              <a:rPr lang="en-US" dirty="0" err="1"/>
              <a:t>Schleien’s</a:t>
            </a:r>
            <a:r>
              <a:rPr lang="en-US" dirty="0"/>
              <a:t> model</a:t>
            </a:r>
          </a:p>
          <a:p>
            <a:endParaRPr lang="en-US" dirty="0"/>
          </a:p>
          <a:p>
            <a:r>
              <a:rPr lang="en-US" dirty="0"/>
              <a:t>Physical inclusion</a:t>
            </a:r>
          </a:p>
          <a:p>
            <a:pPr marL="167949" indent="-167949">
              <a:buFont typeface="Arial" panose="020B0604020202020204" pitchFamily="34" charset="0"/>
              <a:buChar char="•"/>
            </a:pPr>
            <a:r>
              <a:rPr lang="en-US" dirty="0"/>
              <a:t>where campers with disabilities are present</a:t>
            </a:r>
            <a:r>
              <a:rPr lang="en-US" baseline="0" dirty="0"/>
              <a:t> in the camp setting</a:t>
            </a:r>
            <a:endParaRPr lang="en-US" dirty="0"/>
          </a:p>
          <a:p>
            <a:pPr marL="167949" indent="-167949">
              <a:buFont typeface="Arial" panose="020B0604020202020204" pitchFamily="34" charset="0"/>
              <a:buChar char="•"/>
            </a:pPr>
            <a:r>
              <a:rPr lang="en-US" dirty="0"/>
              <a:t>involves making adaptations to the physical environment that would make it possible for a camper with a disability to be in that program</a:t>
            </a:r>
          </a:p>
          <a:p>
            <a:pPr marL="625149" lvl="1" indent="-167949">
              <a:buFont typeface="Arial" panose="020B0604020202020204" pitchFamily="34" charset="0"/>
              <a:buChar char="•"/>
            </a:pPr>
            <a:r>
              <a:rPr lang="en-US" dirty="0"/>
              <a:t>Building a ramp to enter the building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Functional inclusion </a:t>
            </a:r>
          </a:p>
          <a:p>
            <a:pPr marL="167949" indent="-167949">
              <a:buFont typeface="Arial" panose="020B0604020202020204" pitchFamily="34" charset="0"/>
              <a:buChar char="•"/>
            </a:pPr>
            <a:r>
              <a:rPr lang="en-US" dirty="0"/>
              <a:t>in addition to adaptations to the physical environment, </a:t>
            </a:r>
          </a:p>
          <a:p>
            <a:pPr marL="167949" indent="-167949">
              <a:buFont typeface="Arial" panose="020B0604020202020204" pitchFamily="34" charset="0"/>
              <a:buChar char="•"/>
            </a:pPr>
            <a:r>
              <a:rPr lang="en-US" dirty="0"/>
              <a:t>examples</a:t>
            </a:r>
            <a:r>
              <a:rPr lang="en-US" baseline="0" dirty="0"/>
              <a:t> of some of the </a:t>
            </a:r>
            <a:r>
              <a:rPr lang="en-US" dirty="0"/>
              <a:t>supports that will enable all to participate in every</a:t>
            </a:r>
            <a:r>
              <a:rPr lang="en-US" baseline="0" dirty="0"/>
              <a:t> </a:t>
            </a:r>
            <a:r>
              <a:rPr lang="en-US" dirty="0"/>
              <a:t>activity</a:t>
            </a:r>
          </a:p>
          <a:p>
            <a:pPr marL="625149" lvl="1" indent="-167949">
              <a:buFont typeface="Arial" panose="020B0604020202020204" pitchFamily="34" charset="0"/>
              <a:buChar char="•"/>
            </a:pPr>
            <a:r>
              <a:rPr lang="en-US" dirty="0"/>
              <a:t>Do they need a timer or a schedule board or a communication book?</a:t>
            </a:r>
          </a:p>
          <a:p>
            <a:pPr marL="625149" lvl="1" indent="-167949">
              <a:buFont typeface="Arial" panose="020B0604020202020204" pitchFamily="34" charset="0"/>
              <a:buChar char="•"/>
            </a:pPr>
            <a:r>
              <a:rPr lang="en-US" dirty="0"/>
              <a:t>Do</a:t>
            </a:r>
            <a:r>
              <a:rPr lang="en-US" baseline="0" dirty="0"/>
              <a:t> they need check ins with a specific staff person?</a:t>
            </a:r>
          </a:p>
          <a:p>
            <a:pPr marL="625149" lvl="1" indent="-167949">
              <a:buFont typeface="Arial" panose="020B0604020202020204" pitchFamily="34" charset="0"/>
              <a:buChar char="•"/>
            </a:pPr>
            <a:r>
              <a:rPr lang="en-US" baseline="0" dirty="0"/>
              <a:t>Do they need a behavior management plan?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Social inclusion </a:t>
            </a:r>
          </a:p>
          <a:p>
            <a:pPr marL="167949" indent="-167949">
              <a:buFont typeface="Arial" panose="020B0604020202020204" pitchFamily="34" charset="0"/>
              <a:buChar char="•"/>
            </a:pPr>
            <a:r>
              <a:rPr lang="en-US" dirty="0"/>
              <a:t>not automatic</a:t>
            </a:r>
          </a:p>
          <a:p>
            <a:pPr marL="167949" indent="-167949">
              <a:buFont typeface="Arial" panose="020B0604020202020204" pitchFamily="34" charset="0"/>
              <a:buChar char="•"/>
            </a:pPr>
            <a:r>
              <a:rPr lang="en-US" dirty="0"/>
              <a:t>occurs when campers are socially accepted by their peers and are enabled by others to participate fully in </a:t>
            </a:r>
            <a:r>
              <a:rPr lang="en-US" baseline="0" dirty="0"/>
              <a:t>camp</a:t>
            </a:r>
            <a:r>
              <a:rPr lang="en-US" dirty="0"/>
              <a:t> activities</a:t>
            </a:r>
          </a:p>
          <a:p>
            <a:pPr marL="625149" lvl="1" indent="-167949">
              <a:buFont typeface="Arial" panose="020B0604020202020204" pitchFamily="34" charset="0"/>
              <a:buChar char="•"/>
            </a:pPr>
            <a:r>
              <a:rPr lang="en-US" dirty="0"/>
              <a:t>CAMPERS GET IN THE BUILDING, SUPPORTS ARE AVAIILBLE TO ALL PARTICIPANTS, ACTIVITES ARE USED TO PROMOTE SOCIAL INCLUSION</a:t>
            </a:r>
          </a:p>
          <a:p>
            <a:pPr marL="167949" indent="-167949">
              <a:buFont typeface="Arial" panose="020B0604020202020204" pitchFamily="34" charset="0"/>
              <a:buChar char="•"/>
            </a:pPr>
            <a:r>
              <a:rPr lang="en-US" dirty="0"/>
              <a:t>The activities at camp are used to promote social inclusion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827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Meet ADA guidelines – Administration responsibility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Does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YOUR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 accommodation meet the needs of your campers? Ex. Adding a water table to support swimmers in a deeper pool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Do the facilities meet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YOUR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 needs?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Wheel chair doesn’t fit through the closest main door, everyone goes through the door which can accommodate all!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THINGS WE CAN DO ON THE GROUND WITH OUR CAMPERS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922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Do you remember the cartoon from the very first slide?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ARE YOU BEGINNING TO SEE HOW THIS MAKE SENSE AND THE KIDS ARE RIGHT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9268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Should be a safe, obstruction free environment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Away from main areas of activity but still accessible to all, visible by some!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Physical activity leading to the space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Wall push ups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Jumping jacks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5 deep breaths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Camper will be better in control when they get to the space.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Travel Calm Down Kits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Sensory rooms are great, but true inclusion happens in the field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Packing list: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Group schedule (visual) with Now/Then clip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Mini sand timer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Play-doh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Simple fidget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Squishy fidget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Bubbles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For younger kids— coloring pages, crayons, stickers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556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Colored tablecloths match the team’s colored shirts bags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Having various sizes, shapes, weights, and colors of equipment available to all campers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Multiple distances from targets for all campers to choose from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621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NOT be able to plan for everything, you may have to wing it! BUT HAVE A PLAN!!!!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IT IS AN ATTITUDE!!!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ADAPT, OVERCOME AND IMPROVISE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Line on basketball court activity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No matter how much directors plan, YOU ARE THE FRONT LINES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PLANNING FOR THE CAMPER MOST IN NEED BENNIFTS ALL!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8693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Limit identifications as “you are responsible for campers D, E, and F in the group” (Campers D, E and F have a disability)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Inclusion is EVERYONE’S responsibility</a:t>
            </a: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41001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Multi-sensory approach (visual, auditory, tactile)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Schedule boards and visual timers (see next slide)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Routines that benefit all!!!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Morning meeting, closing meeting, lunch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2278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8711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This is about empowering the campers to be inclusive and commit to not leaving any of their peers behind—and creating that CULTURE from day one.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Strategies for bringing a peer who’s sitting alone into a group and creating a sense that we are all a team together, we’re all going to work on this together, etc.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DEMONSTRTE WHAT THIS LOOKS LIKE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WHAT IS ACCEPTABLE WHAT IS NOT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Defining “friends” very broadly and understanding that there are different levels of friendship.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Friends = A BOND – Could be over athletic ability, we look the same,  we go to the same school, live on the same street……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Sometimes it’s about helping, sometimes it’s about being social...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5050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Discussed and practiced during orientation (being very intentional)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Set up a scenario – use returning staff!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During activity – start and stop in same location, countdown timer, Red, Yellow, Green card system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Verbal cues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(Share visual que colored cards)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8735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 Participation = Accessible Facilities</a:t>
            </a:r>
          </a:p>
          <a:p>
            <a:r>
              <a:rPr lang="en-US" dirty="0"/>
              <a:t>	        = Adaptable Equipment</a:t>
            </a:r>
          </a:p>
          <a:p>
            <a:endParaRPr lang="en-US" dirty="0"/>
          </a:p>
          <a:p>
            <a:r>
              <a:rPr lang="en-US" dirty="0"/>
              <a:t>Social Connection = Making friendships</a:t>
            </a:r>
          </a:p>
          <a:p>
            <a:r>
              <a:rPr lang="en-US" dirty="0"/>
              <a:t>	          = Sense of belonging</a:t>
            </a:r>
          </a:p>
          <a:p>
            <a:r>
              <a:rPr lang="en-US" dirty="0"/>
              <a:t>		-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increasing your sense of belonging is to look for ways you are similar with others instead of focusing on ways you are different.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	For Example – Think about this…. Call a friend or family member to ask HOW they are doing and let them tell you about WHAT they are doing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		    (don't just talk about yourself, your own family and your own life, ensure they talk about their life, too)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ヒラギノ角ゴ Pro W3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1988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Moving from competitive games to cooperative activities promotes teamwork, sportsmanship, allows for participation by all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Modified kickball (ultimate ball) – describe it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Show next slide (transition box) and talk through benefits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520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Cooperation, feeling of success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Gives opportunities for social groups to form naturally through unstructured activities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Free time after lunch— campers have an opportunity to select from games played and taught throughout camp as well as others like jump rope, 4 square, wall ball, etc.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Campers get to work freely across teams and disabilities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Counselors should try to aid and fade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952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WHEN WE COMIT TO HAVING AN INCLUSIVE MINDSET AND WORK TOGETHER TOWARD THE SAME GOAL SOCIAL INCLUSION IS POSSIBLE!!!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0856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5003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102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are your expectations of your campers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All Campers will participate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All Campers will follow directions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All Campers will eat at the same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123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People First Language respectfully puts the person before the disability;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sng" dirty="0"/>
              <a:t>SAY:</a:t>
            </a:r>
            <a:r>
              <a:rPr lang="en-US" dirty="0"/>
              <a:t>			</a:t>
            </a:r>
            <a:r>
              <a:rPr lang="en-US" u="sng" dirty="0"/>
              <a:t>INSTEAD OF: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People with a disability	The Handicapped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She has Autism		She is Autistic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 has Downs Syndrome	He is Down’s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She uses a wheelchair	She is confined to a wheelchair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714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Intentionality –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Being deliberate in what you do and say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Give directions like no one has ever played the game before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Use demonstrations and verbal ques to support the directions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539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Ongoing adaptations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Change the rules or boundaries of a game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Size and weight of a ball – Use a balloon or beach ball instead of a volleyball – The game is played the same, the rules are the same, you just changed the speed of the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668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Every camper can be placed somewhere on the continuum from challenging to exemplary for each of these dimensions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example, a camper may have exemplary athletic skills but challenging social skills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 camper is great at basketball and the best in camp but when he or she losses he melts down, has tantrum and blames all his teammates.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In the same game this 1 camper went from Exemplary to  your most Challenging Camper in camp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Knowing your campers SKILLS will help all campers—those with a disability you can see/identify AND those you can’t see/identify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Gathering this information about your campers will help determine what EACH camper needs……..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116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Inclusive mindset for counselors—setting expectations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92D3E-CD7C-4F72-A046-8C683367FE21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7743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2057400"/>
            <a:ext cx="7848600" cy="1143000"/>
          </a:xfrm>
        </p:spPr>
        <p:txBody>
          <a:bodyPr anchor="b"/>
          <a:lstStyle>
            <a:lvl1pPr>
              <a:defRPr sz="4000">
                <a:solidFill>
                  <a:srgbClr val="005A8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352800"/>
            <a:ext cx="6400800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05A8B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76191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7520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956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234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952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35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8254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395EA-F5F0-4562-A108-94AB7A048E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580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7F3B9CE-6A3D-47FF-8C3D-54F928B378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396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9487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/>
            </a:gs>
            <a:gs pos="100000">
              <a:schemeClr val="bg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white screen for ppt.jpg">
            <a:extLst>
              <a:ext uri="{FF2B5EF4-FFF2-40B4-BE49-F238E27FC236}">
                <a16:creationId xmlns:a16="http://schemas.microsoft.com/office/drawing/2014/main" id="{53772645-588C-42BE-BCC0-99A4801738A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23766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8E1315D4-81A9-4509-BCFF-8A2DC6E799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716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A1351722-D9C8-4C0A-AC4C-77F69129DB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16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5" name="Rectangle 11">
            <a:extLst>
              <a:ext uri="{FF2B5EF4-FFF2-40B4-BE49-F238E27FC236}">
                <a16:creationId xmlns:a16="http://schemas.microsoft.com/office/drawing/2014/main" id="{56D78A91-F27C-4619-8390-AF675169F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36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36" charset="-128"/>
              </a:defRPr>
            </a:lvl9pPr>
          </a:lstStyle>
          <a:p>
            <a:endParaRPr lang="en-US" altLang="en-US" sz="11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5" r:id="rId8"/>
    <p:sldLayoutId id="2147483873" r:id="rId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old" pitchFamily="1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old" pitchFamily="1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old" pitchFamily="1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old" pitchFamily="1" charset="0"/>
          <a:ea typeface="ヒラギノ角ゴ Pro W3" charset="-128"/>
          <a:cs typeface="ヒラギノ角ゴ Pro W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389"/>
          </a:solidFill>
          <a:latin typeface="Arial Bold" pitchFamily="1" charset="0"/>
          <a:ea typeface="ヒラギノ角ゴ Pro W3" charset="-128"/>
          <a:cs typeface="ヒラギノ角ゴ Pro W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389"/>
          </a:solidFill>
          <a:latin typeface="Arial Bold" pitchFamily="1" charset="0"/>
          <a:ea typeface="ヒラギノ角ゴ Pro W3" charset="-128"/>
          <a:cs typeface="ヒラギノ角ゴ Pro W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389"/>
          </a:solidFill>
          <a:latin typeface="Arial Bold" pitchFamily="1" charset="0"/>
          <a:ea typeface="ヒラギノ角ゴ Pro W3" charset="-128"/>
          <a:cs typeface="ヒラギノ角ゴ Pro W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389"/>
          </a:solidFill>
          <a:latin typeface="Arial Bold" pitchFamily="1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389"/>
        </a:buClr>
        <a:buFont typeface="Lucida Grande" pitchFamily="-105" charset="0"/>
        <a:buChar char="▸"/>
        <a:defRPr sz="2000">
          <a:solidFill>
            <a:srgbClr val="005A8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389"/>
        </a:buClr>
        <a:buFont typeface="Lucida Grande" pitchFamily="-105" charset="0"/>
        <a:buChar char="▸"/>
        <a:defRPr>
          <a:solidFill>
            <a:srgbClr val="005A8B"/>
          </a:solidFill>
          <a:latin typeface="+mj-lt"/>
          <a:ea typeface="+mn-ea"/>
          <a:cs typeface="+mn-cs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005389"/>
        </a:buClr>
        <a:buSzPct val="75000"/>
        <a:buFont typeface="Lucida Grande" pitchFamily="-105" charset="0"/>
        <a:buChar char="▸"/>
        <a:defRPr>
          <a:solidFill>
            <a:srgbClr val="005A8B"/>
          </a:solidFill>
          <a:latin typeface="+mn-lt"/>
          <a:ea typeface="+mn-ea"/>
          <a:cs typeface="+mn-cs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005389"/>
        </a:buClr>
        <a:buFont typeface="Lucida Grande" pitchFamily="-105" charset="0"/>
        <a:buChar char="▸"/>
        <a:defRPr>
          <a:solidFill>
            <a:srgbClr val="005A8B"/>
          </a:solidFill>
          <a:latin typeface="+mn-lt"/>
          <a:ea typeface="+mn-ea"/>
          <a:cs typeface="+mn-cs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005389"/>
        </a:buClr>
        <a:buFont typeface="Lucida Grande" pitchFamily="-105" charset="0"/>
        <a:buChar char="▸"/>
        <a:defRPr>
          <a:solidFill>
            <a:srgbClr val="005A8B"/>
          </a:solidFill>
          <a:latin typeface="+mj-lt"/>
          <a:ea typeface="+mn-ea"/>
          <a:cs typeface="+mn-cs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har char="»"/>
        <a:defRPr sz="1100">
          <a:solidFill>
            <a:srgbClr val="005389"/>
          </a:solidFill>
          <a:latin typeface="+mj-lt"/>
          <a:ea typeface="+mn-ea"/>
          <a:cs typeface="+mn-cs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har char="»"/>
        <a:defRPr sz="1100">
          <a:solidFill>
            <a:srgbClr val="005389"/>
          </a:solidFill>
          <a:latin typeface="+mj-lt"/>
          <a:ea typeface="+mn-ea"/>
          <a:cs typeface="+mn-cs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har char="»"/>
        <a:defRPr sz="1100">
          <a:solidFill>
            <a:srgbClr val="005389"/>
          </a:solidFill>
          <a:latin typeface="+mj-lt"/>
          <a:ea typeface="+mn-ea"/>
          <a:cs typeface="+mn-cs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har char="»"/>
        <a:defRPr sz="1100">
          <a:solidFill>
            <a:srgbClr val="005389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Mark.Spolidoro@umb.edu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hyperlink" Target="http://www.umb.edu/csd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97EF032E-4C5C-4E54-B5E4-52135A9E7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358775"/>
            <a:ext cx="8001000" cy="1241425"/>
          </a:xfrm>
        </p:spPr>
        <p:txBody>
          <a:bodyPr/>
          <a:lstStyle/>
          <a:p>
            <a:pPr algn="ctr" eaLnBrk="1" hangingPunct="1"/>
            <a:r>
              <a:rPr lang="en-US" altLang="en-US" sz="3800" b="1" dirty="0">
                <a:latin typeface="Arial Unicode MS" panose="020B0604020202020204" pitchFamily="34" charset="-128"/>
                <a:ea typeface="ＭＳ Ｐゴシック" panose="020B0600070205080204" pitchFamily="34" charset="-128"/>
              </a:rPr>
              <a:t>Camp Shriver: </a:t>
            </a:r>
            <a:br>
              <a:rPr lang="en-US" altLang="en-US" sz="3800" b="1" dirty="0">
                <a:latin typeface="Arial Unicode MS" panose="020B0604020202020204" pitchFamily="34" charset="-128"/>
                <a:ea typeface="ＭＳ Ｐゴシック" panose="020B0600070205080204" pitchFamily="34" charset="-128"/>
              </a:rPr>
            </a:br>
            <a:r>
              <a:rPr lang="en-US" altLang="en-US" sz="3800" b="1" dirty="0">
                <a:latin typeface="Arial Unicode MS" panose="020B0604020202020204" pitchFamily="34" charset="-128"/>
                <a:ea typeface="ＭＳ Ｐゴシック" panose="020B0600070205080204" pitchFamily="34" charset="-128"/>
              </a:rPr>
              <a:t>Best Practices for Inclusion at Camp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492179A2-6D7D-464A-BE05-5133BEB9A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676399"/>
            <a:ext cx="6400800" cy="457192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005A8B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rPr>
              <a:t>Mark Spolidoro</a:t>
            </a:r>
          </a:p>
          <a:p>
            <a:pPr eaLnBrk="1" hangingPunct="1"/>
            <a:endParaRPr lang="en-US" altLang="en-US" dirty="0">
              <a:solidFill>
                <a:srgbClr val="005A8B"/>
              </a:solidFill>
              <a:latin typeface="Arial Unicode MS" panose="020B060402020202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33" name="Text Box 6">
            <a:extLst>
              <a:ext uri="{FF2B5EF4-FFF2-40B4-BE49-F238E27FC236}">
                <a16:creationId xmlns:a16="http://schemas.microsoft.com/office/drawing/2014/main" id="{74772505-E6B7-4324-94BA-A5F1C1D0D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2362200"/>
            <a:ext cx="5302250" cy="31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100" baseline="-25000" dirty="0">
                <a:solidFill>
                  <a:srgbClr val="005A8B"/>
                </a:solidFill>
                <a:latin typeface="Arial Bold" panose="020B0704020202020204" pitchFamily="34" charset="0"/>
              </a:rPr>
              <a:t>CENTER FOR SOCIAL DEVELOPMENT AND EDUCATION</a:t>
            </a:r>
          </a:p>
          <a:p>
            <a:pPr algn="ctr" eaLnBrk="1" hangingPunct="1"/>
            <a:r>
              <a:rPr lang="en-US" altLang="en-US" sz="2100" baseline="-25000" dirty="0">
                <a:solidFill>
                  <a:srgbClr val="005A8B"/>
                </a:solidFill>
                <a:cs typeface="Arial" panose="020B0604020202020204" pitchFamily="34" charset="0"/>
              </a:rPr>
              <a:t>UNIVERSITY OF MASSACHUSETTS BOSTON</a:t>
            </a: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3AFC9A1A-65BE-4479-A99B-EEB81D9F26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2300" y="2286000"/>
            <a:ext cx="4921250" cy="0"/>
          </a:xfrm>
          <a:prstGeom prst="line">
            <a:avLst/>
          </a:prstGeom>
          <a:noFill/>
          <a:ln w="9525">
            <a:solidFill>
              <a:srgbClr val="005A8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5A8B"/>
              </a:solidFill>
            </a:endParaRP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AE11974D-62ED-4B61-86EA-04F3418B23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2300" y="2862072"/>
            <a:ext cx="4921250" cy="0"/>
          </a:xfrm>
          <a:prstGeom prst="line">
            <a:avLst/>
          </a:prstGeom>
          <a:noFill/>
          <a:ln w="9525">
            <a:solidFill>
              <a:srgbClr val="005A8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5A8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0E442-4A11-4F82-8982-6AC48036E9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454"/>
          <a:stretch/>
        </p:blipFill>
        <p:spPr>
          <a:xfrm>
            <a:off x="2606059" y="3152882"/>
            <a:ext cx="3931881" cy="34764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35DDC-535C-A246-AEBE-90944A3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an Inclusive Mindset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83F41-84D7-0D44-B16F-BB8FCD11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7162800" cy="4114800"/>
          </a:xfrm>
        </p:spPr>
        <p:txBody>
          <a:bodyPr/>
          <a:lstStyle/>
          <a:p>
            <a:r>
              <a:rPr lang="en-US" dirty="0"/>
              <a:t>What does it mean to have an inclusive mindset at camp?</a:t>
            </a:r>
          </a:p>
          <a:p>
            <a:pPr lvl="1"/>
            <a:r>
              <a:rPr lang="en-US" dirty="0"/>
              <a:t>You believe that campers are more similar than different</a:t>
            </a:r>
          </a:p>
          <a:p>
            <a:pPr lvl="1"/>
            <a:r>
              <a:rPr lang="en-US" dirty="0"/>
              <a:t>You believe that campers both with and without disabilities have unique skills and challenges</a:t>
            </a:r>
          </a:p>
        </p:txBody>
      </p:sp>
      <p:pic>
        <p:nvPicPr>
          <p:cNvPr id="4" name="Google Shape;325;p37">
            <a:extLst>
              <a:ext uri="{FF2B5EF4-FFF2-40B4-BE49-F238E27FC236}">
                <a16:creationId xmlns:a16="http://schemas.microsoft.com/office/drawing/2014/main" id="{EF8DC568-4AB6-4645-9DB7-243A9A68AE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200" y="3657600"/>
            <a:ext cx="3657600" cy="262572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98159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35DDC-535C-A246-AEBE-90944A3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an Inclusive Mindset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83F41-84D7-0D44-B16F-BB8FCD11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71628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does it mean to have an inclusive mindset at camp?</a:t>
            </a:r>
          </a:p>
          <a:p>
            <a:pPr marL="457200" lvl="1" indent="0">
              <a:buNone/>
            </a:pPr>
            <a:r>
              <a:rPr lang="en-US" dirty="0"/>
              <a:t>You believe that campers are more similar than different</a:t>
            </a:r>
          </a:p>
          <a:p>
            <a:pPr marL="457200" lvl="1" indent="0">
              <a:buNone/>
            </a:pPr>
            <a:r>
              <a:rPr lang="en-US" dirty="0"/>
              <a:t>You believe that campers both with and without disabilities have unique skills and challenges</a:t>
            </a:r>
          </a:p>
          <a:p>
            <a:pPr marL="457200" lvl="1" indent="0">
              <a:buNone/>
            </a:pPr>
            <a:r>
              <a:rPr lang="en-US" dirty="0"/>
              <a:t>You believe that accommodations and adaptations benefit campers both with and without disabilities</a:t>
            </a:r>
          </a:p>
        </p:txBody>
      </p:sp>
      <p:pic>
        <p:nvPicPr>
          <p:cNvPr id="4" name="Google Shape;325;p37">
            <a:extLst>
              <a:ext uri="{FF2B5EF4-FFF2-40B4-BE49-F238E27FC236}">
                <a16:creationId xmlns:a16="http://schemas.microsoft.com/office/drawing/2014/main" id="{44D6F8BB-C28C-4C71-A1DB-5FB75996C7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200" y="3657600"/>
            <a:ext cx="3657600" cy="262572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45377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35DDC-535C-A246-AEBE-90944A3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Counseling with an Inclusive Mindset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83F41-84D7-0D44-B16F-BB8FCD11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7162800" cy="4114800"/>
          </a:xfrm>
        </p:spPr>
        <p:txBody>
          <a:bodyPr/>
          <a:lstStyle/>
          <a:p>
            <a:r>
              <a:rPr lang="en-US" dirty="0"/>
              <a:t>As a counselor with an inclusive mindset, you can help create a camp experience where...  </a:t>
            </a:r>
          </a:p>
          <a:p>
            <a:pPr lvl="1"/>
            <a:r>
              <a:rPr lang="en-US" dirty="0"/>
              <a:t>ALL campers fully participate in camp activities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91C86-650B-4D1A-B385-57F70F3FB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9" t="2321" r="1349" b="2507"/>
          <a:stretch/>
        </p:blipFill>
        <p:spPr>
          <a:xfrm>
            <a:off x="1257300" y="3733800"/>
            <a:ext cx="5867400" cy="273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2910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35DDC-535C-A246-AEBE-90944A3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Counseling with an Inclusive Mindset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83F41-84D7-0D44-B16F-BB8FCD11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7162800" cy="4114800"/>
          </a:xfrm>
        </p:spPr>
        <p:txBody>
          <a:bodyPr/>
          <a:lstStyle/>
          <a:p>
            <a:r>
              <a:rPr lang="en-US" dirty="0"/>
              <a:t>As a counselor with an inclusive mindset, you can help create a camp experience where...  </a:t>
            </a:r>
          </a:p>
          <a:p>
            <a:pPr lvl="1"/>
            <a:r>
              <a:rPr lang="en-US" dirty="0"/>
              <a:t>ALL campers fully participate in camp activities</a:t>
            </a:r>
          </a:p>
          <a:p>
            <a:pPr lvl="1"/>
            <a:r>
              <a:rPr lang="en-US" dirty="0"/>
              <a:t>ALL campers feel a sense of autonomy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91C86-650B-4D1A-B385-57F70F3FB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9" t="2321" r="1349" b="2507"/>
          <a:stretch/>
        </p:blipFill>
        <p:spPr>
          <a:xfrm>
            <a:off x="1257300" y="3733800"/>
            <a:ext cx="5867400" cy="273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5646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35DDC-535C-A246-AEBE-90944A3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Counseling with an Inclusive Mindset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83F41-84D7-0D44-B16F-BB8FCD11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7162800" cy="4114800"/>
          </a:xfrm>
        </p:spPr>
        <p:txBody>
          <a:bodyPr/>
          <a:lstStyle/>
          <a:p>
            <a:r>
              <a:rPr lang="en-US" dirty="0"/>
              <a:t>As a counselor with an inclusive mindset, you can help create a camp experience where...  </a:t>
            </a:r>
          </a:p>
          <a:p>
            <a:pPr lvl="1"/>
            <a:r>
              <a:rPr lang="en-US" dirty="0"/>
              <a:t>ALL campers fully participate in camp activities</a:t>
            </a:r>
          </a:p>
          <a:p>
            <a:pPr lvl="1"/>
            <a:r>
              <a:rPr lang="en-US" dirty="0"/>
              <a:t>ALL campers feel a sense of autonomy</a:t>
            </a:r>
          </a:p>
          <a:p>
            <a:pPr lvl="1"/>
            <a:r>
              <a:rPr lang="en-US" dirty="0"/>
              <a:t>ALL campers feel they belong at camp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91C86-650B-4D1A-B385-57F70F3FB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9" t="2321" r="1349" b="2507"/>
          <a:stretch/>
        </p:blipFill>
        <p:spPr>
          <a:xfrm>
            <a:off x="1257300" y="3733800"/>
            <a:ext cx="5867400" cy="273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360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35DDC-535C-A246-AEBE-90944A3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Counseling with an Inclusive Mindset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83F41-84D7-0D44-B16F-BB8FCD11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7162800" cy="4114800"/>
          </a:xfrm>
        </p:spPr>
        <p:txBody>
          <a:bodyPr/>
          <a:lstStyle/>
          <a:p>
            <a:r>
              <a:rPr lang="en-US" dirty="0"/>
              <a:t>As a counselor with an inclusive mindset, you can help create a camp experience where...  </a:t>
            </a:r>
          </a:p>
          <a:p>
            <a:pPr lvl="1"/>
            <a:r>
              <a:rPr lang="en-US" dirty="0"/>
              <a:t>ALL campers fully participate in camp activities</a:t>
            </a:r>
          </a:p>
          <a:p>
            <a:pPr lvl="1"/>
            <a:r>
              <a:rPr lang="en-US" dirty="0"/>
              <a:t>ALL campers feel a sense of autonomy</a:t>
            </a:r>
          </a:p>
          <a:p>
            <a:pPr lvl="1"/>
            <a:r>
              <a:rPr lang="en-US" dirty="0"/>
              <a:t>ALL campers feel they belong at camp</a:t>
            </a:r>
          </a:p>
          <a:p>
            <a:pPr lvl="1"/>
            <a:r>
              <a:rPr lang="en-US" dirty="0"/>
              <a:t>ALL campers make friends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91C86-650B-4D1A-B385-57F70F3FB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9" t="2321" r="1349" b="2507"/>
          <a:stretch/>
        </p:blipFill>
        <p:spPr>
          <a:xfrm>
            <a:off x="1257300" y="3733800"/>
            <a:ext cx="5867400" cy="273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267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B52EB0-3F0F-4654-9827-79D10BA41BDA}"/>
              </a:ext>
            </a:extLst>
          </p:cNvPr>
          <p:cNvSpPr txBox="1"/>
          <p:nvPr/>
        </p:nvSpPr>
        <p:spPr>
          <a:xfrm>
            <a:off x="1257300" y="990600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BEST PRACTICES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8DBC64C-50D7-462E-B574-8D2B2A622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2895600"/>
            <a:ext cx="6324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389"/>
              </a:buClr>
              <a:buFont typeface="Lucida Grande" pitchFamily="-105" charset="0"/>
              <a:buChar char="▸"/>
              <a:defRPr sz="2000">
                <a:solidFill>
                  <a:srgbClr val="005A8B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389"/>
              </a:buClr>
              <a:buFont typeface="Lucida Grande" pitchFamily="-105" charset="0"/>
              <a:buChar char="▸"/>
              <a:defRPr>
                <a:solidFill>
                  <a:srgbClr val="005A8B"/>
                </a:solidFill>
                <a:latin typeface="+mj-lt"/>
                <a:ea typeface="+mn-ea"/>
                <a:cs typeface="+mn-cs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389"/>
              </a:buClr>
              <a:buSzPct val="75000"/>
              <a:buFont typeface="Lucida Grande" pitchFamily="-105" charset="0"/>
              <a:buChar char="▸"/>
              <a:defRPr>
                <a:solidFill>
                  <a:srgbClr val="005A8B"/>
                </a:solidFill>
                <a:latin typeface="+mn-lt"/>
                <a:ea typeface="+mn-ea"/>
                <a:cs typeface="+mn-cs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389"/>
              </a:buClr>
              <a:buFont typeface="Lucida Grande" pitchFamily="-105" charset="0"/>
              <a:buChar char="▸"/>
              <a:defRPr>
                <a:solidFill>
                  <a:srgbClr val="005A8B"/>
                </a:solidFill>
                <a:latin typeface="+mn-lt"/>
                <a:ea typeface="+mn-ea"/>
                <a:cs typeface="+mn-cs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389"/>
              </a:buClr>
              <a:buFont typeface="Lucida Grande" pitchFamily="-105" charset="0"/>
              <a:buChar char="▸"/>
              <a:defRPr>
                <a:solidFill>
                  <a:srgbClr val="005A8B"/>
                </a:solidFill>
                <a:latin typeface="+mj-lt"/>
                <a:ea typeface="+mn-ea"/>
                <a:cs typeface="+mn-cs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rgbClr val="005389"/>
                </a:solidFill>
                <a:latin typeface="+mj-lt"/>
                <a:ea typeface="+mn-ea"/>
                <a:cs typeface="+mn-cs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rgbClr val="005389"/>
                </a:solidFill>
                <a:latin typeface="+mj-lt"/>
                <a:ea typeface="+mn-ea"/>
                <a:cs typeface="+mn-cs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rgbClr val="005389"/>
                </a:solidFill>
                <a:latin typeface="+mj-lt"/>
                <a:ea typeface="+mn-ea"/>
                <a:cs typeface="+mn-cs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rgbClr val="005389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800" kern="0" dirty="0"/>
              <a:t>Communication with Families</a:t>
            </a:r>
          </a:p>
          <a:p>
            <a:pPr marL="0" indent="0" algn="ctr">
              <a:buNone/>
            </a:pPr>
            <a:r>
              <a:rPr lang="en-US" altLang="en-US" sz="2800" kern="0" dirty="0"/>
              <a:t>Facilities &amp; Equipment</a:t>
            </a:r>
          </a:p>
          <a:p>
            <a:pPr marL="0" indent="0" algn="ctr">
              <a:buNone/>
            </a:pPr>
            <a:r>
              <a:rPr lang="en-US" altLang="en-US" sz="2800" kern="0" dirty="0"/>
              <a:t>Programming</a:t>
            </a:r>
          </a:p>
          <a:p>
            <a:pPr marL="0" indent="0" algn="ctr">
              <a:buNone/>
            </a:pPr>
            <a:endParaRPr lang="en-US" altLang="en-US" sz="2800" kern="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A60486-F8E5-4DC1-AA79-5E790FF7C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1828800"/>
            <a:ext cx="8039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old" pitchFamily="1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old" pitchFamily="1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old" pitchFamily="1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old" pitchFamily="1" charset="0"/>
                <a:ea typeface="ヒラギノ角ゴ Pro W3" charset="-128"/>
                <a:cs typeface="ヒラギノ角ゴ Pro W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389"/>
                </a:solidFill>
                <a:latin typeface="Arial Bold" pitchFamily="1" charset="0"/>
                <a:ea typeface="ヒラギノ角ゴ Pro W3" charset="-128"/>
                <a:cs typeface="ヒラギノ角ゴ Pro W3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389"/>
                </a:solidFill>
                <a:latin typeface="Arial Bold" pitchFamily="1" charset="0"/>
                <a:ea typeface="ヒラギノ角ゴ Pro W3" charset="-128"/>
                <a:cs typeface="ヒラギノ角ゴ Pro W3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389"/>
                </a:solidFill>
                <a:latin typeface="Arial Bold" pitchFamily="1" charset="0"/>
                <a:ea typeface="ヒラギノ角ゴ Pro W3" charset="-128"/>
                <a:cs typeface="ヒラギノ角ゴ Pro W3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389"/>
                </a:solidFill>
                <a:latin typeface="Arial Bold" pitchFamily="1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/>
            <a:r>
              <a:rPr lang="en-US" altLang="en-US" sz="2600" kern="0" dirty="0"/>
              <a:t>for Inclusion at Camp</a:t>
            </a:r>
          </a:p>
        </p:txBody>
      </p:sp>
    </p:spTree>
    <p:extLst>
      <p:ext uri="{BB962C8B-B14F-4D97-AF65-F5344CB8AC3E}">
        <p14:creationId xmlns:p14="http://schemas.microsoft.com/office/powerpoint/2010/main" val="2273431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Best Practices: Communication with Families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162800" cy="4343400"/>
          </a:xfrm>
        </p:spPr>
        <p:txBody>
          <a:bodyPr/>
          <a:lstStyle/>
          <a:p>
            <a:endParaRPr lang="en-US" altLang="en-US" b="1" dirty="0"/>
          </a:p>
          <a:p>
            <a:r>
              <a:rPr lang="en-US" altLang="en-US" b="1" dirty="0"/>
              <a:t>Input from campers and their families is solicited so staff can plan for all campers based on their level of need and ability.</a:t>
            </a:r>
          </a:p>
        </p:txBody>
      </p:sp>
    </p:spTree>
    <p:extLst>
      <p:ext uri="{BB962C8B-B14F-4D97-AF65-F5344CB8AC3E}">
        <p14:creationId xmlns:p14="http://schemas.microsoft.com/office/powerpoint/2010/main" val="3771135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Example: What Can You Ask Families?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162800" cy="4343400"/>
          </a:xfrm>
        </p:spPr>
        <p:txBody>
          <a:bodyPr/>
          <a:lstStyle/>
          <a:p>
            <a:r>
              <a:rPr lang="en-US" altLang="en-US" dirty="0"/>
              <a:t>Areas in which their child needs improvement</a:t>
            </a:r>
          </a:p>
          <a:p>
            <a:pPr lvl="1"/>
            <a:r>
              <a:rPr lang="en-US" altLang="en-US" dirty="0"/>
              <a:t>Making friends</a:t>
            </a:r>
          </a:p>
          <a:p>
            <a:pPr lvl="1"/>
            <a:r>
              <a:rPr lang="en-US" altLang="en-US" dirty="0"/>
              <a:t>Following directions</a:t>
            </a:r>
          </a:p>
          <a:p>
            <a:pPr lvl="1"/>
            <a:r>
              <a:rPr lang="en-US" altLang="en-US" dirty="0"/>
              <a:t>Being self-confident</a:t>
            </a:r>
          </a:p>
          <a:p>
            <a:pPr lvl="1"/>
            <a:r>
              <a:rPr lang="en-US" altLang="en-US" dirty="0"/>
              <a:t>Being patient</a:t>
            </a:r>
          </a:p>
          <a:p>
            <a:pPr lvl="1"/>
            <a:r>
              <a:rPr lang="en-US" altLang="en-US" dirty="0"/>
              <a:t>Joining a group of children playing</a:t>
            </a:r>
          </a:p>
          <a:p>
            <a:pPr lvl="1"/>
            <a:r>
              <a:rPr lang="en-US" altLang="en-US" dirty="0"/>
              <a:t>Asking other children to play</a:t>
            </a:r>
          </a:p>
          <a:p>
            <a:pPr marL="457200" lvl="1" indent="0">
              <a:buNone/>
            </a:pPr>
            <a:endParaRPr lang="en-US" altLang="en-US" dirty="0"/>
          </a:p>
          <a:p>
            <a:r>
              <a:rPr lang="en-US" altLang="en-US" dirty="0"/>
              <a:t>Goals they have for their child at camp</a:t>
            </a:r>
          </a:p>
        </p:txBody>
      </p:sp>
    </p:spTree>
    <p:extLst>
      <p:ext uri="{BB962C8B-B14F-4D97-AF65-F5344CB8AC3E}">
        <p14:creationId xmlns:p14="http://schemas.microsoft.com/office/powerpoint/2010/main" val="4288136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Best Practices: Communication with Families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162800" cy="4343400"/>
          </a:xfrm>
        </p:spPr>
        <p:txBody>
          <a:bodyPr/>
          <a:lstStyle/>
          <a:p>
            <a:endParaRPr lang="en-US" altLang="en-US" dirty="0"/>
          </a:p>
          <a:p>
            <a:r>
              <a:rPr lang="en-US" altLang="en-US" dirty="0"/>
              <a:t>Input from campers and their families is solicited so staff can plan for all campers based on their level of need and ability.</a:t>
            </a:r>
          </a:p>
          <a:p>
            <a:pPr marL="0" indent="0">
              <a:buNone/>
            </a:pPr>
            <a:endParaRPr lang="en-US" altLang="en-US" dirty="0"/>
          </a:p>
          <a:p>
            <a:r>
              <a:rPr lang="en-US" altLang="en-US" b="1" dirty="0"/>
              <a:t>Feedback about the camper’s progress is provided to families throughout the program.</a:t>
            </a:r>
          </a:p>
        </p:txBody>
      </p:sp>
    </p:spTree>
    <p:extLst>
      <p:ext uri="{BB962C8B-B14F-4D97-AF65-F5344CB8AC3E}">
        <p14:creationId xmlns:p14="http://schemas.microsoft.com/office/powerpoint/2010/main" val="2565333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Defining the Three Levels of Inclusion</a:t>
            </a:r>
          </a:p>
        </p:txBody>
      </p:sp>
      <p:cxnSp>
        <p:nvCxnSpPr>
          <p:cNvPr id="15" name="Elbow Connector 4">
            <a:extLst>
              <a:ext uri="{FF2B5EF4-FFF2-40B4-BE49-F238E27FC236}">
                <a16:creationId xmlns:a16="http://schemas.microsoft.com/office/drawing/2014/main" id="{3EE9EE49-F1AA-4095-899C-AEAABE850C39}"/>
              </a:ext>
            </a:extLst>
          </p:cNvPr>
          <p:cNvCxnSpPr/>
          <p:nvPr/>
        </p:nvCxnSpPr>
        <p:spPr>
          <a:xfrm rot="5400000" flipH="1" flipV="1">
            <a:off x="-7731" y="4926108"/>
            <a:ext cx="1447006" cy="794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9C64D0-1A63-4858-ACD2-E37206DB84AC}"/>
              </a:ext>
            </a:extLst>
          </p:cNvPr>
          <p:cNvCxnSpPr/>
          <p:nvPr/>
        </p:nvCxnSpPr>
        <p:spPr>
          <a:xfrm>
            <a:off x="715375" y="4206577"/>
            <a:ext cx="231914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9EBCA15-4984-494C-B07B-1A3AE3D6EF9D}"/>
              </a:ext>
            </a:extLst>
          </p:cNvPr>
          <p:cNvCxnSpPr>
            <a:cxnSpLocks/>
          </p:cNvCxnSpPr>
          <p:nvPr/>
        </p:nvCxnSpPr>
        <p:spPr>
          <a:xfrm>
            <a:off x="3035183" y="3195883"/>
            <a:ext cx="260361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4D4A44-BB31-4E3E-B92A-44F7F2805B4B}"/>
              </a:ext>
            </a:extLst>
          </p:cNvPr>
          <p:cNvCxnSpPr/>
          <p:nvPr/>
        </p:nvCxnSpPr>
        <p:spPr>
          <a:xfrm flipV="1">
            <a:off x="5638800" y="2185729"/>
            <a:ext cx="0" cy="10101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A41169-8C80-4E62-B1CA-B38FAD7D44D1}"/>
              </a:ext>
            </a:extLst>
          </p:cNvPr>
          <p:cNvCxnSpPr/>
          <p:nvPr/>
        </p:nvCxnSpPr>
        <p:spPr>
          <a:xfrm>
            <a:off x="5638800" y="2185729"/>
            <a:ext cx="2057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1DC05FC-4631-4B13-897F-2184AB782428}"/>
              </a:ext>
            </a:extLst>
          </p:cNvPr>
          <p:cNvSpPr txBox="1"/>
          <p:nvPr/>
        </p:nvSpPr>
        <p:spPr>
          <a:xfrm>
            <a:off x="815087" y="4326569"/>
            <a:ext cx="2227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Campers with disabilities are present at camp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85BC58-9DCD-45B6-AAFC-5DFD46D978A0}"/>
              </a:ext>
            </a:extLst>
          </p:cNvPr>
          <p:cNvSpPr txBox="1"/>
          <p:nvPr/>
        </p:nvSpPr>
        <p:spPr>
          <a:xfrm>
            <a:off x="3033699" y="2336862"/>
            <a:ext cx="2636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Functional Inclusion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B1579-C088-4540-9733-E2EFA36E6BB9}"/>
              </a:ext>
            </a:extLst>
          </p:cNvPr>
          <p:cNvSpPr txBox="1"/>
          <p:nvPr/>
        </p:nvSpPr>
        <p:spPr>
          <a:xfrm>
            <a:off x="3141092" y="3295289"/>
            <a:ext cx="25293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Campers with disabilities have necessary supports to participate in all camp activities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04D608-223E-4DB7-8372-B347AF5CFFB9}"/>
              </a:ext>
            </a:extLst>
          </p:cNvPr>
          <p:cNvSpPr txBox="1"/>
          <p:nvPr/>
        </p:nvSpPr>
        <p:spPr>
          <a:xfrm>
            <a:off x="5638800" y="12954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Social Inclusion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057B45-8791-4A2F-B991-666F5A399559}"/>
              </a:ext>
            </a:extLst>
          </p:cNvPr>
          <p:cNvSpPr txBox="1"/>
          <p:nvPr/>
        </p:nvSpPr>
        <p:spPr>
          <a:xfrm>
            <a:off x="5769466" y="2305615"/>
            <a:ext cx="251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Campers with disabilities </a:t>
            </a:r>
            <a:r>
              <a:rPr lang="en-US" sz="2000" b="1" dirty="0"/>
              <a:t>fully participate</a:t>
            </a:r>
            <a:r>
              <a:rPr lang="en-US" sz="2000" dirty="0"/>
              <a:t> in all camp activities and develop </a:t>
            </a:r>
            <a:r>
              <a:rPr lang="en-US" sz="2000" b="1" dirty="0"/>
              <a:t>meaningful peer relationships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92C9B3-B19F-4A3F-87A7-B918E0940708}"/>
              </a:ext>
            </a:extLst>
          </p:cNvPr>
          <p:cNvCxnSpPr/>
          <p:nvPr/>
        </p:nvCxnSpPr>
        <p:spPr>
          <a:xfrm flipV="1">
            <a:off x="3035711" y="3195881"/>
            <a:ext cx="0" cy="10101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31E2C7F-7A9F-4E5E-8296-1B1563F7ECF6}"/>
              </a:ext>
            </a:extLst>
          </p:cNvPr>
          <p:cNvSpPr txBox="1"/>
          <p:nvPr/>
        </p:nvSpPr>
        <p:spPr>
          <a:xfrm>
            <a:off x="713786" y="3347014"/>
            <a:ext cx="2319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Physical Inclusion</a:t>
            </a:r>
          </a:p>
        </p:txBody>
      </p:sp>
    </p:spTree>
    <p:extLst>
      <p:ext uri="{BB962C8B-B14F-4D97-AF65-F5344CB8AC3E}">
        <p14:creationId xmlns:p14="http://schemas.microsoft.com/office/powerpoint/2010/main" val="1246265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Best Practices: Facilities &amp; Equipment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162800" cy="4343400"/>
          </a:xfrm>
        </p:spPr>
        <p:txBody>
          <a:bodyPr/>
          <a:lstStyle/>
          <a:p>
            <a:r>
              <a:rPr lang="en-US" altLang="en-US" b="1" dirty="0"/>
              <a:t>Program buildings, facilities, and structures are made  accessible to all campers. </a:t>
            </a:r>
          </a:p>
        </p:txBody>
      </p:sp>
    </p:spTree>
    <p:extLst>
      <p:ext uri="{BB962C8B-B14F-4D97-AF65-F5344CB8AC3E}">
        <p14:creationId xmlns:p14="http://schemas.microsoft.com/office/powerpoint/2010/main" val="2265842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Example: Snow Shoveling Cartoon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06D98-BEDB-E140-9B89-E9AC5D3E8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454"/>
          <a:stretch/>
        </p:blipFill>
        <p:spPr>
          <a:xfrm>
            <a:off x="1143000" y="1371709"/>
            <a:ext cx="6400799" cy="441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92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Best Practices: Facilities &amp; Equipment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162800" cy="4343400"/>
          </a:xfrm>
        </p:spPr>
        <p:txBody>
          <a:bodyPr/>
          <a:lstStyle/>
          <a:p>
            <a:r>
              <a:rPr lang="en-US" altLang="en-US" dirty="0"/>
              <a:t>Program buildings, facilities, and structures are made  accessible to all campers. </a:t>
            </a:r>
          </a:p>
          <a:p>
            <a:pPr marL="0" indent="0">
              <a:buNone/>
            </a:pPr>
            <a:endParaRPr lang="en-US" altLang="en-US" b="1" dirty="0"/>
          </a:p>
          <a:p>
            <a:r>
              <a:rPr lang="en-US" altLang="en-US" b="1" dirty="0"/>
              <a:t>Dedicated or flexible sensory-friendly spaces are planned for “cool down” or “chill out” times.</a:t>
            </a:r>
          </a:p>
        </p:txBody>
      </p:sp>
    </p:spTree>
    <p:extLst>
      <p:ext uri="{BB962C8B-B14F-4D97-AF65-F5344CB8AC3E}">
        <p14:creationId xmlns:p14="http://schemas.microsoft.com/office/powerpoint/2010/main" val="4113421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Best Practices: Facilities &amp; Equipment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162800" cy="4343400"/>
          </a:xfrm>
        </p:spPr>
        <p:txBody>
          <a:bodyPr/>
          <a:lstStyle/>
          <a:p>
            <a:r>
              <a:rPr lang="en-US" altLang="en-US" dirty="0"/>
              <a:t>Program buildings, facilities, and structures are made  accessible to all campers. </a:t>
            </a:r>
          </a:p>
          <a:p>
            <a:endParaRPr lang="en-US" altLang="en-US" dirty="0"/>
          </a:p>
          <a:p>
            <a:r>
              <a:rPr lang="en-US" altLang="en-US" dirty="0"/>
              <a:t>Dedicated or flexible sensory-friendly spaces are planned for “cool down” or “chill out” times.</a:t>
            </a:r>
          </a:p>
          <a:p>
            <a:endParaRPr lang="en-US" altLang="en-US" b="1" dirty="0"/>
          </a:p>
          <a:p>
            <a:r>
              <a:rPr lang="en-US" altLang="en-US" b="1" dirty="0"/>
              <a:t>Accommodations to facilities, equipment, and activities avoid stigmatizing campers with disabilities.</a:t>
            </a:r>
          </a:p>
        </p:txBody>
      </p:sp>
    </p:spTree>
    <p:extLst>
      <p:ext uri="{BB962C8B-B14F-4D97-AF65-F5344CB8AC3E}">
        <p14:creationId xmlns:p14="http://schemas.microsoft.com/office/powerpoint/2010/main" val="2310676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Best Practices: Facilities &amp; Equipment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162800" cy="4343400"/>
          </a:xfrm>
        </p:spPr>
        <p:txBody>
          <a:bodyPr/>
          <a:lstStyle/>
          <a:p>
            <a:r>
              <a:rPr lang="en-US" altLang="en-US" dirty="0"/>
              <a:t>Program buildings, facilities, and structures are made  accessible to all campers. </a:t>
            </a:r>
          </a:p>
          <a:p>
            <a:endParaRPr lang="en-US" altLang="en-US" dirty="0"/>
          </a:p>
          <a:p>
            <a:r>
              <a:rPr lang="en-US" altLang="en-US" dirty="0"/>
              <a:t>Dedicated or flexible sensory-friendly spaces are planned for “cool down” or “chill out” times.</a:t>
            </a:r>
          </a:p>
          <a:p>
            <a:endParaRPr lang="en-US" altLang="en-US" dirty="0"/>
          </a:p>
          <a:p>
            <a:r>
              <a:rPr lang="en-US" altLang="en-US" dirty="0"/>
              <a:t>Accommodations to facilities, equipment, and activities avoid stigmatizing campers with disabilities.</a:t>
            </a:r>
          </a:p>
          <a:p>
            <a:endParaRPr lang="en-US" altLang="en-US" dirty="0"/>
          </a:p>
          <a:p>
            <a:r>
              <a:rPr lang="en-US" altLang="en-US" b="1" dirty="0"/>
              <a:t>Accommodations to facilities, equipment, and activities are made as needed on an ongoing basis.</a:t>
            </a:r>
          </a:p>
        </p:txBody>
      </p:sp>
    </p:spTree>
    <p:extLst>
      <p:ext uri="{BB962C8B-B14F-4D97-AF65-F5344CB8AC3E}">
        <p14:creationId xmlns:p14="http://schemas.microsoft.com/office/powerpoint/2010/main" val="1416626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Best Practices: Facilities &amp; Equipment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239000" cy="4343400"/>
          </a:xfrm>
        </p:spPr>
        <p:txBody>
          <a:bodyPr/>
          <a:lstStyle/>
          <a:p>
            <a:r>
              <a:rPr lang="en-US" altLang="en-US" dirty="0"/>
              <a:t>Program buildings, facilities, and structures are made  accessible to all campers. </a:t>
            </a:r>
          </a:p>
          <a:p>
            <a:endParaRPr lang="en-US" altLang="en-US" dirty="0"/>
          </a:p>
          <a:p>
            <a:r>
              <a:rPr lang="en-US" altLang="en-US" dirty="0"/>
              <a:t>Dedicated or flexible sensory-friendly spaces are planned for “cool down” or “chill out” times.</a:t>
            </a:r>
          </a:p>
          <a:p>
            <a:endParaRPr lang="en-US" altLang="en-US" dirty="0"/>
          </a:p>
          <a:p>
            <a:r>
              <a:rPr lang="en-US" altLang="en-US" dirty="0"/>
              <a:t>Accommodations to facilities, equipment, and activities avoid stigmatizing campers with disabilities.</a:t>
            </a:r>
          </a:p>
          <a:p>
            <a:endParaRPr lang="en-US" altLang="en-US" dirty="0"/>
          </a:p>
          <a:p>
            <a:r>
              <a:rPr lang="en-US" altLang="en-US" dirty="0"/>
              <a:t>Accommodations to facilities, equipment, and activities are made as needed on an ongoing basis.</a:t>
            </a:r>
          </a:p>
          <a:p>
            <a:endParaRPr lang="en-US" altLang="en-US" dirty="0">
              <a:highlight>
                <a:srgbClr val="FFFF00"/>
              </a:highlight>
            </a:endParaRPr>
          </a:p>
          <a:p>
            <a:r>
              <a:rPr lang="en-US" altLang="en-US" b="1" dirty="0"/>
              <a:t>All counselors provide the necessary support to ensure that all campers can fully and safely participate.</a:t>
            </a:r>
          </a:p>
        </p:txBody>
      </p:sp>
    </p:spTree>
    <p:extLst>
      <p:ext uri="{BB962C8B-B14F-4D97-AF65-F5344CB8AC3E}">
        <p14:creationId xmlns:p14="http://schemas.microsoft.com/office/powerpoint/2010/main" val="270150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Best Practices: Programming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162800" cy="4343400"/>
          </a:xfrm>
        </p:spPr>
        <p:txBody>
          <a:bodyPr/>
          <a:lstStyle/>
          <a:p>
            <a:r>
              <a:rPr lang="en-US" altLang="en-US" b="1" dirty="0"/>
              <a:t>Planning begins with campers with the “highest level of need” to ensure that all campers will be included.</a:t>
            </a:r>
          </a:p>
        </p:txBody>
      </p:sp>
    </p:spTree>
    <p:extLst>
      <p:ext uri="{BB962C8B-B14F-4D97-AF65-F5344CB8AC3E}">
        <p14:creationId xmlns:p14="http://schemas.microsoft.com/office/powerpoint/2010/main" val="2526714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Example: Schedule Board &amp; Visual Timer</a:t>
            </a:r>
          </a:p>
        </p:txBody>
      </p:sp>
      <p:pic>
        <p:nvPicPr>
          <p:cNvPr id="5" name="Google Shape;229;p26" descr="Schedule Board IMG_4007.JPG">
            <a:extLst>
              <a:ext uri="{FF2B5EF4-FFF2-40B4-BE49-F238E27FC236}">
                <a16:creationId xmlns:a16="http://schemas.microsoft.com/office/drawing/2014/main" id="{8DD7CB00-4327-4BF6-B74C-94087E8D629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 bwMode="auto">
          <a:xfrm rot="5400000">
            <a:off x="102784" y="2460308"/>
            <a:ext cx="4795924" cy="3380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261;p30">
            <a:extLst>
              <a:ext uri="{FF2B5EF4-FFF2-40B4-BE49-F238E27FC236}">
                <a16:creationId xmlns:a16="http://schemas.microsoft.com/office/drawing/2014/main" id="{F16D4E28-53F6-42AA-B41E-FB2E1482A94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 bwMode="auto">
          <a:xfrm>
            <a:off x="4648200" y="1905000"/>
            <a:ext cx="3545305" cy="391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259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Best Practices: Programming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162800" cy="4343400"/>
          </a:xfrm>
        </p:spPr>
        <p:txBody>
          <a:bodyPr/>
          <a:lstStyle/>
          <a:p>
            <a:r>
              <a:rPr lang="en-US" altLang="en-US" dirty="0"/>
              <a:t>Planning begins with campers with the “highest level of need” to ensure that all campers will be included.</a:t>
            </a:r>
          </a:p>
          <a:p>
            <a:endParaRPr lang="en-US" altLang="en-US" dirty="0"/>
          </a:p>
          <a:p>
            <a:r>
              <a:rPr lang="en-US" altLang="en-US" b="1" dirty="0"/>
              <a:t>At the beginning of camp, counselors prepare campers for the social acceptance and understanding of their peers with disabilities.</a:t>
            </a:r>
          </a:p>
          <a:p>
            <a:pPr marL="0" indent="0">
              <a:buNone/>
            </a:pPr>
            <a:endParaRPr lang="en-US" altLang="en-US" sz="1700" dirty="0"/>
          </a:p>
        </p:txBody>
      </p:sp>
    </p:spTree>
    <p:extLst>
      <p:ext uri="{BB962C8B-B14F-4D97-AF65-F5344CB8AC3E}">
        <p14:creationId xmlns:p14="http://schemas.microsoft.com/office/powerpoint/2010/main" val="1999309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Best Practices: Programming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162800" cy="4343400"/>
          </a:xfrm>
        </p:spPr>
        <p:txBody>
          <a:bodyPr/>
          <a:lstStyle/>
          <a:p>
            <a:r>
              <a:rPr lang="en-US" altLang="en-US" dirty="0"/>
              <a:t>Planning begins with campers with the “highest level of need” to ensure that all campers will be included.</a:t>
            </a:r>
          </a:p>
          <a:p>
            <a:endParaRPr lang="en-US" altLang="en-US" dirty="0"/>
          </a:p>
          <a:p>
            <a:r>
              <a:rPr lang="en-US" altLang="en-US" dirty="0"/>
              <a:t>At the beginning of camp, counselors prepare campers for the social acceptance and understanding of their peers with disabilities.</a:t>
            </a:r>
          </a:p>
          <a:p>
            <a:endParaRPr lang="en-US" altLang="en-US" dirty="0"/>
          </a:p>
          <a:p>
            <a:r>
              <a:rPr lang="en-US" altLang="en-US" b="1" dirty="0"/>
              <a:t>Transitions between and within activities are intentionally planned by counselors to encourage and support positive social interactions and the development of positive social relationships.</a:t>
            </a:r>
          </a:p>
        </p:txBody>
      </p:sp>
    </p:spTree>
    <p:extLst>
      <p:ext uri="{BB962C8B-B14F-4D97-AF65-F5344CB8AC3E}">
        <p14:creationId xmlns:p14="http://schemas.microsoft.com/office/powerpoint/2010/main" val="1860370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Defining Social Inclusion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09CA421-BA12-4472-9500-A5D25A1CE01E}"/>
              </a:ext>
            </a:extLst>
          </p:cNvPr>
          <p:cNvSpPr/>
          <p:nvPr/>
        </p:nvSpPr>
        <p:spPr bwMode="auto">
          <a:xfrm>
            <a:off x="3048000" y="2133600"/>
            <a:ext cx="2286000" cy="1295400"/>
          </a:xfrm>
          <a:prstGeom prst="ellipse">
            <a:avLst/>
          </a:prstGeom>
          <a:solidFill>
            <a:srgbClr val="005A8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Social Inclusion</a:t>
            </a:r>
          </a:p>
        </p:txBody>
      </p:sp>
      <p:cxnSp>
        <p:nvCxnSpPr>
          <p:cNvPr id="9" name="Elbow Connector 4">
            <a:extLst>
              <a:ext uri="{FF2B5EF4-FFF2-40B4-BE49-F238E27FC236}">
                <a16:creationId xmlns:a16="http://schemas.microsoft.com/office/drawing/2014/main" id="{78748F25-DE5D-4070-93BE-A1AA82BD7673}"/>
              </a:ext>
            </a:extLst>
          </p:cNvPr>
          <p:cNvCxnSpPr>
            <a:cxnSpLocks/>
          </p:cNvCxnSpPr>
          <p:nvPr/>
        </p:nvCxnSpPr>
        <p:spPr>
          <a:xfrm rot="2400000" flipV="1">
            <a:off x="3335406" y="3245216"/>
            <a:ext cx="0" cy="975207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Elbow Connector 4">
            <a:extLst>
              <a:ext uri="{FF2B5EF4-FFF2-40B4-BE49-F238E27FC236}">
                <a16:creationId xmlns:a16="http://schemas.microsoft.com/office/drawing/2014/main" id="{70C33559-5BDF-4A5C-8645-487DD544AF6B}"/>
              </a:ext>
            </a:extLst>
          </p:cNvPr>
          <p:cNvCxnSpPr>
            <a:cxnSpLocks/>
          </p:cNvCxnSpPr>
          <p:nvPr/>
        </p:nvCxnSpPr>
        <p:spPr>
          <a:xfrm rot="-2400000" flipV="1">
            <a:off x="5020574" y="3245218"/>
            <a:ext cx="0" cy="975207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74CFF43-641B-46C3-949C-8CF0C6674EA7}"/>
              </a:ext>
            </a:extLst>
          </p:cNvPr>
          <p:cNvSpPr/>
          <p:nvPr/>
        </p:nvSpPr>
        <p:spPr bwMode="auto">
          <a:xfrm>
            <a:off x="1516423" y="4106347"/>
            <a:ext cx="2133600" cy="943297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 w="28575" cap="flat" cmpd="sng" algn="ctr">
            <a:solidFill>
              <a:srgbClr val="005A8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Full Participation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180FAB2-C9B6-4423-92F3-3E309DD96404}"/>
              </a:ext>
            </a:extLst>
          </p:cNvPr>
          <p:cNvSpPr/>
          <p:nvPr/>
        </p:nvSpPr>
        <p:spPr bwMode="auto">
          <a:xfrm>
            <a:off x="4707147" y="4106347"/>
            <a:ext cx="2133600" cy="943297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 w="28575" cap="flat" cmpd="sng" algn="ctr">
            <a:solidFill>
              <a:srgbClr val="005A8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Social Connections</a:t>
            </a:r>
          </a:p>
        </p:txBody>
      </p:sp>
      <p:sp>
        <p:nvSpPr>
          <p:cNvPr id="3" name="Cross 2">
            <a:extLst>
              <a:ext uri="{FF2B5EF4-FFF2-40B4-BE49-F238E27FC236}">
                <a16:creationId xmlns:a16="http://schemas.microsoft.com/office/drawing/2014/main" id="{F7CF76DE-3FA6-4878-A558-53160D716CAE}"/>
              </a:ext>
            </a:extLst>
          </p:cNvPr>
          <p:cNvSpPr/>
          <p:nvPr/>
        </p:nvSpPr>
        <p:spPr bwMode="auto">
          <a:xfrm>
            <a:off x="4000500" y="4387495"/>
            <a:ext cx="381000" cy="381000"/>
          </a:xfrm>
          <a:prstGeom prst="plus">
            <a:avLst>
              <a:gd name="adj" fmla="val 39348"/>
            </a:avLst>
          </a:prstGeom>
          <a:solidFill>
            <a:srgbClr val="005A8B"/>
          </a:solidFill>
          <a:ln w="9525" cap="flat" cmpd="sng" algn="ctr">
            <a:solidFill>
              <a:srgbClr val="005A8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3818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Best Practices: Programming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162800" cy="4343400"/>
          </a:xfrm>
        </p:spPr>
        <p:txBody>
          <a:bodyPr/>
          <a:lstStyle/>
          <a:p>
            <a:r>
              <a:rPr lang="en-US" altLang="en-US" dirty="0"/>
              <a:t>Planning begins with campers with the “highest level of need” to ensure that all campers will be included.</a:t>
            </a:r>
          </a:p>
          <a:p>
            <a:endParaRPr lang="en-US" altLang="en-US" dirty="0"/>
          </a:p>
          <a:p>
            <a:r>
              <a:rPr lang="en-US" altLang="en-US" dirty="0"/>
              <a:t>At the beginning of camp, counselors prepare campers for the social acceptance and understanding of their peers with disabilities.</a:t>
            </a:r>
          </a:p>
          <a:p>
            <a:endParaRPr lang="en-US" altLang="en-US" dirty="0"/>
          </a:p>
          <a:p>
            <a:r>
              <a:rPr lang="en-US" altLang="en-US" dirty="0"/>
              <a:t>Transitions between and within activities are intentionally planned by counselors to encourage and support positive social interactions and the development of positive social relationships.</a:t>
            </a:r>
          </a:p>
          <a:p>
            <a:pPr marL="0" indent="0">
              <a:buNone/>
            </a:pPr>
            <a:endParaRPr lang="en-US" altLang="en-US" b="1" dirty="0"/>
          </a:p>
          <a:p>
            <a:r>
              <a:rPr lang="en-US" altLang="en-US" b="1" dirty="0"/>
              <a:t>During activities, counselors model behavior that reflects a culture of fair play, equity, and the inherent value of all campers to promote a sense of belonging. </a:t>
            </a:r>
          </a:p>
        </p:txBody>
      </p:sp>
    </p:spTree>
    <p:extLst>
      <p:ext uri="{BB962C8B-B14F-4D97-AF65-F5344CB8AC3E}">
        <p14:creationId xmlns:p14="http://schemas.microsoft.com/office/powerpoint/2010/main" val="1716668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Best Practices: Programming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162800" cy="4343400"/>
          </a:xfrm>
        </p:spPr>
        <p:txBody>
          <a:bodyPr/>
          <a:lstStyle/>
          <a:p>
            <a:r>
              <a:rPr lang="en-US" altLang="en-US" sz="1700" dirty="0"/>
              <a:t>Planning begins with campers with the “highest level of need” to ensure that all campers will be included.</a:t>
            </a:r>
          </a:p>
          <a:p>
            <a:endParaRPr lang="en-US" altLang="en-US" sz="1700" dirty="0"/>
          </a:p>
          <a:p>
            <a:r>
              <a:rPr lang="en-US" altLang="en-US" sz="1700" dirty="0"/>
              <a:t>At the beginning of camp, counselors prepare campers for the social acceptance and understanding of their peers with disabilities.</a:t>
            </a:r>
          </a:p>
          <a:p>
            <a:endParaRPr lang="en-US" altLang="en-US" sz="1700" dirty="0"/>
          </a:p>
          <a:p>
            <a:r>
              <a:rPr lang="en-US" altLang="en-US" sz="1700" dirty="0"/>
              <a:t>Transitions between and within activities are intentionally planned by counselors to encourage and support positive social interactions and the development of positive social relationships.</a:t>
            </a:r>
          </a:p>
          <a:p>
            <a:endParaRPr lang="en-US" altLang="en-US" sz="1700" dirty="0"/>
          </a:p>
          <a:p>
            <a:r>
              <a:rPr lang="en-US" altLang="en-US" sz="1700" dirty="0"/>
              <a:t>During activities, counselors model behavior that reflects a culture of fair play, equity, and the inherent value of all campers to promote a sense of belonging. </a:t>
            </a:r>
          </a:p>
          <a:p>
            <a:pPr marL="0" indent="0">
              <a:buNone/>
            </a:pPr>
            <a:endParaRPr lang="en-US" altLang="en-US" sz="1700" b="1" dirty="0"/>
          </a:p>
          <a:p>
            <a:r>
              <a:rPr lang="en-US" altLang="en-US" b="1" dirty="0"/>
              <a:t>Counselors promote campers’ autonomy by offering them choices. </a:t>
            </a:r>
          </a:p>
        </p:txBody>
      </p:sp>
    </p:spTree>
    <p:extLst>
      <p:ext uri="{BB962C8B-B14F-4D97-AF65-F5344CB8AC3E}">
        <p14:creationId xmlns:p14="http://schemas.microsoft.com/office/powerpoint/2010/main" val="1927935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Key Takeaways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162800" cy="4343400"/>
          </a:xfrm>
        </p:spPr>
        <p:txBody>
          <a:bodyPr/>
          <a:lstStyle/>
          <a:p>
            <a:r>
              <a:rPr lang="en-US" altLang="en-US" dirty="0"/>
              <a:t>Inclusion is everyone’s                                              responsibility!</a:t>
            </a:r>
          </a:p>
          <a:p>
            <a:pPr marL="0" indent="0">
              <a:buNone/>
            </a:pPr>
            <a:endParaRPr lang="en-US" altLang="en-US" dirty="0"/>
          </a:p>
          <a:p>
            <a:r>
              <a:rPr lang="en-US" altLang="en-US" dirty="0"/>
              <a:t>Inclusion is possible!</a:t>
            </a:r>
          </a:p>
        </p:txBody>
      </p:sp>
      <p:pic>
        <p:nvPicPr>
          <p:cNvPr id="6" name="Google Shape;288;p33">
            <a:extLst>
              <a:ext uri="{FF2B5EF4-FFF2-40B4-BE49-F238E27FC236}">
                <a16:creationId xmlns:a16="http://schemas.microsoft.com/office/drawing/2014/main" id="{12540EAC-E28D-49D2-86F4-FCA469A59C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596899"/>
            <a:ext cx="3428999" cy="25145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E86302-8481-425C-9E29-BAE294561B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6"/>
          <a:stretch/>
        </p:blipFill>
        <p:spPr>
          <a:xfrm>
            <a:off x="609600" y="3633539"/>
            <a:ext cx="5506590" cy="262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87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3A42A-83BC-4648-94CC-69B7BB5F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Inclusion In Action</a:t>
            </a:r>
          </a:p>
        </p:txBody>
      </p:sp>
      <p:pic>
        <p:nvPicPr>
          <p:cNvPr id="4" name="Camp Shirver">
            <a:hlinkClick r:id="" action="ppaction://media"/>
            <a:extLst>
              <a:ext uri="{FF2B5EF4-FFF2-40B4-BE49-F238E27FC236}">
                <a16:creationId xmlns:a16="http://schemas.microsoft.com/office/drawing/2014/main" id="{B985C1C0-C83A-5848-9185-AD756704624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643063"/>
            <a:ext cx="7162800" cy="4029075"/>
          </a:xfrm>
        </p:spPr>
      </p:pic>
    </p:spTree>
    <p:extLst>
      <p:ext uri="{BB962C8B-B14F-4D97-AF65-F5344CB8AC3E}">
        <p14:creationId xmlns:p14="http://schemas.microsoft.com/office/powerpoint/2010/main" val="170079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How Can I Help?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162800" cy="4343400"/>
          </a:xfrm>
        </p:spPr>
        <p:txBody>
          <a:bodyPr/>
          <a:lstStyle/>
          <a:p>
            <a:pPr marL="0" indent="0" algn="ctr">
              <a:buNone/>
            </a:pPr>
            <a:endParaRPr lang="en-US" sz="1900" dirty="0"/>
          </a:p>
          <a:p>
            <a:pPr marL="0" indent="0" algn="ctr">
              <a:buNone/>
            </a:pPr>
            <a:r>
              <a:rPr lang="en-US" sz="1900" b="1" dirty="0"/>
              <a:t>Mark Spolidoro</a:t>
            </a:r>
          </a:p>
          <a:p>
            <a:pPr marL="0" indent="0" algn="ctr">
              <a:buNone/>
            </a:pPr>
            <a:r>
              <a:rPr lang="en-US" sz="1900" dirty="0"/>
              <a:t>Camp Shriver Director</a:t>
            </a:r>
          </a:p>
          <a:p>
            <a:pPr marL="0" indent="0" algn="ctr">
              <a:buNone/>
            </a:pPr>
            <a:r>
              <a:rPr lang="en-US" sz="1900" dirty="0"/>
              <a:t>Center for Social Development and Education</a:t>
            </a:r>
          </a:p>
          <a:p>
            <a:pPr marL="0" indent="0" algn="ctr">
              <a:buNone/>
            </a:pPr>
            <a:r>
              <a:rPr lang="en-US" sz="1900" dirty="0">
                <a:hlinkClick r:id="rId3"/>
              </a:rPr>
              <a:t>Mark.Spolidoro@umb.edu</a:t>
            </a:r>
            <a:r>
              <a:rPr lang="en-US" sz="1900" dirty="0"/>
              <a:t> </a:t>
            </a:r>
          </a:p>
          <a:p>
            <a:pPr marL="0" indent="0" algn="ctr">
              <a:buNone/>
            </a:pPr>
            <a:endParaRPr lang="en-US" sz="1900" dirty="0"/>
          </a:p>
          <a:p>
            <a:pPr marL="0" indent="0" algn="ctr">
              <a:buNone/>
            </a:pPr>
            <a:r>
              <a:rPr lang="en-US" sz="1900" dirty="0"/>
              <a:t>University of Massachusetts Boston</a:t>
            </a:r>
          </a:p>
          <a:p>
            <a:pPr marL="0" indent="0" algn="ctr">
              <a:buNone/>
            </a:pPr>
            <a:r>
              <a:rPr lang="en-US" sz="1900" dirty="0">
                <a:hlinkClick r:id="rId4"/>
              </a:rPr>
              <a:t>www.umb.edu/csde</a:t>
            </a:r>
            <a:r>
              <a:rPr lang="en-US" sz="1900" dirty="0"/>
              <a:t> </a:t>
            </a:r>
          </a:p>
          <a:p>
            <a:pPr marL="0" indent="0" algn="ctr">
              <a:buNone/>
            </a:pPr>
            <a:r>
              <a:rPr lang="en-US" sz="1900" dirty="0"/>
              <a:t>(617) 287-7250</a:t>
            </a:r>
          </a:p>
          <a:p>
            <a:pPr marL="0" indent="0" algn="ctr">
              <a:buNone/>
            </a:pPr>
            <a:endParaRPr lang="en-US" sz="1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8D64FB-74EA-4522-A17E-E4CA33271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709" y="381001"/>
            <a:ext cx="1625680" cy="167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18C5EE-5A60-4551-9BBA-CB1856530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5154889"/>
            <a:ext cx="1981200" cy="13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12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Fostering Social Inclusion</a:t>
            </a:r>
            <a:endParaRPr lang="en-US" altLang="en-US" sz="1600" u="sng" dirty="0">
              <a:solidFill>
                <a:srgbClr val="FF0000"/>
              </a:solidFill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162800" cy="4343400"/>
          </a:xfrm>
        </p:spPr>
        <p:txBody>
          <a:bodyPr/>
          <a:lstStyle/>
          <a:p>
            <a:r>
              <a:rPr lang="en-US" altLang="en-US" dirty="0"/>
              <a:t>How you think about campers with and without disabilities</a:t>
            </a:r>
          </a:p>
          <a:p>
            <a:pPr lvl="1"/>
            <a:r>
              <a:rPr lang="en-US" altLang="en-US" dirty="0"/>
              <a:t>Expectations</a:t>
            </a:r>
          </a:p>
          <a:p>
            <a:pPr marL="457200" lvl="1" indent="0">
              <a:buNone/>
            </a:pPr>
            <a:endParaRPr lang="en-US" altLang="en-US" dirty="0"/>
          </a:p>
        </p:txBody>
      </p:sp>
      <p:pic>
        <p:nvPicPr>
          <p:cNvPr id="6" name="Google Shape;367;p42">
            <a:extLst>
              <a:ext uri="{FF2B5EF4-FFF2-40B4-BE49-F238E27FC236}">
                <a16:creationId xmlns:a16="http://schemas.microsoft.com/office/drawing/2014/main" id="{47179765-0A22-47A0-BA22-F00B2086BE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0144" b="20146"/>
          <a:stretch/>
        </p:blipFill>
        <p:spPr>
          <a:xfrm>
            <a:off x="4648200" y="3413393"/>
            <a:ext cx="3272859" cy="2705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0568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Fostering Social Inclusion</a:t>
            </a:r>
            <a:endParaRPr lang="en-US" altLang="en-US" sz="1600" u="sng" dirty="0">
              <a:solidFill>
                <a:srgbClr val="FF0000"/>
              </a:solidFill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162800" cy="4343400"/>
          </a:xfrm>
        </p:spPr>
        <p:txBody>
          <a:bodyPr/>
          <a:lstStyle/>
          <a:p>
            <a:r>
              <a:rPr lang="en-US" altLang="en-US" dirty="0"/>
              <a:t>How you think about campers with and without disabilities</a:t>
            </a:r>
          </a:p>
          <a:p>
            <a:pPr lvl="1"/>
            <a:r>
              <a:rPr lang="en-US" altLang="en-US" dirty="0"/>
              <a:t>Expectations</a:t>
            </a:r>
          </a:p>
          <a:p>
            <a:r>
              <a:rPr lang="en-US" altLang="en-US" dirty="0"/>
              <a:t>How you talk and communicate about inclusion</a:t>
            </a:r>
          </a:p>
          <a:p>
            <a:pPr lvl="1"/>
            <a:r>
              <a:rPr lang="en-US" altLang="en-US" dirty="0"/>
              <a:t>First person language</a:t>
            </a:r>
          </a:p>
          <a:p>
            <a:pPr marL="457200" lvl="1" indent="0">
              <a:buNone/>
            </a:pPr>
            <a:endParaRPr lang="en-US" altLang="en-US" dirty="0"/>
          </a:p>
        </p:txBody>
      </p:sp>
      <p:pic>
        <p:nvPicPr>
          <p:cNvPr id="6" name="Google Shape;367;p42">
            <a:extLst>
              <a:ext uri="{FF2B5EF4-FFF2-40B4-BE49-F238E27FC236}">
                <a16:creationId xmlns:a16="http://schemas.microsoft.com/office/drawing/2014/main" id="{47179765-0A22-47A0-BA22-F00B2086BE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0144" b="20146"/>
          <a:stretch/>
        </p:blipFill>
        <p:spPr>
          <a:xfrm>
            <a:off x="4648200" y="3413393"/>
            <a:ext cx="3272859" cy="2705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5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Fostering Social Inclusion</a:t>
            </a:r>
            <a:endParaRPr lang="en-US" altLang="en-US" sz="1600" u="sng" dirty="0">
              <a:solidFill>
                <a:srgbClr val="FF0000"/>
              </a:solidFill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162800" cy="4343400"/>
          </a:xfrm>
        </p:spPr>
        <p:txBody>
          <a:bodyPr/>
          <a:lstStyle/>
          <a:p>
            <a:r>
              <a:rPr lang="en-US" altLang="en-US" dirty="0"/>
              <a:t>How you think about campers with and without disabilities</a:t>
            </a:r>
          </a:p>
          <a:p>
            <a:pPr lvl="1"/>
            <a:r>
              <a:rPr lang="en-US" altLang="en-US" dirty="0"/>
              <a:t>Expectations</a:t>
            </a:r>
          </a:p>
          <a:p>
            <a:r>
              <a:rPr lang="en-US" altLang="en-US" dirty="0"/>
              <a:t>How you talk and communicate about inclusion</a:t>
            </a:r>
          </a:p>
          <a:p>
            <a:pPr lvl="1"/>
            <a:r>
              <a:rPr lang="en-US" altLang="en-US" dirty="0"/>
              <a:t>First person language</a:t>
            </a:r>
          </a:p>
          <a:p>
            <a:r>
              <a:rPr lang="en-US" altLang="en-US" dirty="0"/>
              <a:t>How you plan for inclusion</a:t>
            </a:r>
          </a:p>
          <a:p>
            <a:pPr lvl="1"/>
            <a:r>
              <a:rPr lang="en-US" altLang="en-US" dirty="0"/>
              <a:t>Intentionality</a:t>
            </a:r>
          </a:p>
          <a:p>
            <a:pPr marL="457200" lvl="1" indent="0">
              <a:buNone/>
            </a:pPr>
            <a:endParaRPr lang="en-US" altLang="en-US" dirty="0"/>
          </a:p>
        </p:txBody>
      </p:sp>
      <p:pic>
        <p:nvPicPr>
          <p:cNvPr id="6" name="Google Shape;367;p42">
            <a:extLst>
              <a:ext uri="{FF2B5EF4-FFF2-40B4-BE49-F238E27FC236}">
                <a16:creationId xmlns:a16="http://schemas.microsoft.com/office/drawing/2014/main" id="{47179765-0A22-47A0-BA22-F00B2086BE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0144" b="20146"/>
          <a:stretch/>
        </p:blipFill>
        <p:spPr>
          <a:xfrm>
            <a:off x="4648200" y="3413393"/>
            <a:ext cx="3272859" cy="2705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091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Fostering Social Inclusion</a:t>
            </a:r>
            <a:endParaRPr lang="en-US" altLang="en-US" sz="1600" u="sng" dirty="0">
              <a:solidFill>
                <a:srgbClr val="FF0000"/>
              </a:solidFill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162800" cy="4343400"/>
          </a:xfrm>
        </p:spPr>
        <p:txBody>
          <a:bodyPr/>
          <a:lstStyle/>
          <a:p>
            <a:r>
              <a:rPr lang="en-US" altLang="en-US" dirty="0"/>
              <a:t>How you think about campers with and without disabilities</a:t>
            </a:r>
          </a:p>
          <a:p>
            <a:pPr lvl="1"/>
            <a:r>
              <a:rPr lang="en-US" altLang="en-US" dirty="0"/>
              <a:t>Expectations</a:t>
            </a:r>
          </a:p>
          <a:p>
            <a:r>
              <a:rPr lang="en-US" altLang="en-US" dirty="0"/>
              <a:t>How you talk and communicate about inclusion</a:t>
            </a:r>
          </a:p>
          <a:p>
            <a:pPr lvl="1"/>
            <a:r>
              <a:rPr lang="en-US" altLang="en-US" dirty="0"/>
              <a:t>First person language</a:t>
            </a:r>
          </a:p>
          <a:p>
            <a:r>
              <a:rPr lang="en-US" altLang="en-US" dirty="0"/>
              <a:t>How you plan for inclusion</a:t>
            </a:r>
          </a:p>
          <a:p>
            <a:pPr lvl="1"/>
            <a:r>
              <a:rPr lang="en-US" altLang="en-US" dirty="0"/>
              <a:t>Intentionality</a:t>
            </a:r>
          </a:p>
          <a:p>
            <a:r>
              <a:rPr lang="en-US" altLang="en-US" dirty="0"/>
              <a:t>How you implement inclusion</a:t>
            </a:r>
          </a:p>
          <a:p>
            <a:pPr lvl="1"/>
            <a:r>
              <a:rPr lang="en-US" altLang="en-US" dirty="0"/>
              <a:t>Ongoing adaptations</a:t>
            </a:r>
          </a:p>
          <a:p>
            <a:pPr lvl="1"/>
            <a:endParaRPr lang="en-US" altLang="en-US" dirty="0"/>
          </a:p>
          <a:p>
            <a:pPr marL="457200" lvl="1" indent="0">
              <a:buNone/>
            </a:pPr>
            <a:endParaRPr lang="en-US" altLang="en-US" dirty="0"/>
          </a:p>
        </p:txBody>
      </p:sp>
      <p:pic>
        <p:nvPicPr>
          <p:cNvPr id="6" name="Google Shape;367;p42">
            <a:extLst>
              <a:ext uri="{FF2B5EF4-FFF2-40B4-BE49-F238E27FC236}">
                <a16:creationId xmlns:a16="http://schemas.microsoft.com/office/drawing/2014/main" id="{47179765-0A22-47A0-BA22-F00B2086BE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0144" b="20146"/>
          <a:stretch/>
        </p:blipFill>
        <p:spPr>
          <a:xfrm>
            <a:off x="4648200" y="3413393"/>
            <a:ext cx="3272859" cy="2705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4285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E8E8CD-4E7B-4B30-9468-4330F8ACB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685800"/>
          </a:xfrm>
        </p:spPr>
        <p:txBody>
          <a:bodyPr/>
          <a:lstStyle/>
          <a:p>
            <a:r>
              <a:rPr lang="en-US" altLang="en-US" dirty="0"/>
              <a:t>Knowing Your Campers</a:t>
            </a:r>
            <a:endParaRPr lang="en-US" altLang="en-US" sz="1400" u="sng" dirty="0">
              <a:solidFill>
                <a:srgbClr val="FF0000"/>
              </a:solidFill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8904C0-AAFC-41B0-996F-15CD9AE37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001000" cy="4343400"/>
          </a:xfrm>
        </p:spPr>
        <p:txBody>
          <a:bodyPr/>
          <a:lstStyle/>
          <a:p>
            <a:r>
              <a:rPr lang="en-US" altLang="en-US" dirty="0"/>
              <a:t>Who are your campers and where do they fall on the continuum?</a:t>
            </a:r>
          </a:p>
          <a:p>
            <a:r>
              <a:rPr lang="en-US" altLang="en-US" dirty="0"/>
              <a:t>CHALLENGING to EXEMPLARY</a:t>
            </a:r>
          </a:p>
          <a:p>
            <a:pPr lvl="1"/>
            <a:r>
              <a:rPr lang="en-US" altLang="en-US" dirty="0"/>
              <a:t>Physical skills</a:t>
            </a:r>
          </a:p>
          <a:p>
            <a:pPr lvl="1"/>
            <a:r>
              <a:rPr lang="en-US" altLang="en-US" dirty="0"/>
              <a:t>Social and emotional skills</a:t>
            </a:r>
          </a:p>
          <a:p>
            <a:pPr lvl="1"/>
            <a:r>
              <a:rPr lang="en-US" altLang="en-US" dirty="0"/>
              <a:t>Cognitive skills</a:t>
            </a:r>
          </a:p>
          <a:p>
            <a:pPr lvl="1"/>
            <a:r>
              <a:rPr lang="en-US" altLang="en-US" dirty="0"/>
              <a:t>Athletic skills</a:t>
            </a:r>
          </a:p>
          <a:p>
            <a:pPr marL="457200" lvl="1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5" name="Google Shape;316;p36">
            <a:extLst>
              <a:ext uri="{FF2B5EF4-FFF2-40B4-BE49-F238E27FC236}">
                <a16:creationId xmlns:a16="http://schemas.microsoft.com/office/drawing/2014/main" id="{88083F52-F99F-4CB4-A839-4CE3E7BD86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792" y="3886200"/>
            <a:ext cx="3370807" cy="248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AF4F60-7DCE-4DE2-977C-A618778CC554}"/>
              </a:ext>
            </a:extLst>
          </p:cNvPr>
          <p:cNvSpPr txBox="1"/>
          <p:nvPr/>
        </p:nvSpPr>
        <p:spPr>
          <a:xfrm>
            <a:off x="4539867" y="3962400"/>
            <a:ext cx="3810000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005389"/>
              </a:buClr>
              <a:buFont typeface="Lucida Grande" pitchFamily="-105" charset="0"/>
              <a:buChar char="▸"/>
            </a:pPr>
            <a:r>
              <a:rPr lang="en-US" altLang="en-US" sz="2000" kern="0" dirty="0">
                <a:solidFill>
                  <a:srgbClr val="005A8B"/>
                </a:solidFill>
                <a:latin typeface="Arial"/>
                <a:ea typeface="ヒラギノ角ゴ Pro W3"/>
              </a:rPr>
              <a:t>This will help you determine                                            what each camper needs                                                     in terms of...</a:t>
            </a:r>
          </a:p>
          <a:p>
            <a:pPr marL="742950" lvl="1" indent="-285750">
              <a:spcBef>
                <a:spcPct val="20000"/>
              </a:spcBef>
              <a:buClr>
                <a:srgbClr val="005389"/>
              </a:buClr>
              <a:buFont typeface="Lucida Grande" pitchFamily="-105" charset="0"/>
              <a:buChar char="▸"/>
            </a:pPr>
            <a:r>
              <a:rPr lang="en-US" altLang="en-US" sz="1800" kern="0" dirty="0">
                <a:solidFill>
                  <a:srgbClr val="005A8B"/>
                </a:solidFill>
                <a:latin typeface="Arial Bold"/>
                <a:ea typeface="ヒラギノ角ゴ Pro W3"/>
              </a:rPr>
              <a:t>Program design</a:t>
            </a:r>
          </a:p>
          <a:p>
            <a:pPr marL="742950" lvl="1" indent="-285750">
              <a:spcBef>
                <a:spcPct val="20000"/>
              </a:spcBef>
              <a:buClr>
                <a:srgbClr val="005389"/>
              </a:buClr>
              <a:buFont typeface="Lucida Grande" pitchFamily="-105" charset="0"/>
              <a:buChar char="▸"/>
            </a:pPr>
            <a:r>
              <a:rPr lang="en-US" altLang="en-US" sz="1800" kern="0" dirty="0">
                <a:solidFill>
                  <a:srgbClr val="005A8B"/>
                </a:solidFill>
                <a:latin typeface="Arial Bold"/>
                <a:ea typeface="ヒラギノ角ゴ Pro W3"/>
              </a:rPr>
              <a:t>Support</a:t>
            </a:r>
          </a:p>
          <a:p>
            <a:pPr marL="742950" lvl="1" indent="-285750">
              <a:spcBef>
                <a:spcPct val="20000"/>
              </a:spcBef>
              <a:buClr>
                <a:srgbClr val="005389"/>
              </a:buClr>
              <a:buFont typeface="Lucida Grande" pitchFamily="-105" charset="0"/>
              <a:buChar char="▸"/>
            </a:pPr>
            <a:r>
              <a:rPr lang="en-US" altLang="en-US" sz="1800" kern="0" dirty="0">
                <a:solidFill>
                  <a:srgbClr val="005A8B"/>
                </a:solidFill>
                <a:latin typeface="Arial Bold"/>
                <a:ea typeface="ヒラギノ角ゴ Pro W3"/>
              </a:rPr>
              <a:t>Adaptions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256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35DDC-535C-A246-AEBE-90944A3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an Inclusive Mindset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83F41-84D7-0D44-B16F-BB8FCD11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7162800" cy="4114800"/>
          </a:xfrm>
        </p:spPr>
        <p:txBody>
          <a:bodyPr/>
          <a:lstStyle/>
          <a:p>
            <a:r>
              <a:rPr lang="en-US" dirty="0"/>
              <a:t>What does it mean to have an inclusive mindset at camp?</a:t>
            </a:r>
          </a:p>
          <a:p>
            <a:pPr lvl="1"/>
            <a:r>
              <a:rPr lang="en-US" dirty="0"/>
              <a:t>You believe that campers are more similar than different</a:t>
            </a:r>
          </a:p>
        </p:txBody>
      </p:sp>
      <p:pic>
        <p:nvPicPr>
          <p:cNvPr id="4" name="Google Shape;325;p37">
            <a:extLst>
              <a:ext uri="{FF2B5EF4-FFF2-40B4-BE49-F238E27FC236}">
                <a16:creationId xmlns:a16="http://schemas.microsoft.com/office/drawing/2014/main" id="{D5459463-1D0E-446B-943A-0601192C8F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200" y="3657600"/>
            <a:ext cx="3657600" cy="262572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5282764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2">
      <a:dk1>
        <a:srgbClr val="005A8B"/>
      </a:dk1>
      <a:lt1>
        <a:srgbClr val="FFFFFF"/>
      </a:lt1>
      <a:dk2>
        <a:srgbClr val="A0CFEB"/>
      </a:dk2>
      <a:lt2>
        <a:srgbClr val="A79E70"/>
      </a:lt2>
      <a:accent1>
        <a:srgbClr val="D47600"/>
      </a:accent1>
      <a:accent2>
        <a:srgbClr val="988F86"/>
      </a:accent2>
      <a:accent3>
        <a:srgbClr val="C59217"/>
      </a:accent3>
      <a:accent4>
        <a:srgbClr val="A33F1F"/>
      </a:accent4>
      <a:accent5>
        <a:srgbClr val="CDE4F3"/>
      </a:accent5>
      <a:accent6>
        <a:srgbClr val="B28414"/>
      </a:accent6>
      <a:hlink>
        <a:srgbClr val="D47600"/>
      </a:hlink>
      <a:folHlink>
        <a:srgbClr val="A33F1F"/>
      </a:folHlink>
    </a:clrScheme>
    <a:fontScheme name="Blank Presentation">
      <a:majorFont>
        <a:latin typeface="Arial Bold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FFFFFF"/>
        </a:dk1>
        <a:lt1>
          <a:srgbClr val="FFFFFF"/>
        </a:lt1>
        <a:dk2>
          <a:srgbClr val="FFFFFF"/>
        </a:dk2>
        <a:lt2>
          <a:srgbClr val="005A8B"/>
        </a:lt2>
        <a:accent1>
          <a:srgbClr val="A0CFEB"/>
        </a:accent1>
        <a:accent2>
          <a:srgbClr val="C59217"/>
        </a:accent2>
        <a:accent3>
          <a:srgbClr val="FFFFFF"/>
        </a:accent3>
        <a:accent4>
          <a:srgbClr val="DADADA"/>
        </a:accent4>
        <a:accent5>
          <a:srgbClr val="CDE4F3"/>
        </a:accent5>
        <a:accent6>
          <a:srgbClr val="B28414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772C7144727543865B549192CD0752" ma:contentTypeVersion="20" ma:contentTypeDescription="Create a new document." ma:contentTypeScope="" ma:versionID="451df7af00b005e75f2086febc732608">
  <xsd:schema xmlns:xsd="http://www.w3.org/2001/XMLSchema" xmlns:xs="http://www.w3.org/2001/XMLSchema" xmlns:p="http://schemas.microsoft.com/office/2006/metadata/properties" xmlns:ns1="http://schemas.microsoft.com/sharepoint/v3" xmlns:ns2="f6f5788f-c96a-4340-93c6-9f8c3955b8dc" xmlns:ns3="371f4c37-d7f1-4200-88d3-2f78fc5f8b88" targetNamespace="http://schemas.microsoft.com/office/2006/metadata/properties" ma:root="true" ma:fieldsID="f77cf0daa3edd5dd8ac486fc0db3cf99" ns1:_="" ns2:_="" ns3:_="">
    <xsd:import namespace="http://schemas.microsoft.com/sharepoint/v3"/>
    <xsd:import namespace="f6f5788f-c96a-4340-93c6-9f8c3955b8dc"/>
    <xsd:import namespace="371f4c37-d7f1-4200-88d3-2f78fc5f8b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f5788f-c96a-4340-93c6-9f8c3955b8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abb1ab42-7277-4699-bffd-c4f8fd762e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1f4c37-d7f1-4200-88d3-2f78fc5f8b8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5fe7a09-8699-4c30-88ee-fc92c368afc7}" ma:internalName="TaxCatchAll" ma:showField="CatchAllData" ma:web="371f4c37-d7f1-4200-88d3-2f78fc5f8b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371f4c37-d7f1-4200-88d3-2f78fc5f8b88" xsi:nil="true"/>
    <lcf76f155ced4ddcb4097134ff3c332f xmlns="f6f5788f-c96a-4340-93c6-9f8c3955b8d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497AB03-CBB6-4DEB-9310-55CC4C3B8E8D}"/>
</file>

<file path=customXml/itemProps2.xml><?xml version="1.0" encoding="utf-8"?>
<ds:datastoreItem xmlns:ds="http://schemas.openxmlformats.org/officeDocument/2006/customXml" ds:itemID="{184A1569-459B-49EF-972C-93588A357CCD}"/>
</file>

<file path=customXml/itemProps3.xml><?xml version="1.0" encoding="utf-8"?>
<ds:datastoreItem xmlns:ds="http://schemas.openxmlformats.org/officeDocument/2006/customXml" ds:itemID="{E9049ABD-1359-4164-8A74-96D4FDABD7B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33349</TotalTime>
  <Words>2923</Words>
  <Application>Microsoft Macintosh PowerPoint</Application>
  <PresentationFormat>On-screen Show (4:3)</PresentationFormat>
  <Paragraphs>369</Paragraphs>
  <Slides>34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 Unicode MS</vt:lpstr>
      <vt:lpstr>Arial</vt:lpstr>
      <vt:lpstr>Arial Bold</vt:lpstr>
      <vt:lpstr>Lucida Grande</vt:lpstr>
      <vt:lpstr>Blank Presentation</vt:lpstr>
      <vt:lpstr>Camp Shriver:  Best Practices for Inclusion at Camp</vt:lpstr>
      <vt:lpstr>Defining the Three Levels of Inclusion</vt:lpstr>
      <vt:lpstr>Defining Social Inclusion</vt:lpstr>
      <vt:lpstr>Fostering Social Inclusion</vt:lpstr>
      <vt:lpstr>Fostering Social Inclusion</vt:lpstr>
      <vt:lpstr>Fostering Social Inclusion</vt:lpstr>
      <vt:lpstr>Fostering Social Inclusion</vt:lpstr>
      <vt:lpstr>Knowing Your Campers</vt:lpstr>
      <vt:lpstr>Developing an Inclusive Mindset</vt:lpstr>
      <vt:lpstr>Developing an Inclusive Mindset</vt:lpstr>
      <vt:lpstr>Developing an Inclusive Mindset</vt:lpstr>
      <vt:lpstr>Counseling with an Inclusive Mindset</vt:lpstr>
      <vt:lpstr>Counseling with an Inclusive Mindset</vt:lpstr>
      <vt:lpstr>Counseling with an Inclusive Mindset</vt:lpstr>
      <vt:lpstr>Counseling with an Inclusive Mindset</vt:lpstr>
      <vt:lpstr>PowerPoint Presentation</vt:lpstr>
      <vt:lpstr>Best Practices: Communication with Families</vt:lpstr>
      <vt:lpstr>Example: What Can You Ask Families?</vt:lpstr>
      <vt:lpstr>Best Practices: Communication with Families</vt:lpstr>
      <vt:lpstr>Best Practices: Facilities &amp; Equipment</vt:lpstr>
      <vt:lpstr>Example: Snow Shoveling Cartoon</vt:lpstr>
      <vt:lpstr>Best Practices: Facilities &amp; Equipment</vt:lpstr>
      <vt:lpstr>Best Practices: Facilities &amp; Equipment</vt:lpstr>
      <vt:lpstr>Best Practices: Facilities &amp; Equipment</vt:lpstr>
      <vt:lpstr>Best Practices: Facilities &amp; Equipment</vt:lpstr>
      <vt:lpstr>Best Practices: Programming</vt:lpstr>
      <vt:lpstr>Example: Schedule Board &amp; Visual Timer</vt:lpstr>
      <vt:lpstr>Best Practices: Programming</vt:lpstr>
      <vt:lpstr>Best Practices: Programming</vt:lpstr>
      <vt:lpstr>Best Practices: Programming</vt:lpstr>
      <vt:lpstr>Best Practices: Programming</vt:lpstr>
      <vt:lpstr>Key Takeaways</vt:lpstr>
      <vt:lpstr>Inclusion In Action</vt:lpstr>
      <vt:lpstr>How Can I Help?</vt:lpstr>
    </vt:vector>
  </TitlesOfParts>
  <Company>CMN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CMN</dc:creator>
  <cp:lastModifiedBy>Mark Spolidoro</cp:lastModifiedBy>
  <cp:revision>234</cp:revision>
  <cp:lastPrinted>2019-02-23T14:25:37Z</cp:lastPrinted>
  <dcterms:created xsi:type="dcterms:W3CDTF">2009-04-07T15:06:50Z</dcterms:created>
  <dcterms:modified xsi:type="dcterms:W3CDTF">2025-06-13T17:16:50Z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0x01010024772C7144727543865B549192CD0752</vt:lpwstr>
  </property>
</Properties>
</file>