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
  </p:notesMasterIdLst>
  <p:sldIdLst>
    <p:sldId id="265" r:id="rId2"/>
    <p:sldId id="267" r:id="rId3"/>
    <p:sldId id="260" r:id="rId4"/>
    <p:sldId id="263" r:id="rId5"/>
    <p:sldId id="26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2"/>
    <p:restoredTop sz="94599"/>
  </p:normalViewPr>
  <p:slideViewPr>
    <p:cSldViewPr snapToGrid="0">
      <p:cViewPr varScale="1">
        <p:scale>
          <a:sx n="45" d="100"/>
          <a:sy n="45" d="100"/>
        </p:scale>
        <p:origin x="24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21804-F097-CC43-B374-C260E353FDEE}" type="datetimeFigureOut">
              <a:rPr lang="en-US" smtClean="0"/>
              <a:t>3/21/2025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65D82-56ED-8946-9565-9DCE232DC3CA}" type="slidenum">
              <a:rPr lang="en-US" smtClean="0"/>
              <a:t>‹#›</a:t>
            </a:fld>
            <a:endParaRPr lang="en-US"/>
          </a:p>
        </p:txBody>
      </p:sp>
    </p:spTree>
    <p:extLst>
      <p:ext uri="{BB962C8B-B14F-4D97-AF65-F5344CB8AC3E}">
        <p14:creationId xmlns:p14="http://schemas.microsoft.com/office/powerpoint/2010/main" val="42255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3136B-6C70-795E-D040-69940C330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5F4DE-3CD3-1F28-7909-85C833BEA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1DB87-AC4B-ADA5-D19F-AF2A8DA9A8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FA2CE5-1136-F581-3262-5940E1970D36}"/>
              </a:ext>
            </a:extLst>
          </p:cNvPr>
          <p:cNvSpPr>
            <a:spLocks noGrp="1"/>
          </p:cNvSpPr>
          <p:nvPr>
            <p:ph type="sldNum" sz="quarter" idx="5"/>
          </p:nvPr>
        </p:nvSpPr>
        <p:spPr/>
        <p:txBody>
          <a:bodyPr/>
          <a:lstStyle/>
          <a:p>
            <a:fld id="{F0B65D82-56ED-8946-9565-9DCE232DC3CA}" type="slidenum">
              <a:rPr lang="en-US" smtClean="0"/>
              <a:t>1</a:t>
            </a:fld>
            <a:endParaRPr lang="en-US"/>
          </a:p>
        </p:txBody>
      </p:sp>
    </p:spTree>
    <p:extLst>
      <p:ext uri="{BB962C8B-B14F-4D97-AF65-F5344CB8AC3E}">
        <p14:creationId xmlns:p14="http://schemas.microsoft.com/office/powerpoint/2010/main" val="272912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64012-6EEF-1062-5673-C7585E6A0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2F244-203B-9CC2-F3BE-24EF72BC2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C7262-16CB-1586-9C84-4197117D284D}"/>
              </a:ext>
            </a:extLst>
          </p:cNvPr>
          <p:cNvSpPr>
            <a:spLocks noGrp="1"/>
          </p:cNvSpPr>
          <p:nvPr>
            <p:ph type="body" idx="1"/>
          </p:nvPr>
        </p:nvSpPr>
        <p:spPr/>
        <p:txBody>
          <a:bodyPr/>
          <a:lstStyle/>
          <a:p>
            <a:r>
              <a:rPr lang="en-US" dirty="0"/>
              <a:t>Build from this template, copy one  </a:t>
            </a:r>
          </a:p>
        </p:txBody>
      </p:sp>
      <p:sp>
        <p:nvSpPr>
          <p:cNvPr id="4" name="Slide Number Placeholder 3">
            <a:extLst>
              <a:ext uri="{FF2B5EF4-FFF2-40B4-BE49-F238E27FC236}">
                <a16:creationId xmlns:a16="http://schemas.microsoft.com/office/drawing/2014/main" id="{CD236805-28FB-1EB4-6ECB-90775E4EEB40}"/>
              </a:ext>
            </a:extLst>
          </p:cNvPr>
          <p:cNvSpPr>
            <a:spLocks noGrp="1"/>
          </p:cNvSpPr>
          <p:nvPr>
            <p:ph type="sldNum" sz="quarter" idx="5"/>
          </p:nvPr>
        </p:nvSpPr>
        <p:spPr/>
        <p:txBody>
          <a:bodyPr/>
          <a:lstStyle/>
          <a:p>
            <a:fld id="{F0B65D82-56ED-8946-9565-9DCE232DC3CA}" type="slidenum">
              <a:rPr lang="en-US" smtClean="0"/>
              <a:t>2</a:t>
            </a:fld>
            <a:endParaRPr lang="en-US"/>
          </a:p>
        </p:txBody>
      </p:sp>
    </p:spTree>
    <p:extLst>
      <p:ext uri="{BB962C8B-B14F-4D97-AF65-F5344CB8AC3E}">
        <p14:creationId xmlns:p14="http://schemas.microsoft.com/office/powerpoint/2010/main" val="382244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t>
            </a:r>
          </a:p>
        </p:txBody>
      </p:sp>
      <p:sp>
        <p:nvSpPr>
          <p:cNvPr id="4" name="Slide Number Placeholder 3"/>
          <p:cNvSpPr>
            <a:spLocks noGrp="1"/>
          </p:cNvSpPr>
          <p:nvPr>
            <p:ph type="sldNum" sz="quarter" idx="5"/>
          </p:nvPr>
        </p:nvSpPr>
        <p:spPr/>
        <p:txBody>
          <a:bodyPr/>
          <a:lstStyle/>
          <a:p>
            <a:fld id="{F0B65D82-56ED-8946-9565-9DCE232DC3CA}" type="slidenum">
              <a:rPr lang="en-US" smtClean="0"/>
              <a:t>3</a:t>
            </a:fld>
            <a:endParaRPr lang="en-US"/>
          </a:p>
        </p:txBody>
      </p:sp>
    </p:spTree>
    <p:extLst>
      <p:ext uri="{BB962C8B-B14F-4D97-AF65-F5344CB8AC3E}">
        <p14:creationId xmlns:p14="http://schemas.microsoft.com/office/powerpoint/2010/main" val="262880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D70F-E9DB-454C-FAFC-7EA17C1B8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6036C-6077-5496-F06D-3CCCF5A42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7354F-39BF-0730-8015-CD7CF994B1A8}"/>
              </a:ext>
            </a:extLst>
          </p:cNvPr>
          <p:cNvSpPr>
            <a:spLocks noGrp="1"/>
          </p:cNvSpPr>
          <p:nvPr>
            <p:ph type="body" idx="1"/>
          </p:nvPr>
        </p:nvSpPr>
        <p:spPr/>
        <p:txBody>
          <a:bodyPr/>
          <a:lstStyle/>
          <a:p>
            <a:r>
              <a:rPr lang="en-US" dirty="0"/>
              <a:t>EXAMPLE </a:t>
            </a:r>
          </a:p>
        </p:txBody>
      </p:sp>
      <p:sp>
        <p:nvSpPr>
          <p:cNvPr id="4" name="Slide Number Placeholder 3">
            <a:extLst>
              <a:ext uri="{FF2B5EF4-FFF2-40B4-BE49-F238E27FC236}">
                <a16:creationId xmlns:a16="http://schemas.microsoft.com/office/drawing/2014/main" id="{43A1F2B4-81AF-9DCE-82D4-08AF39E6BFF6}"/>
              </a:ext>
            </a:extLst>
          </p:cNvPr>
          <p:cNvSpPr>
            <a:spLocks noGrp="1"/>
          </p:cNvSpPr>
          <p:nvPr>
            <p:ph type="sldNum" sz="quarter" idx="5"/>
          </p:nvPr>
        </p:nvSpPr>
        <p:spPr/>
        <p:txBody>
          <a:bodyPr/>
          <a:lstStyle/>
          <a:p>
            <a:fld id="{F0B65D82-56ED-8946-9565-9DCE232DC3CA}" type="slidenum">
              <a:rPr lang="en-US" smtClean="0"/>
              <a:t>4</a:t>
            </a:fld>
            <a:endParaRPr lang="en-US"/>
          </a:p>
        </p:txBody>
      </p:sp>
    </p:spTree>
    <p:extLst>
      <p:ext uri="{BB962C8B-B14F-4D97-AF65-F5344CB8AC3E}">
        <p14:creationId xmlns:p14="http://schemas.microsoft.com/office/powerpoint/2010/main" val="428291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697EA-E40F-D143-6B8C-F33E4C633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46EE5-F9A1-539E-8A49-07F7E9AC0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767A7-ADA6-799F-E4CF-96261AC60E60}"/>
              </a:ext>
            </a:extLst>
          </p:cNvPr>
          <p:cNvSpPr>
            <a:spLocks noGrp="1"/>
          </p:cNvSpPr>
          <p:nvPr>
            <p:ph type="body" idx="1"/>
          </p:nvPr>
        </p:nvSpPr>
        <p:spPr/>
        <p:txBody>
          <a:bodyPr/>
          <a:lstStyle/>
          <a:p>
            <a:r>
              <a:rPr lang="en-US" dirty="0"/>
              <a:t>EXAMPLE </a:t>
            </a:r>
          </a:p>
        </p:txBody>
      </p:sp>
      <p:sp>
        <p:nvSpPr>
          <p:cNvPr id="4" name="Slide Number Placeholder 3">
            <a:extLst>
              <a:ext uri="{FF2B5EF4-FFF2-40B4-BE49-F238E27FC236}">
                <a16:creationId xmlns:a16="http://schemas.microsoft.com/office/drawing/2014/main" id="{C16322A7-9BB2-F8DB-27F8-69B83AEBB656}"/>
              </a:ext>
            </a:extLst>
          </p:cNvPr>
          <p:cNvSpPr>
            <a:spLocks noGrp="1"/>
          </p:cNvSpPr>
          <p:nvPr>
            <p:ph type="sldNum" sz="quarter" idx="5"/>
          </p:nvPr>
        </p:nvSpPr>
        <p:spPr/>
        <p:txBody>
          <a:bodyPr/>
          <a:lstStyle/>
          <a:p>
            <a:fld id="{F0B65D82-56ED-8946-9565-9DCE232DC3CA}" type="slidenum">
              <a:rPr lang="en-US" smtClean="0"/>
              <a:t>5</a:t>
            </a:fld>
            <a:endParaRPr lang="en-US"/>
          </a:p>
        </p:txBody>
      </p:sp>
    </p:spTree>
    <p:extLst>
      <p:ext uri="{BB962C8B-B14F-4D97-AF65-F5344CB8AC3E}">
        <p14:creationId xmlns:p14="http://schemas.microsoft.com/office/powerpoint/2010/main" val="126420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82D1D-A1BD-3146-AFE6-165F9226A15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124690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82D1D-A1BD-3146-AFE6-165F9226A15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339747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3"/>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3"/>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82D1D-A1BD-3146-AFE6-165F9226A15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59736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82D1D-A1BD-3146-AFE6-165F9226A15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90425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82D1D-A1BD-3146-AFE6-165F9226A15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3717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82D1D-A1BD-3146-AFE6-165F9226A15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206674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5"/>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82D1D-A1BD-3146-AFE6-165F9226A154}"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50108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82D1D-A1BD-3146-AFE6-165F9226A154}"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197119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82D1D-A1BD-3146-AFE6-165F9226A154}"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216785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8"/>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982D1D-A1BD-3146-AFE6-165F9226A15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304209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8"/>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982D1D-A1BD-3146-AFE6-165F9226A15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99460-9C88-CF4D-BB06-86E31916456A}" type="slidenum">
              <a:rPr lang="en-US" smtClean="0"/>
              <a:t>‹#›</a:t>
            </a:fld>
            <a:endParaRPr lang="en-US"/>
          </a:p>
        </p:txBody>
      </p:sp>
    </p:spTree>
    <p:extLst>
      <p:ext uri="{BB962C8B-B14F-4D97-AF65-F5344CB8AC3E}">
        <p14:creationId xmlns:p14="http://schemas.microsoft.com/office/powerpoint/2010/main" val="56095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5"/>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7"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4982D1D-A1BD-3146-AFE6-165F9226A154}" type="datetimeFigureOut">
              <a:rPr lang="en-US" smtClean="0"/>
              <a:t>3/21/2025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9F99460-9C88-CF4D-BB06-86E31916456A}" type="slidenum">
              <a:rPr lang="en-US" smtClean="0"/>
              <a:t>‹#›</a:t>
            </a:fld>
            <a:endParaRPr lang="en-US"/>
          </a:p>
        </p:txBody>
      </p:sp>
    </p:spTree>
    <p:extLst>
      <p:ext uri="{BB962C8B-B14F-4D97-AF65-F5344CB8AC3E}">
        <p14:creationId xmlns:p14="http://schemas.microsoft.com/office/powerpoint/2010/main" val="1624121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8832-819A-8E5B-CD04-207F85C8FD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A08987-FD0C-E56C-F2AC-026D425F5CF9}"/>
              </a:ext>
            </a:extLst>
          </p:cNvPr>
          <p:cNvPicPr>
            <a:picLocks noChangeAspect="1"/>
          </p:cNvPicPr>
          <p:nvPr/>
        </p:nvPicPr>
        <p:blipFill>
          <a:blip r:embed="rId3"/>
          <a:srcRect b="33373"/>
          <a:stretch/>
        </p:blipFill>
        <p:spPr>
          <a:xfrm>
            <a:off x="0" y="5319765"/>
            <a:ext cx="6857999" cy="2829912"/>
          </a:xfrm>
          <a:prstGeom prst="rect">
            <a:avLst/>
          </a:prstGeom>
        </p:spPr>
      </p:pic>
      <p:sp>
        <p:nvSpPr>
          <p:cNvPr id="5" name="TextBox 4">
            <a:extLst>
              <a:ext uri="{FF2B5EF4-FFF2-40B4-BE49-F238E27FC236}">
                <a16:creationId xmlns:a16="http://schemas.microsoft.com/office/drawing/2014/main" id="{10C9443E-9F3A-9F9B-B794-E56A6740D757}"/>
              </a:ext>
            </a:extLst>
          </p:cNvPr>
          <p:cNvSpPr txBox="1"/>
          <p:nvPr/>
        </p:nvSpPr>
        <p:spPr>
          <a:xfrm>
            <a:off x="194377" y="4354468"/>
            <a:ext cx="6469236" cy="923330"/>
          </a:xfrm>
          <a:prstGeom prst="rect">
            <a:avLst/>
          </a:prstGeom>
          <a:noFill/>
        </p:spPr>
        <p:txBody>
          <a:bodyPr wrap="square" rtlCol="0">
            <a:spAutoFit/>
          </a:bodyPr>
          <a:lstStyle/>
          <a:p>
            <a:pPr algn="ctr"/>
            <a:r>
              <a:rPr lang="en-US" sz="1800" dirty="0">
                <a:solidFill>
                  <a:srgbClr val="002060"/>
                </a:solidFill>
                <a:latin typeface="Franklin Gothic Medium Cond" panose="020B0606030402020204" pitchFamily="34" charset="0"/>
              </a:rPr>
              <a:t>Here is my current progress in reaching my goal to support another summer of Camp Shriver! Please help me reach my fundraising finish line </a:t>
            </a:r>
            <a:r>
              <a:rPr lang="en-US" sz="1800" dirty="0">
                <a:solidFill>
                  <a:srgbClr val="002060"/>
                </a:solidFill>
                <a:highlight>
                  <a:srgbClr val="FFFF00"/>
                </a:highlight>
                <a:latin typeface="Franklin Gothic Medium Cond" panose="020B0606030402020204" pitchFamily="34" charset="0"/>
              </a:rPr>
              <a:t>before I go to the real starting line in April! / xx days/weeks to go</a:t>
            </a:r>
          </a:p>
        </p:txBody>
      </p:sp>
      <p:sp>
        <p:nvSpPr>
          <p:cNvPr id="6" name="TextBox 5">
            <a:extLst>
              <a:ext uri="{FF2B5EF4-FFF2-40B4-BE49-F238E27FC236}">
                <a16:creationId xmlns:a16="http://schemas.microsoft.com/office/drawing/2014/main" id="{3E0FFF24-D3D4-8021-61F6-F1790F305662}"/>
              </a:ext>
            </a:extLst>
          </p:cNvPr>
          <p:cNvSpPr txBox="1"/>
          <p:nvPr/>
        </p:nvSpPr>
        <p:spPr>
          <a:xfrm>
            <a:off x="718196" y="7930386"/>
            <a:ext cx="324144" cy="219291"/>
          </a:xfrm>
          <a:prstGeom prst="rect">
            <a:avLst/>
          </a:prstGeom>
          <a:noFill/>
        </p:spPr>
        <p:txBody>
          <a:bodyPr wrap="square" rtlCol="0">
            <a:spAutoFit/>
          </a:bodyPr>
          <a:lstStyle/>
          <a:p>
            <a:r>
              <a:rPr lang="en-US" sz="825" dirty="0">
                <a:solidFill>
                  <a:srgbClr val="002060"/>
                </a:solidFill>
                <a:latin typeface="Franklin Gothic Medium Cond" panose="020B0606030402020204" pitchFamily="34" charset="0"/>
              </a:rPr>
              <a:t>$0</a:t>
            </a:r>
          </a:p>
        </p:txBody>
      </p:sp>
      <p:sp>
        <p:nvSpPr>
          <p:cNvPr id="7" name="TextBox 6">
            <a:extLst>
              <a:ext uri="{FF2B5EF4-FFF2-40B4-BE49-F238E27FC236}">
                <a16:creationId xmlns:a16="http://schemas.microsoft.com/office/drawing/2014/main" id="{98B179AE-8C80-5EAA-F938-3EA3FE6DFF9C}"/>
              </a:ext>
            </a:extLst>
          </p:cNvPr>
          <p:cNvSpPr txBox="1"/>
          <p:nvPr/>
        </p:nvSpPr>
        <p:spPr>
          <a:xfrm>
            <a:off x="6178902" y="5938693"/>
            <a:ext cx="627261" cy="253916"/>
          </a:xfrm>
          <a:prstGeom prst="rect">
            <a:avLst/>
          </a:prstGeom>
          <a:noFill/>
        </p:spPr>
        <p:txBody>
          <a:bodyPr wrap="square" rtlCol="0">
            <a:spAutoFit/>
          </a:bodyPr>
          <a:lstStyle/>
          <a:p>
            <a:r>
              <a:rPr lang="en-US" sz="1050" dirty="0">
                <a:solidFill>
                  <a:srgbClr val="002060"/>
                </a:solidFill>
                <a:latin typeface="Franklin Gothic Medium Cond" panose="020B0606030402020204" pitchFamily="34" charset="0"/>
              </a:rPr>
              <a:t>$12,000</a:t>
            </a:r>
          </a:p>
        </p:txBody>
      </p:sp>
      <p:pic>
        <p:nvPicPr>
          <p:cNvPr id="1026" name="Picture 2" descr="Adress, destination, location, map, pin, street icon - Download on  Iconfinder">
            <a:extLst>
              <a:ext uri="{FF2B5EF4-FFF2-40B4-BE49-F238E27FC236}">
                <a16:creationId xmlns:a16="http://schemas.microsoft.com/office/drawing/2014/main" id="{18FA9AF9-871B-0D81-F991-4DF447715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15" y="7100915"/>
            <a:ext cx="329184" cy="329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F7A7EB-786E-5246-D7E1-440FF626BF1A}"/>
              </a:ext>
            </a:extLst>
          </p:cNvPr>
          <p:cNvSpPr txBox="1"/>
          <p:nvPr/>
        </p:nvSpPr>
        <p:spPr>
          <a:xfrm>
            <a:off x="1208599" y="6746840"/>
            <a:ext cx="688360" cy="253916"/>
          </a:xfrm>
          <a:prstGeom prst="rect">
            <a:avLst/>
          </a:prstGeom>
          <a:solidFill>
            <a:schemeClr val="bg1"/>
          </a:solidFill>
        </p:spPr>
        <p:txBody>
          <a:bodyPr wrap="square" rtlCol="0">
            <a:spAutoFit/>
          </a:bodyPr>
          <a:lstStyle/>
          <a:p>
            <a:pPr algn="ctr"/>
            <a:r>
              <a:rPr lang="en-US" sz="1050" dirty="0">
                <a:solidFill>
                  <a:srgbClr val="002060"/>
                </a:solidFill>
                <a:latin typeface="Franklin Gothic Medium Cond" panose="020B0606030402020204" pitchFamily="34" charset="0"/>
              </a:rPr>
              <a:t>I’M HERE! </a:t>
            </a:r>
          </a:p>
        </p:txBody>
      </p:sp>
      <p:sp>
        <p:nvSpPr>
          <p:cNvPr id="9" name="TextBox 8">
            <a:extLst>
              <a:ext uri="{FF2B5EF4-FFF2-40B4-BE49-F238E27FC236}">
                <a16:creationId xmlns:a16="http://schemas.microsoft.com/office/drawing/2014/main" id="{E024AF60-DED9-FDDE-9824-1989D3031673}"/>
              </a:ext>
            </a:extLst>
          </p:cNvPr>
          <p:cNvSpPr txBox="1"/>
          <p:nvPr/>
        </p:nvSpPr>
        <p:spPr>
          <a:xfrm>
            <a:off x="365457" y="8248978"/>
            <a:ext cx="6127076" cy="584775"/>
          </a:xfrm>
          <a:prstGeom prst="rect">
            <a:avLst/>
          </a:prstGeom>
          <a:noFill/>
        </p:spPr>
        <p:txBody>
          <a:bodyPr wrap="square" rtlCol="0">
            <a:spAutoFit/>
          </a:bodyPr>
          <a:lstStyle/>
          <a:p>
            <a:pPr algn="ctr"/>
            <a:r>
              <a:rPr lang="en-US" sz="1600" dirty="0">
                <a:solidFill>
                  <a:srgbClr val="002060"/>
                </a:solidFill>
                <a:latin typeface="Franklin Gothic Medium Cond" panose="020B0606030402020204" pitchFamily="34" charset="0"/>
              </a:rPr>
              <a:t>In fundraising world, I have reached </a:t>
            </a:r>
            <a:r>
              <a:rPr lang="en-US" sz="1600" dirty="0">
                <a:solidFill>
                  <a:srgbClr val="002060"/>
                </a:solidFill>
                <a:highlight>
                  <a:srgbClr val="FFFF00"/>
                </a:highlight>
                <a:latin typeface="Franklin Gothic Medium Cond" panose="020B0606030402020204" pitchFamily="34" charset="0"/>
              </a:rPr>
              <a:t>TOWN/LANDMARK/AREA! ADD STATEMENT ABOUT AREA/FOCUS /Feeling</a:t>
            </a:r>
            <a:endParaRPr lang="en-US" sz="1600" dirty="0">
              <a:solidFill>
                <a:srgbClr val="002060"/>
              </a:solidFill>
              <a:latin typeface="Franklin Gothic Medium Cond" panose="020B0606030402020204" pitchFamily="34" charset="0"/>
            </a:endParaRPr>
          </a:p>
        </p:txBody>
      </p:sp>
      <p:sp>
        <p:nvSpPr>
          <p:cNvPr id="2" name="TextBox 1">
            <a:extLst>
              <a:ext uri="{FF2B5EF4-FFF2-40B4-BE49-F238E27FC236}">
                <a16:creationId xmlns:a16="http://schemas.microsoft.com/office/drawing/2014/main" id="{27E853DF-D31A-BB1E-ED09-F5378DE83E6C}"/>
              </a:ext>
            </a:extLst>
          </p:cNvPr>
          <p:cNvSpPr txBox="1"/>
          <p:nvPr/>
        </p:nvSpPr>
        <p:spPr>
          <a:xfrm>
            <a:off x="202514" y="3940385"/>
            <a:ext cx="6452962" cy="415498"/>
          </a:xfrm>
          <a:prstGeom prst="rect">
            <a:avLst/>
          </a:prstGeom>
          <a:noFill/>
        </p:spPr>
        <p:txBody>
          <a:bodyPr wrap="square" rtlCol="0">
            <a:spAutoFit/>
          </a:bodyPr>
          <a:lstStyle/>
          <a:p>
            <a:pPr algn="just"/>
            <a:r>
              <a:rPr lang="en-US" sz="2100" b="1" dirty="0">
                <a:solidFill>
                  <a:srgbClr val="002060"/>
                </a:solidFill>
                <a:latin typeface="Franklin Gothic Demi Cond" panose="020B0603020102020204" pitchFamily="34" charset="0"/>
              </a:rPr>
              <a:t>AS A CHARITY RUNNER, I HAVE TWO FINISH LINES TO CROSS.</a:t>
            </a:r>
          </a:p>
        </p:txBody>
      </p:sp>
      <p:sp>
        <p:nvSpPr>
          <p:cNvPr id="3" name="TextBox 2">
            <a:extLst>
              <a:ext uri="{FF2B5EF4-FFF2-40B4-BE49-F238E27FC236}">
                <a16:creationId xmlns:a16="http://schemas.microsoft.com/office/drawing/2014/main" id="{FA1DE10F-2531-E506-7EF0-92843B90DE4C}"/>
              </a:ext>
            </a:extLst>
          </p:cNvPr>
          <p:cNvSpPr txBox="1"/>
          <p:nvPr/>
        </p:nvSpPr>
        <p:spPr>
          <a:xfrm>
            <a:off x="283985" y="108614"/>
            <a:ext cx="6290019" cy="923330"/>
          </a:xfrm>
          <a:prstGeom prst="rect">
            <a:avLst/>
          </a:prstGeom>
          <a:noFill/>
        </p:spPr>
        <p:txBody>
          <a:bodyPr wrap="square" rtlCol="0">
            <a:spAutoFit/>
          </a:bodyPr>
          <a:lstStyle/>
          <a:p>
            <a:pPr algn="ctr"/>
            <a:r>
              <a:rPr lang="en-US" sz="5400" b="1" dirty="0">
                <a:solidFill>
                  <a:srgbClr val="002060"/>
                </a:solidFill>
                <a:latin typeface="Franklin Gothic Demi Cond" panose="020B0603020102020204" pitchFamily="34" charset="0"/>
              </a:rPr>
              <a:t>DIRECTIONS</a:t>
            </a:r>
            <a:r>
              <a:rPr lang="en-US" sz="2100" b="1" dirty="0">
                <a:solidFill>
                  <a:srgbClr val="002060"/>
                </a:solidFill>
                <a:latin typeface="Franklin Gothic Demi Cond" panose="020B0603020102020204" pitchFamily="34" charset="0"/>
              </a:rPr>
              <a:t> </a:t>
            </a:r>
          </a:p>
        </p:txBody>
      </p:sp>
      <p:sp>
        <p:nvSpPr>
          <p:cNvPr id="16" name="TextBox 15">
            <a:extLst>
              <a:ext uri="{FF2B5EF4-FFF2-40B4-BE49-F238E27FC236}">
                <a16:creationId xmlns:a16="http://schemas.microsoft.com/office/drawing/2014/main" id="{608AE8E7-D80B-34FF-8353-05AFE6856E1B}"/>
              </a:ext>
            </a:extLst>
          </p:cNvPr>
          <p:cNvSpPr txBox="1"/>
          <p:nvPr/>
        </p:nvSpPr>
        <p:spPr>
          <a:xfrm>
            <a:off x="5076434" y="7065452"/>
            <a:ext cx="1281690" cy="400110"/>
          </a:xfrm>
          <a:prstGeom prst="rect">
            <a:avLst/>
          </a:prstGeom>
          <a:solidFill>
            <a:schemeClr val="bg1"/>
          </a:solidFill>
        </p:spPr>
        <p:txBody>
          <a:bodyPr wrap="square" rtlCol="0">
            <a:spAutoFit/>
          </a:bodyPr>
          <a:lstStyle/>
          <a:p>
            <a:pPr algn="ctr"/>
            <a:r>
              <a:rPr lang="en-US" sz="1000" dirty="0">
                <a:solidFill>
                  <a:srgbClr val="002060"/>
                </a:solidFill>
                <a:highlight>
                  <a:srgbClr val="FFFF00"/>
                </a:highlight>
                <a:latin typeface="Franklin Gothic Medium Cond" panose="020B0606030402020204" pitchFamily="34" charset="0"/>
              </a:rPr>
              <a:t>$1,599 RAISED, </a:t>
            </a:r>
          </a:p>
          <a:p>
            <a:pPr algn="ctr"/>
            <a:r>
              <a:rPr lang="en-US" sz="1000" dirty="0">
                <a:solidFill>
                  <a:srgbClr val="002060"/>
                </a:solidFill>
                <a:highlight>
                  <a:srgbClr val="FFFF00"/>
                </a:highlight>
                <a:latin typeface="Franklin Gothic Medium Cond" panose="020B0606030402020204" pitchFamily="34" charset="0"/>
              </a:rPr>
              <a:t>13% OF MY GOAL  </a:t>
            </a:r>
          </a:p>
        </p:txBody>
      </p:sp>
      <p:sp>
        <p:nvSpPr>
          <p:cNvPr id="10" name="TextBox 9">
            <a:extLst>
              <a:ext uri="{FF2B5EF4-FFF2-40B4-BE49-F238E27FC236}">
                <a16:creationId xmlns:a16="http://schemas.microsoft.com/office/drawing/2014/main" id="{BCD4F6BF-31FC-B5DE-3327-B7CD02B828C4}"/>
              </a:ext>
            </a:extLst>
          </p:cNvPr>
          <p:cNvSpPr txBox="1"/>
          <p:nvPr/>
        </p:nvSpPr>
        <p:spPr>
          <a:xfrm>
            <a:off x="104768" y="877437"/>
            <a:ext cx="6253356"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060"/>
                </a:solidFill>
                <a:latin typeface="Franklin Gothic Medium Cond" panose="020B0606030402020204" pitchFamily="34" charset="0"/>
              </a:rPr>
              <a:t>Use slide 2 – set up with your finish line fundraising goal </a:t>
            </a:r>
          </a:p>
          <a:p>
            <a:pPr marL="285750" indent="-285750">
              <a:buFont typeface="Arial" panose="020B0604020202020204" pitchFamily="34" charset="0"/>
              <a:buChar char="•"/>
            </a:pPr>
            <a:r>
              <a:rPr lang="en-US" sz="1600" dirty="0">
                <a:solidFill>
                  <a:srgbClr val="002060"/>
                </a:solidFill>
                <a:latin typeface="Franklin Gothic Medium Cond" panose="020B0606030402020204" pitchFamily="34" charset="0"/>
              </a:rPr>
              <a:t>Make a couple copies so it’s easier to edit/see prompts  </a:t>
            </a:r>
          </a:p>
          <a:p>
            <a:pPr marL="285750" indent="-285750">
              <a:buFont typeface="Arial" panose="020B0604020202020204" pitchFamily="34" charset="0"/>
              <a:buChar char="•"/>
            </a:pPr>
            <a:r>
              <a:rPr lang="en-US" sz="1600" dirty="0">
                <a:solidFill>
                  <a:srgbClr val="002060"/>
                </a:solidFill>
                <a:latin typeface="Franklin Gothic Medium Cond" panose="020B0606030402020204" pitchFamily="34" charset="0"/>
              </a:rPr>
              <a:t>Do the math (% of funds raised to goal, multiply that by 26.2 to identify where you are on the map – look to mile markers ) </a:t>
            </a:r>
          </a:p>
          <a:p>
            <a:pPr marL="285750" indent="-285750">
              <a:buFont typeface="Arial" panose="020B0604020202020204" pitchFamily="34" charset="0"/>
              <a:buChar char="•"/>
            </a:pPr>
            <a:r>
              <a:rPr lang="en-US" sz="1600" dirty="0">
                <a:solidFill>
                  <a:srgbClr val="002060"/>
                </a:solidFill>
                <a:latin typeface="Franklin Gothic Medium Cond" panose="020B0606030402020204" pitchFamily="34" charset="0"/>
              </a:rPr>
              <a:t>Add updated stats to the right side of the map (highlighted here for visibility)</a:t>
            </a:r>
          </a:p>
          <a:p>
            <a:pPr marL="285750" indent="-285750">
              <a:buFont typeface="Arial" panose="020B0604020202020204" pitchFamily="34" charset="0"/>
              <a:buChar char="•"/>
            </a:pPr>
            <a:r>
              <a:rPr lang="en-US" sz="1600" dirty="0">
                <a:solidFill>
                  <a:srgbClr val="002060"/>
                </a:solidFill>
                <a:latin typeface="Franklin Gothic Medium Cond" panose="020B0606030402020204" pitchFamily="34" charset="0"/>
              </a:rPr>
              <a:t>Move red pin and “I’m here” logo to match progress</a:t>
            </a:r>
          </a:p>
          <a:p>
            <a:pPr marL="285750" indent="-285750">
              <a:buFont typeface="Arial" panose="020B0604020202020204" pitchFamily="34" charset="0"/>
              <a:buChar char="•"/>
            </a:pPr>
            <a:r>
              <a:rPr lang="en-US" sz="1600" dirty="0">
                <a:solidFill>
                  <a:srgbClr val="002060"/>
                </a:solidFill>
                <a:latin typeface="Franklin Gothic Medium Cond" panose="020B0606030402020204" pitchFamily="34" charset="0"/>
              </a:rPr>
              <a:t>Update statements on either side of map</a:t>
            </a:r>
          </a:p>
          <a:p>
            <a:pPr marL="285750" indent="-285750">
              <a:buFont typeface="Arial" panose="020B0604020202020204" pitchFamily="34" charset="0"/>
              <a:buChar char="•"/>
            </a:pPr>
            <a:r>
              <a:rPr lang="en-US" sz="1600" dirty="0">
                <a:solidFill>
                  <a:srgbClr val="002060"/>
                </a:solidFill>
                <a:latin typeface="Franklin Gothic Medium Cond" panose="020B0606030402020204" pitchFamily="34" charset="0"/>
              </a:rPr>
              <a:t>When slide finalized – go to “file” “export” and change “file format” to “JPEG”, select “current slide only and the picture file will save to current/designated folder location. </a:t>
            </a:r>
          </a:p>
          <a:p>
            <a:pPr marL="285750" indent="-285750">
              <a:buFont typeface="Arial" panose="020B0604020202020204" pitchFamily="34" charset="0"/>
              <a:buChar char="•"/>
            </a:pPr>
            <a:r>
              <a:rPr lang="en-US" sz="1600" dirty="0">
                <a:solidFill>
                  <a:srgbClr val="002060"/>
                </a:solidFill>
                <a:latin typeface="Franklin Gothic Medium Cond" panose="020B0606030402020204" pitchFamily="34" charset="0"/>
              </a:rPr>
              <a:t>When I post I use the bottom space to tag those who have donated </a:t>
            </a:r>
          </a:p>
          <a:p>
            <a:pPr marL="285750" indent="-285750">
              <a:buFont typeface="Arial" panose="020B0604020202020204" pitchFamily="34" charset="0"/>
              <a:buChar char="•"/>
            </a:pPr>
            <a:endParaRPr lang="en-US" sz="1600" dirty="0">
              <a:solidFill>
                <a:srgbClr val="002060"/>
              </a:solidFill>
              <a:latin typeface="Franklin Gothic Medium Cond" panose="020B0606030402020204" pitchFamily="34" charset="0"/>
            </a:endParaRPr>
          </a:p>
          <a:p>
            <a:pPr marL="285750" indent="-285750">
              <a:buFont typeface="Arial" panose="020B0604020202020204" pitchFamily="34" charset="0"/>
              <a:buChar char="•"/>
            </a:pPr>
            <a:endParaRPr lang="en-US" sz="1600" dirty="0">
              <a:solidFill>
                <a:srgbClr val="002060"/>
              </a:solidFill>
              <a:latin typeface="Franklin Gothic Medium Cond" panose="020B0606030402020204" pitchFamily="34" charset="0"/>
            </a:endParaRPr>
          </a:p>
          <a:p>
            <a:pPr marL="285750" indent="-285750">
              <a:buFont typeface="Arial" panose="020B0604020202020204" pitchFamily="34" charset="0"/>
              <a:buChar char="•"/>
            </a:pPr>
            <a:endParaRPr lang="en-US" sz="1800" dirty="0">
              <a:solidFill>
                <a:srgbClr val="002060"/>
              </a:solidFill>
              <a:latin typeface="Franklin Gothic Medium Cond" panose="020B0606030402020204" pitchFamily="34" charset="0"/>
            </a:endParaRPr>
          </a:p>
        </p:txBody>
      </p:sp>
    </p:spTree>
    <p:extLst>
      <p:ext uri="{BB962C8B-B14F-4D97-AF65-F5344CB8AC3E}">
        <p14:creationId xmlns:p14="http://schemas.microsoft.com/office/powerpoint/2010/main" val="17922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25397-814F-0CBF-E5B0-D8976B46D82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433546-051E-9A05-85D5-C5B24494C2CE}"/>
              </a:ext>
            </a:extLst>
          </p:cNvPr>
          <p:cNvPicPr>
            <a:picLocks noChangeAspect="1"/>
          </p:cNvPicPr>
          <p:nvPr/>
        </p:nvPicPr>
        <p:blipFill>
          <a:blip r:embed="rId3"/>
          <a:srcRect b="33373"/>
          <a:stretch/>
        </p:blipFill>
        <p:spPr>
          <a:xfrm>
            <a:off x="0" y="1923415"/>
            <a:ext cx="6857999" cy="2829912"/>
          </a:xfrm>
          <a:prstGeom prst="rect">
            <a:avLst/>
          </a:prstGeom>
        </p:spPr>
      </p:pic>
      <p:sp>
        <p:nvSpPr>
          <p:cNvPr id="5" name="TextBox 4">
            <a:extLst>
              <a:ext uri="{FF2B5EF4-FFF2-40B4-BE49-F238E27FC236}">
                <a16:creationId xmlns:a16="http://schemas.microsoft.com/office/drawing/2014/main" id="{A0879AFD-22D3-13F1-19F2-B56BE1903202}"/>
              </a:ext>
            </a:extLst>
          </p:cNvPr>
          <p:cNvSpPr txBox="1"/>
          <p:nvPr/>
        </p:nvSpPr>
        <p:spPr>
          <a:xfrm>
            <a:off x="194377" y="958118"/>
            <a:ext cx="6469236" cy="923330"/>
          </a:xfrm>
          <a:prstGeom prst="rect">
            <a:avLst/>
          </a:prstGeom>
          <a:noFill/>
        </p:spPr>
        <p:txBody>
          <a:bodyPr wrap="square" rtlCol="0">
            <a:spAutoFit/>
          </a:bodyPr>
          <a:lstStyle/>
          <a:p>
            <a:pPr algn="ctr"/>
            <a:r>
              <a:rPr lang="en-US" sz="1800" dirty="0">
                <a:solidFill>
                  <a:srgbClr val="002060"/>
                </a:solidFill>
                <a:latin typeface="Franklin Gothic Medium Cond" panose="020B0606030402020204" pitchFamily="34" charset="0"/>
              </a:rPr>
              <a:t>Here is my current progress in reaching my goal to support another summer of Camp Shriver! Please help me reach my fundraising finish line </a:t>
            </a:r>
            <a:r>
              <a:rPr lang="en-US" sz="1800" dirty="0">
                <a:solidFill>
                  <a:srgbClr val="002060"/>
                </a:solidFill>
                <a:highlight>
                  <a:srgbClr val="FFFF00"/>
                </a:highlight>
                <a:latin typeface="Franklin Gothic Medium Cond" panose="020B0606030402020204" pitchFamily="34" charset="0"/>
              </a:rPr>
              <a:t>before I go to the real starting line in April! / xx days/weeks to go</a:t>
            </a:r>
          </a:p>
        </p:txBody>
      </p:sp>
      <p:sp>
        <p:nvSpPr>
          <p:cNvPr id="6" name="TextBox 5">
            <a:extLst>
              <a:ext uri="{FF2B5EF4-FFF2-40B4-BE49-F238E27FC236}">
                <a16:creationId xmlns:a16="http://schemas.microsoft.com/office/drawing/2014/main" id="{987887C3-0557-E468-C139-67915B7005B9}"/>
              </a:ext>
            </a:extLst>
          </p:cNvPr>
          <p:cNvSpPr txBox="1"/>
          <p:nvPr/>
        </p:nvSpPr>
        <p:spPr>
          <a:xfrm>
            <a:off x="794396" y="4499411"/>
            <a:ext cx="348604" cy="253916"/>
          </a:xfrm>
          <a:prstGeom prst="rect">
            <a:avLst/>
          </a:prstGeom>
          <a:noFill/>
        </p:spPr>
        <p:txBody>
          <a:bodyPr wrap="square" rtlCol="0">
            <a:spAutoFit/>
          </a:bodyPr>
          <a:lstStyle/>
          <a:p>
            <a:r>
              <a:rPr lang="en-US" sz="1050" dirty="0">
                <a:solidFill>
                  <a:srgbClr val="002060"/>
                </a:solidFill>
                <a:latin typeface="Franklin Gothic Medium Cond" panose="020B0606030402020204" pitchFamily="34" charset="0"/>
              </a:rPr>
              <a:t>$</a:t>
            </a:r>
            <a:r>
              <a:rPr lang="en-US" sz="1050" dirty="0">
                <a:solidFill>
                  <a:srgbClr val="002060"/>
                </a:solidFill>
                <a:highlight>
                  <a:srgbClr val="FFFF00"/>
                </a:highlight>
                <a:latin typeface="Franklin Gothic Medium Cond" panose="020B0606030402020204" pitchFamily="34" charset="0"/>
              </a:rPr>
              <a:t>0</a:t>
            </a:r>
          </a:p>
        </p:txBody>
      </p:sp>
      <p:sp>
        <p:nvSpPr>
          <p:cNvPr id="7" name="TextBox 6">
            <a:extLst>
              <a:ext uri="{FF2B5EF4-FFF2-40B4-BE49-F238E27FC236}">
                <a16:creationId xmlns:a16="http://schemas.microsoft.com/office/drawing/2014/main" id="{56432DE3-2283-CAC3-F3FE-DAED1CBBAA5C}"/>
              </a:ext>
            </a:extLst>
          </p:cNvPr>
          <p:cNvSpPr txBox="1"/>
          <p:nvPr/>
        </p:nvSpPr>
        <p:spPr>
          <a:xfrm>
            <a:off x="6044494" y="2568347"/>
            <a:ext cx="627261" cy="253916"/>
          </a:xfrm>
          <a:prstGeom prst="rect">
            <a:avLst/>
          </a:prstGeom>
          <a:noFill/>
        </p:spPr>
        <p:txBody>
          <a:bodyPr wrap="square" rtlCol="0">
            <a:spAutoFit/>
          </a:bodyPr>
          <a:lstStyle/>
          <a:p>
            <a:r>
              <a:rPr lang="en-US" sz="1050" dirty="0">
                <a:solidFill>
                  <a:srgbClr val="002060"/>
                </a:solidFill>
                <a:latin typeface="Franklin Gothic Medium Cond" panose="020B0606030402020204" pitchFamily="34" charset="0"/>
              </a:rPr>
              <a:t>$</a:t>
            </a:r>
            <a:r>
              <a:rPr lang="en-US" sz="1050" dirty="0">
                <a:solidFill>
                  <a:srgbClr val="002060"/>
                </a:solidFill>
                <a:highlight>
                  <a:srgbClr val="FFFF00"/>
                </a:highlight>
                <a:latin typeface="Franklin Gothic Medium Cond" panose="020B0606030402020204" pitchFamily="34" charset="0"/>
              </a:rPr>
              <a:t>12,000</a:t>
            </a:r>
          </a:p>
        </p:txBody>
      </p:sp>
      <p:pic>
        <p:nvPicPr>
          <p:cNvPr id="1026" name="Picture 2" descr="Adress, destination, location, map, pin, street icon - Download on  Iconfinder">
            <a:extLst>
              <a:ext uri="{FF2B5EF4-FFF2-40B4-BE49-F238E27FC236}">
                <a16:creationId xmlns:a16="http://schemas.microsoft.com/office/drawing/2014/main" id="{1052A83E-E9C6-75D5-FC32-FB7241D8E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441" y="3350490"/>
            <a:ext cx="329184" cy="329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94DB55-D3B8-F7BC-9FB6-EFEA570548E5}"/>
              </a:ext>
            </a:extLst>
          </p:cNvPr>
          <p:cNvSpPr txBox="1"/>
          <p:nvPr/>
        </p:nvSpPr>
        <p:spPr>
          <a:xfrm>
            <a:off x="1861899" y="3077691"/>
            <a:ext cx="694267" cy="230832"/>
          </a:xfrm>
          <a:prstGeom prst="rect">
            <a:avLst/>
          </a:prstGeom>
          <a:solidFill>
            <a:schemeClr val="bg1"/>
          </a:solidFill>
        </p:spPr>
        <p:txBody>
          <a:bodyPr wrap="square" rtlCol="0">
            <a:spAutoFit/>
          </a:bodyPr>
          <a:lstStyle/>
          <a:p>
            <a:pPr algn="ctr"/>
            <a:r>
              <a:rPr lang="en-US" sz="900" dirty="0">
                <a:solidFill>
                  <a:srgbClr val="002060"/>
                </a:solidFill>
                <a:latin typeface="Franklin Gothic Medium Cond" panose="020B0606030402020204" pitchFamily="34" charset="0"/>
              </a:rPr>
              <a:t>I’M HERE! </a:t>
            </a:r>
          </a:p>
        </p:txBody>
      </p:sp>
      <p:sp>
        <p:nvSpPr>
          <p:cNvPr id="9" name="TextBox 8">
            <a:extLst>
              <a:ext uri="{FF2B5EF4-FFF2-40B4-BE49-F238E27FC236}">
                <a16:creationId xmlns:a16="http://schemas.microsoft.com/office/drawing/2014/main" id="{34676F95-80E4-D2CE-ABA0-34E2DB11E759}"/>
              </a:ext>
            </a:extLst>
          </p:cNvPr>
          <p:cNvSpPr txBox="1"/>
          <p:nvPr/>
        </p:nvSpPr>
        <p:spPr>
          <a:xfrm>
            <a:off x="194377" y="4801569"/>
            <a:ext cx="6469236" cy="584775"/>
          </a:xfrm>
          <a:prstGeom prst="rect">
            <a:avLst/>
          </a:prstGeom>
          <a:noFill/>
        </p:spPr>
        <p:txBody>
          <a:bodyPr wrap="square" rtlCol="0">
            <a:spAutoFit/>
          </a:bodyPr>
          <a:lstStyle/>
          <a:p>
            <a:pPr algn="ctr"/>
            <a:r>
              <a:rPr lang="en-US" sz="1600" dirty="0">
                <a:solidFill>
                  <a:srgbClr val="002060"/>
                </a:solidFill>
                <a:latin typeface="Franklin Gothic Medium Cond" panose="020B0606030402020204" pitchFamily="34" charset="0"/>
              </a:rPr>
              <a:t>In fundraising world, I have reached </a:t>
            </a:r>
            <a:r>
              <a:rPr lang="en-US" sz="1600" dirty="0">
                <a:solidFill>
                  <a:srgbClr val="002060"/>
                </a:solidFill>
                <a:highlight>
                  <a:srgbClr val="FFFF00"/>
                </a:highlight>
                <a:latin typeface="Franklin Gothic Medium Cond" panose="020B0606030402020204" pitchFamily="34" charset="0"/>
              </a:rPr>
              <a:t>TOWN/LANDMARK/AREA! ADD STATEMENT ABOUT AREA/FOCUS /Feeling</a:t>
            </a:r>
            <a:endParaRPr lang="en-US" sz="1600" dirty="0">
              <a:solidFill>
                <a:srgbClr val="002060"/>
              </a:solidFill>
              <a:latin typeface="Franklin Gothic Medium Cond" panose="020B0606030402020204" pitchFamily="34" charset="0"/>
            </a:endParaRPr>
          </a:p>
        </p:txBody>
      </p:sp>
      <p:sp>
        <p:nvSpPr>
          <p:cNvPr id="2" name="TextBox 1">
            <a:extLst>
              <a:ext uri="{FF2B5EF4-FFF2-40B4-BE49-F238E27FC236}">
                <a16:creationId xmlns:a16="http://schemas.microsoft.com/office/drawing/2014/main" id="{E6305B8D-F082-A3B0-A062-017DCFD90CCB}"/>
              </a:ext>
            </a:extLst>
          </p:cNvPr>
          <p:cNvSpPr txBox="1"/>
          <p:nvPr/>
        </p:nvSpPr>
        <p:spPr>
          <a:xfrm>
            <a:off x="202514" y="544035"/>
            <a:ext cx="6452962" cy="415498"/>
          </a:xfrm>
          <a:prstGeom prst="rect">
            <a:avLst/>
          </a:prstGeom>
          <a:noFill/>
        </p:spPr>
        <p:txBody>
          <a:bodyPr wrap="square" rtlCol="0">
            <a:spAutoFit/>
          </a:bodyPr>
          <a:lstStyle/>
          <a:p>
            <a:pPr algn="just"/>
            <a:r>
              <a:rPr lang="en-US" sz="2100" b="1" dirty="0">
                <a:solidFill>
                  <a:srgbClr val="002060"/>
                </a:solidFill>
                <a:latin typeface="Franklin Gothic Demi Cond" panose="020B0603020102020204" pitchFamily="34" charset="0"/>
              </a:rPr>
              <a:t>AS A CHARITY RUNNER, I HAVE TWO FINISH LINES TO CROSS.</a:t>
            </a:r>
          </a:p>
        </p:txBody>
      </p:sp>
      <p:sp>
        <p:nvSpPr>
          <p:cNvPr id="3" name="TextBox 2">
            <a:extLst>
              <a:ext uri="{FF2B5EF4-FFF2-40B4-BE49-F238E27FC236}">
                <a16:creationId xmlns:a16="http://schemas.microsoft.com/office/drawing/2014/main" id="{9B7F49EE-FCEE-E1F4-9CC0-FFC02303E9F9}"/>
              </a:ext>
            </a:extLst>
          </p:cNvPr>
          <p:cNvSpPr txBox="1"/>
          <p:nvPr/>
        </p:nvSpPr>
        <p:spPr>
          <a:xfrm>
            <a:off x="101252" y="5744793"/>
            <a:ext cx="6655486" cy="415498"/>
          </a:xfrm>
          <a:prstGeom prst="rect">
            <a:avLst/>
          </a:prstGeom>
          <a:noFill/>
        </p:spPr>
        <p:txBody>
          <a:bodyPr wrap="square" rtlCol="0">
            <a:spAutoFit/>
          </a:bodyPr>
          <a:lstStyle/>
          <a:p>
            <a:pPr algn="ctr"/>
            <a:r>
              <a:rPr lang="en-US" sz="2100" b="1" dirty="0">
                <a:solidFill>
                  <a:srgbClr val="002060"/>
                </a:solidFill>
                <a:latin typeface="Franklin Gothic Demi Cond" panose="020B0603020102020204" pitchFamily="34" charset="0"/>
              </a:rPr>
              <a:t>THANK YOU TO EVERYONE THAT HAS DONATED TO  GET ME HERE!</a:t>
            </a:r>
          </a:p>
        </p:txBody>
      </p:sp>
      <p:sp>
        <p:nvSpPr>
          <p:cNvPr id="16" name="TextBox 15">
            <a:extLst>
              <a:ext uri="{FF2B5EF4-FFF2-40B4-BE49-F238E27FC236}">
                <a16:creationId xmlns:a16="http://schemas.microsoft.com/office/drawing/2014/main" id="{FB246D9A-55F3-F1D7-D30A-9DCC336B733C}"/>
              </a:ext>
            </a:extLst>
          </p:cNvPr>
          <p:cNvSpPr txBox="1"/>
          <p:nvPr/>
        </p:nvSpPr>
        <p:spPr>
          <a:xfrm>
            <a:off x="5076434" y="3669102"/>
            <a:ext cx="1281690" cy="400110"/>
          </a:xfrm>
          <a:prstGeom prst="rect">
            <a:avLst/>
          </a:prstGeom>
          <a:solidFill>
            <a:schemeClr val="bg1"/>
          </a:solidFill>
        </p:spPr>
        <p:txBody>
          <a:bodyPr wrap="square" rtlCol="0">
            <a:spAutoFit/>
          </a:bodyPr>
          <a:lstStyle/>
          <a:p>
            <a:pPr algn="ctr"/>
            <a:r>
              <a:rPr lang="en-US" sz="1000" dirty="0">
                <a:solidFill>
                  <a:srgbClr val="002060"/>
                </a:solidFill>
                <a:highlight>
                  <a:srgbClr val="FFFF00"/>
                </a:highlight>
                <a:latin typeface="Franklin Gothic Medium Cond" panose="020B0606030402020204" pitchFamily="34" charset="0"/>
              </a:rPr>
              <a:t>$3,329 RAISED, </a:t>
            </a:r>
          </a:p>
          <a:p>
            <a:pPr algn="ctr"/>
            <a:r>
              <a:rPr lang="en-US" sz="1000" dirty="0">
                <a:solidFill>
                  <a:srgbClr val="002060"/>
                </a:solidFill>
                <a:highlight>
                  <a:srgbClr val="FFFF00"/>
                </a:highlight>
                <a:latin typeface="Franklin Gothic Medium Cond" panose="020B0606030402020204" pitchFamily="34" charset="0"/>
              </a:rPr>
              <a:t>27% OF MY GOAL  </a:t>
            </a:r>
          </a:p>
        </p:txBody>
      </p:sp>
    </p:spTree>
    <p:extLst>
      <p:ext uri="{BB962C8B-B14F-4D97-AF65-F5344CB8AC3E}">
        <p14:creationId xmlns:p14="http://schemas.microsoft.com/office/powerpoint/2010/main" val="390050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37F0F-0555-BEB2-B0E2-5693EE947D13}"/>
              </a:ext>
            </a:extLst>
          </p:cNvPr>
          <p:cNvPicPr>
            <a:picLocks noChangeAspect="1"/>
          </p:cNvPicPr>
          <p:nvPr/>
        </p:nvPicPr>
        <p:blipFill>
          <a:blip r:embed="rId3"/>
          <a:srcRect b="29246"/>
          <a:stretch/>
        </p:blipFill>
        <p:spPr>
          <a:xfrm>
            <a:off x="202519" y="1997845"/>
            <a:ext cx="6452962" cy="2827711"/>
          </a:xfrm>
          <a:prstGeom prst="rect">
            <a:avLst/>
          </a:prstGeom>
        </p:spPr>
      </p:pic>
      <p:sp>
        <p:nvSpPr>
          <p:cNvPr id="5" name="TextBox 4">
            <a:extLst>
              <a:ext uri="{FF2B5EF4-FFF2-40B4-BE49-F238E27FC236}">
                <a16:creationId xmlns:a16="http://schemas.microsoft.com/office/drawing/2014/main" id="{10470A46-61D3-03E8-C421-096E8F6BABD4}"/>
              </a:ext>
            </a:extLst>
          </p:cNvPr>
          <p:cNvSpPr txBox="1"/>
          <p:nvPr/>
        </p:nvSpPr>
        <p:spPr>
          <a:xfrm>
            <a:off x="194377" y="958118"/>
            <a:ext cx="6469236" cy="923330"/>
          </a:xfrm>
          <a:prstGeom prst="rect">
            <a:avLst/>
          </a:prstGeom>
          <a:noFill/>
        </p:spPr>
        <p:txBody>
          <a:bodyPr wrap="square" rtlCol="0">
            <a:spAutoFit/>
          </a:bodyPr>
          <a:lstStyle/>
          <a:p>
            <a:pPr algn="ctr"/>
            <a:r>
              <a:rPr lang="en-US" dirty="0">
                <a:solidFill>
                  <a:srgbClr val="002060"/>
                </a:solidFill>
                <a:latin typeface="Franklin Gothic Medium Cond" panose="020B0606030402020204" pitchFamily="34" charset="0"/>
              </a:rPr>
              <a:t>I’ll be tracking my fundraising for Camp Shriver along the course map to show my progress. Please help me reach my fundraising finish line before I go to the real starting line in April! </a:t>
            </a:r>
          </a:p>
        </p:txBody>
      </p:sp>
      <p:sp>
        <p:nvSpPr>
          <p:cNvPr id="6" name="TextBox 5">
            <a:extLst>
              <a:ext uri="{FF2B5EF4-FFF2-40B4-BE49-F238E27FC236}">
                <a16:creationId xmlns:a16="http://schemas.microsoft.com/office/drawing/2014/main" id="{696F4896-F492-AAC8-5C01-234A3797CA21}"/>
              </a:ext>
            </a:extLst>
          </p:cNvPr>
          <p:cNvSpPr txBox="1"/>
          <p:nvPr/>
        </p:nvSpPr>
        <p:spPr>
          <a:xfrm>
            <a:off x="972196" y="4441330"/>
            <a:ext cx="324144" cy="219291"/>
          </a:xfrm>
          <a:prstGeom prst="rect">
            <a:avLst/>
          </a:prstGeom>
          <a:noFill/>
        </p:spPr>
        <p:txBody>
          <a:bodyPr wrap="square" rtlCol="0">
            <a:spAutoFit/>
          </a:bodyPr>
          <a:lstStyle/>
          <a:p>
            <a:r>
              <a:rPr lang="en-US" sz="825" dirty="0">
                <a:solidFill>
                  <a:srgbClr val="002060"/>
                </a:solidFill>
                <a:latin typeface="Franklin Gothic Medium Cond" panose="020B0606030402020204" pitchFamily="34" charset="0"/>
              </a:rPr>
              <a:t>$0</a:t>
            </a:r>
          </a:p>
        </p:txBody>
      </p:sp>
      <p:sp>
        <p:nvSpPr>
          <p:cNvPr id="7" name="TextBox 6">
            <a:extLst>
              <a:ext uri="{FF2B5EF4-FFF2-40B4-BE49-F238E27FC236}">
                <a16:creationId xmlns:a16="http://schemas.microsoft.com/office/drawing/2014/main" id="{2FC5B997-706D-30C6-D9A1-B7FF1C1309D5}"/>
              </a:ext>
            </a:extLst>
          </p:cNvPr>
          <p:cNvSpPr txBox="1"/>
          <p:nvPr/>
        </p:nvSpPr>
        <p:spPr>
          <a:xfrm>
            <a:off x="6044494" y="2568347"/>
            <a:ext cx="627261" cy="253916"/>
          </a:xfrm>
          <a:prstGeom prst="rect">
            <a:avLst/>
          </a:prstGeom>
          <a:noFill/>
        </p:spPr>
        <p:txBody>
          <a:bodyPr wrap="square" rtlCol="0">
            <a:spAutoFit/>
          </a:bodyPr>
          <a:lstStyle/>
          <a:p>
            <a:r>
              <a:rPr lang="en-US" sz="1050" dirty="0">
                <a:solidFill>
                  <a:srgbClr val="002060"/>
                </a:solidFill>
                <a:latin typeface="Franklin Gothic Medium Cond" panose="020B0606030402020204" pitchFamily="34" charset="0"/>
              </a:rPr>
              <a:t>$12,000</a:t>
            </a:r>
          </a:p>
        </p:txBody>
      </p:sp>
      <p:pic>
        <p:nvPicPr>
          <p:cNvPr id="1026" name="Picture 2" descr="Adress, destination, location, map, pin, street icon - Download on  Iconfinder">
            <a:extLst>
              <a:ext uri="{FF2B5EF4-FFF2-40B4-BE49-F238E27FC236}">
                <a16:creationId xmlns:a16="http://schemas.microsoft.com/office/drawing/2014/main" id="{F1F02913-9C7D-342E-BD63-7A675FCC9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15" y="3704565"/>
            <a:ext cx="329184" cy="329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F15E93-B7D9-E7B9-88C9-13D1EE5025EF}"/>
              </a:ext>
            </a:extLst>
          </p:cNvPr>
          <p:cNvSpPr txBox="1"/>
          <p:nvPr/>
        </p:nvSpPr>
        <p:spPr>
          <a:xfrm>
            <a:off x="1134268" y="3156115"/>
            <a:ext cx="858351" cy="473335"/>
          </a:xfrm>
          <a:prstGeom prst="rect">
            <a:avLst/>
          </a:prstGeom>
          <a:solidFill>
            <a:schemeClr val="bg1"/>
          </a:solidFill>
        </p:spPr>
        <p:txBody>
          <a:bodyPr wrap="square" rtlCol="0">
            <a:spAutoFit/>
          </a:bodyPr>
          <a:lstStyle/>
          <a:p>
            <a:pPr algn="ctr"/>
            <a:r>
              <a:rPr lang="en-US" sz="900" dirty="0">
                <a:solidFill>
                  <a:srgbClr val="002060"/>
                </a:solidFill>
                <a:latin typeface="Franklin Gothic Medium Cond" panose="020B0606030402020204" pitchFamily="34" charset="0"/>
              </a:rPr>
              <a:t>I’M HERE! </a:t>
            </a:r>
          </a:p>
          <a:p>
            <a:pPr algn="ctr"/>
            <a:r>
              <a:rPr lang="en-US" sz="788" dirty="0">
                <a:solidFill>
                  <a:srgbClr val="002060"/>
                </a:solidFill>
                <a:latin typeface="Franklin Gothic Medium Cond" panose="020B0606030402020204" pitchFamily="34" charset="0"/>
              </a:rPr>
              <a:t>$1,599 RAISED, </a:t>
            </a:r>
          </a:p>
          <a:p>
            <a:pPr algn="ctr"/>
            <a:r>
              <a:rPr lang="en-US" sz="788" dirty="0">
                <a:solidFill>
                  <a:srgbClr val="002060"/>
                </a:solidFill>
                <a:latin typeface="Franklin Gothic Medium Cond" panose="020B0606030402020204" pitchFamily="34" charset="0"/>
              </a:rPr>
              <a:t>13% OF MY GOAL  </a:t>
            </a:r>
          </a:p>
        </p:txBody>
      </p:sp>
      <p:sp>
        <p:nvSpPr>
          <p:cNvPr id="9" name="TextBox 8">
            <a:extLst>
              <a:ext uri="{FF2B5EF4-FFF2-40B4-BE49-F238E27FC236}">
                <a16:creationId xmlns:a16="http://schemas.microsoft.com/office/drawing/2014/main" id="{A60FE89B-0534-52AE-8442-1ACE2FF5426C}"/>
              </a:ext>
            </a:extLst>
          </p:cNvPr>
          <p:cNvSpPr txBox="1"/>
          <p:nvPr/>
        </p:nvSpPr>
        <p:spPr>
          <a:xfrm>
            <a:off x="365457" y="4852628"/>
            <a:ext cx="6127076" cy="584775"/>
          </a:xfrm>
          <a:prstGeom prst="rect">
            <a:avLst/>
          </a:prstGeom>
          <a:noFill/>
        </p:spPr>
        <p:txBody>
          <a:bodyPr wrap="square" rtlCol="0">
            <a:spAutoFit/>
          </a:bodyPr>
          <a:lstStyle/>
          <a:p>
            <a:pPr algn="ctr"/>
            <a:r>
              <a:rPr lang="en-US" sz="1600" dirty="0">
                <a:solidFill>
                  <a:srgbClr val="002060"/>
                </a:solidFill>
                <a:latin typeface="Franklin Gothic Medium Cond" panose="020B0606030402020204" pitchFamily="34" charset="0"/>
              </a:rPr>
              <a:t>In fundraising world, I have reached Ashland! I’m happy to be here with a solid start to keep me feeling optimistic for this journey, but I have a long way to go! </a:t>
            </a:r>
          </a:p>
        </p:txBody>
      </p:sp>
      <p:sp>
        <p:nvSpPr>
          <p:cNvPr id="2" name="TextBox 1">
            <a:extLst>
              <a:ext uri="{FF2B5EF4-FFF2-40B4-BE49-F238E27FC236}">
                <a16:creationId xmlns:a16="http://schemas.microsoft.com/office/drawing/2014/main" id="{D243D5BF-0D53-E519-5EC4-8D022B2E0462}"/>
              </a:ext>
            </a:extLst>
          </p:cNvPr>
          <p:cNvSpPr txBox="1"/>
          <p:nvPr/>
        </p:nvSpPr>
        <p:spPr>
          <a:xfrm>
            <a:off x="202514" y="544035"/>
            <a:ext cx="6452962" cy="415498"/>
          </a:xfrm>
          <a:prstGeom prst="rect">
            <a:avLst/>
          </a:prstGeom>
          <a:noFill/>
        </p:spPr>
        <p:txBody>
          <a:bodyPr wrap="square" rtlCol="0">
            <a:spAutoFit/>
          </a:bodyPr>
          <a:lstStyle/>
          <a:p>
            <a:pPr algn="just"/>
            <a:r>
              <a:rPr lang="en-US" sz="2100" b="1" dirty="0">
                <a:solidFill>
                  <a:srgbClr val="002060"/>
                </a:solidFill>
                <a:latin typeface="Franklin Gothic Demi Cond" panose="020B0603020102020204" pitchFamily="34" charset="0"/>
              </a:rPr>
              <a:t>AS A CHARITY RUNNER, I HAVE TWO FINISH LINES TO CROSS.</a:t>
            </a:r>
          </a:p>
        </p:txBody>
      </p:sp>
      <p:sp>
        <p:nvSpPr>
          <p:cNvPr id="3" name="TextBox 2">
            <a:extLst>
              <a:ext uri="{FF2B5EF4-FFF2-40B4-BE49-F238E27FC236}">
                <a16:creationId xmlns:a16="http://schemas.microsoft.com/office/drawing/2014/main" id="{F7A5DC43-9144-C48E-916D-183051CF0A40}"/>
              </a:ext>
            </a:extLst>
          </p:cNvPr>
          <p:cNvSpPr txBox="1"/>
          <p:nvPr/>
        </p:nvSpPr>
        <p:spPr>
          <a:xfrm>
            <a:off x="508005" y="5437403"/>
            <a:ext cx="5841980" cy="415498"/>
          </a:xfrm>
          <a:prstGeom prst="rect">
            <a:avLst/>
          </a:prstGeom>
          <a:noFill/>
        </p:spPr>
        <p:txBody>
          <a:bodyPr wrap="square" rtlCol="0">
            <a:spAutoFit/>
          </a:bodyPr>
          <a:lstStyle/>
          <a:p>
            <a:pPr algn="ctr"/>
            <a:r>
              <a:rPr lang="en-US" sz="2100" b="1" dirty="0">
                <a:solidFill>
                  <a:srgbClr val="002060"/>
                </a:solidFill>
                <a:latin typeface="Franklin Gothic Demi Cond" panose="020B0603020102020204" pitchFamily="34" charset="0"/>
              </a:rPr>
              <a:t>THANK YOU TO EVERYONE THAT HAS DONATED SO FAR!</a:t>
            </a:r>
          </a:p>
        </p:txBody>
      </p:sp>
    </p:spTree>
    <p:extLst>
      <p:ext uri="{BB962C8B-B14F-4D97-AF65-F5344CB8AC3E}">
        <p14:creationId xmlns:p14="http://schemas.microsoft.com/office/powerpoint/2010/main" val="171138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1C31-C60E-518A-E8CE-43F1F1B6E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CC05FA9-D614-4AB0-9C75-52C59EA46502}"/>
              </a:ext>
            </a:extLst>
          </p:cNvPr>
          <p:cNvPicPr>
            <a:picLocks noChangeAspect="1"/>
          </p:cNvPicPr>
          <p:nvPr/>
        </p:nvPicPr>
        <p:blipFill>
          <a:blip r:embed="rId3"/>
          <a:srcRect b="33373"/>
          <a:stretch/>
        </p:blipFill>
        <p:spPr>
          <a:xfrm>
            <a:off x="0" y="1923415"/>
            <a:ext cx="6857999" cy="2829912"/>
          </a:xfrm>
          <a:prstGeom prst="rect">
            <a:avLst/>
          </a:prstGeom>
        </p:spPr>
      </p:pic>
      <p:sp>
        <p:nvSpPr>
          <p:cNvPr id="5" name="TextBox 4">
            <a:extLst>
              <a:ext uri="{FF2B5EF4-FFF2-40B4-BE49-F238E27FC236}">
                <a16:creationId xmlns:a16="http://schemas.microsoft.com/office/drawing/2014/main" id="{DA77944B-228E-6069-97B5-669F83EC1F26}"/>
              </a:ext>
            </a:extLst>
          </p:cNvPr>
          <p:cNvSpPr txBox="1"/>
          <p:nvPr/>
        </p:nvSpPr>
        <p:spPr>
          <a:xfrm>
            <a:off x="194377" y="958118"/>
            <a:ext cx="6469236" cy="923330"/>
          </a:xfrm>
          <a:prstGeom prst="rect">
            <a:avLst/>
          </a:prstGeom>
          <a:noFill/>
        </p:spPr>
        <p:txBody>
          <a:bodyPr wrap="square" rtlCol="0">
            <a:spAutoFit/>
          </a:bodyPr>
          <a:lstStyle/>
          <a:p>
            <a:pPr algn="ctr"/>
            <a:r>
              <a:rPr lang="en-US" sz="1800" dirty="0">
                <a:solidFill>
                  <a:srgbClr val="002060"/>
                </a:solidFill>
                <a:latin typeface="Franklin Gothic Medium Cond" panose="020B0606030402020204" pitchFamily="34" charset="0"/>
              </a:rPr>
              <a:t>Here is my current progress in reaching my goal to support another summer of Camp Shriver! Please help me reach my fundraising finish line before I go to the real starting line in April. </a:t>
            </a:r>
            <a:r>
              <a:rPr lang="en-US" dirty="0">
                <a:solidFill>
                  <a:srgbClr val="002060"/>
                </a:solidFill>
                <a:latin typeface="Franklin Gothic Medium Cond" panose="020B0606030402020204" pitchFamily="34" charset="0"/>
              </a:rPr>
              <a:t>Eighteen </a:t>
            </a:r>
            <a:r>
              <a:rPr lang="en-US" sz="1800" dirty="0">
                <a:solidFill>
                  <a:srgbClr val="002060"/>
                </a:solidFill>
                <a:latin typeface="Franklin Gothic Medium Cond" panose="020B0606030402020204" pitchFamily="34" charset="0"/>
              </a:rPr>
              <a:t>weeks to go!</a:t>
            </a:r>
          </a:p>
        </p:txBody>
      </p:sp>
      <p:sp>
        <p:nvSpPr>
          <p:cNvPr id="6" name="TextBox 5">
            <a:extLst>
              <a:ext uri="{FF2B5EF4-FFF2-40B4-BE49-F238E27FC236}">
                <a16:creationId xmlns:a16="http://schemas.microsoft.com/office/drawing/2014/main" id="{CEEB4CCB-A9B6-5455-2D14-5D64E5795D13}"/>
              </a:ext>
            </a:extLst>
          </p:cNvPr>
          <p:cNvSpPr txBox="1"/>
          <p:nvPr/>
        </p:nvSpPr>
        <p:spPr>
          <a:xfrm>
            <a:off x="972196" y="4441330"/>
            <a:ext cx="324144" cy="219291"/>
          </a:xfrm>
          <a:prstGeom prst="rect">
            <a:avLst/>
          </a:prstGeom>
          <a:noFill/>
        </p:spPr>
        <p:txBody>
          <a:bodyPr wrap="square" rtlCol="0">
            <a:spAutoFit/>
          </a:bodyPr>
          <a:lstStyle/>
          <a:p>
            <a:r>
              <a:rPr lang="en-US" sz="825" dirty="0">
                <a:solidFill>
                  <a:srgbClr val="002060"/>
                </a:solidFill>
                <a:latin typeface="Franklin Gothic Medium Cond" panose="020B0606030402020204" pitchFamily="34" charset="0"/>
              </a:rPr>
              <a:t>$0</a:t>
            </a:r>
          </a:p>
        </p:txBody>
      </p:sp>
      <p:sp>
        <p:nvSpPr>
          <p:cNvPr id="7" name="TextBox 6">
            <a:extLst>
              <a:ext uri="{FF2B5EF4-FFF2-40B4-BE49-F238E27FC236}">
                <a16:creationId xmlns:a16="http://schemas.microsoft.com/office/drawing/2014/main" id="{7C384ED5-634C-96A6-0126-A71C3AB90B1B}"/>
              </a:ext>
            </a:extLst>
          </p:cNvPr>
          <p:cNvSpPr txBox="1"/>
          <p:nvPr/>
        </p:nvSpPr>
        <p:spPr>
          <a:xfrm>
            <a:off x="6044494" y="2568347"/>
            <a:ext cx="627261" cy="253916"/>
          </a:xfrm>
          <a:prstGeom prst="rect">
            <a:avLst/>
          </a:prstGeom>
          <a:noFill/>
        </p:spPr>
        <p:txBody>
          <a:bodyPr wrap="square" rtlCol="0">
            <a:spAutoFit/>
          </a:bodyPr>
          <a:lstStyle/>
          <a:p>
            <a:r>
              <a:rPr lang="en-US" sz="1050" dirty="0">
                <a:solidFill>
                  <a:srgbClr val="002060"/>
                </a:solidFill>
                <a:latin typeface="Franklin Gothic Medium Cond" panose="020B0606030402020204" pitchFamily="34" charset="0"/>
              </a:rPr>
              <a:t>$12,000</a:t>
            </a:r>
          </a:p>
        </p:txBody>
      </p:sp>
      <p:pic>
        <p:nvPicPr>
          <p:cNvPr id="1026" name="Picture 2" descr="Adress, destination, location, map, pin, street icon - Download on  Iconfinder">
            <a:extLst>
              <a:ext uri="{FF2B5EF4-FFF2-40B4-BE49-F238E27FC236}">
                <a16:creationId xmlns:a16="http://schemas.microsoft.com/office/drawing/2014/main" id="{55DCF3B1-3752-465A-B03A-9D0D4D189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441" y="3350490"/>
            <a:ext cx="329184" cy="329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9ABEFC5-61F7-1C77-AE44-75BB0B461ED1}"/>
              </a:ext>
            </a:extLst>
          </p:cNvPr>
          <p:cNvSpPr txBox="1"/>
          <p:nvPr/>
        </p:nvSpPr>
        <p:spPr>
          <a:xfrm>
            <a:off x="1861899" y="3077691"/>
            <a:ext cx="694267" cy="230832"/>
          </a:xfrm>
          <a:prstGeom prst="rect">
            <a:avLst/>
          </a:prstGeom>
          <a:solidFill>
            <a:schemeClr val="bg1"/>
          </a:solidFill>
        </p:spPr>
        <p:txBody>
          <a:bodyPr wrap="square" rtlCol="0">
            <a:spAutoFit/>
          </a:bodyPr>
          <a:lstStyle/>
          <a:p>
            <a:pPr algn="ctr"/>
            <a:r>
              <a:rPr lang="en-US" sz="900" dirty="0">
                <a:solidFill>
                  <a:srgbClr val="002060"/>
                </a:solidFill>
                <a:latin typeface="Franklin Gothic Medium Cond" panose="020B0606030402020204" pitchFamily="34" charset="0"/>
              </a:rPr>
              <a:t>I’M HERE! </a:t>
            </a:r>
          </a:p>
        </p:txBody>
      </p:sp>
      <p:sp>
        <p:nvSpPr>
          <p:cNvPr id="9" name="TextBox 8">
            <a:extLst>
              <a:ext uri="{FF2B5EF4-FFF2-40B4-BE49-F238E27FC236}">
                <a16:creationId xmlns:a16="http://schemas.microsoft.com/office/drawing/2014/main" id="{3098E917-3366-49A8-D0DE-3F156E56695F}"/>
              </a:ext>
            </a:extLst>
          </p:cNvPr>
          <p:cNvSpPr txBox="1"/>
          <p:nvPr/>
        </p:nvSpPr>
        <p:spPr>
          <a:xfrm>
            <a:off x="194377" y="4801569"/>
            <a:ext cx="6469236" cy="1077218"/>
          </a:xfrm>
          <a:prstGeom prst="rect">
            <a:avLst/>
          </a:prstGeom>
          <a:noFill/>
        </p:spPr>
        <p:txBody>
          <a:bodyPr wrap="square" rtlCol="0">
            <a:spAutoFit/>
          </a:bodyPr>
          <a:lstStyle/>
          <a:p>
            <a:pPr algn="ctr"/>
            <a:r>
              <a:rPr lang="en-US" sz="1600" dirty="0">
                <a:solidFill>
                  <a:srgbClr val="002060"/>
                </a:solidFill>
                <a:latin typeface="Franklin Gothic Medium Cond" panose="020B0606030402020204" pitchFamily="34" charset="0"/>
              </a:rPr>
              <a:t>In fundraising world, I have reached Framingham! This is a very special area as it is where I began my career as a special education teacher. Camp Shriver fosters an environment that matches so many of my personal values through their inclusive model and I’m grateful to have been selected to support them this year!</a:t>
            </a:r>
          </a:p>
        </p:txBody>
      </p:sp>
      <p:sp>
        <p:nvSpPr>
          <p:cNvPr id="2" name="TextBox 1">
            <a:extLst>
              <a:ext uri="{FF2B5EF4-FFF2-40B4-BE49-F238E27FC236}">
                <a16:creationId xmlns:a16="http://schemas.microsoft.com/office/drawing/2014/main" id="{F4F9857C-4833-0EC7-047D-C1D16C12916A}"/>
              </a:ext>
            </a:extLst>
          </p:cNvPr>
          <p:cNvSpPr txBox="1"/>
          <p:nvPr/>
        </p:nvSpPr>
        <p:spPr>
          <a:xfrm>
            <a:off x="202514" y="544035"/>
            <a:ext cx="6452962" cy="415498"/>
          </a:xfrm>
          <a:prstGeom prst="rect">
            <a:avLst/>
          </a:prstGeom>
          <a:noFill/>
        </p:spPr>
        <p:txBody>
          <a:bodyPr wrap="square" rtlCol="0">
            <a:spAutoFit/>
          </a:bodyPr>
          <a:lstStyle/>
          <a:p>
            <a:pPr algn="just"/>
            <a:r>
              <a:rPr lang="en-US" sz="2100" b="1" dirty="0">
                <a:solidFill>
                  <a:srgbClr val="002060"/>
                </a:solidFill>
                <a:latin typeface="Franklin Gothic Demi Cond" panose="020B0603020102020204" pitchFamily="34" charset="0"/>
              </a:rPr>
              <a:t>AS A CHARITY RUNNER, I HAVE TWO FINISH LINES TO CROSS.</a:t>
            </a:r>
          </a:p>
        </p:txBody>
      </p:sp>
      <p:sp>
        <p:nvSpPr>
          <p:cNvPr id="3" name="TextBox 2">
            <a:extLst>
              <a:ext uri="{FF2B5EF4-FFF2-40B4-BE49-F238E27FC236}">
                <a16:creationId xmlns:a16="http://schemas.microsoft.com/office/drawing/2014/main" id="{C53D1371-9B40-7B5C-CDDC-D5C66CD633A7}"/>
              </a:ext>
            </a:extLst>
          </p:cNvPr>
          <p:cNvSpPr txBox="1"/>
          <p:nvPr/>
        </p:nvSpPr>
        <p:spPr>
          <a:xfrm>
            <a:off x="101252" y="5826438"/>
            <a:ext cx="6655486" cy="415498"/>
          </a:xfrm>
          <a:prstGeom prst="rect">
            <a:avLst/>
          </a:prstGeom>
          <a:noFill/>
        </p:spPr>
        <p:txBody>
          <a:bodyPr wrap="square" rtlCol="0">
            <a:spAutoFit/>
          </a:bodyPr>
          <a:lstStyle/>
          <a:p>
            <a:pPr algn="ctr"/>
            <a:r>
              <a:rPr lang="en-US" sz="2100" b="1" dirty="0">
                <a:solidFill>
                  <a:srgbClr val="002060"/>
                </a:solidFill>
                <a:latin typeface="Franklin Gothic Demi Cond" panose="020B0603020102020204" pitchFamily="34" charset="0"/>
              </a:rPr>
              <a:t>THANK YOU TO EVERYONE THAT HAS DONATED TO  GET ME HERE!</a:t>
            </a:r>
          </a:p>
        </p:txBody>
      </p:sp>
      <p:sp>
        <p:nvSpPr>
          <p:cNvPr id="16" name="TextBox 15">
            <a:extLst>
              <a:ext uri="{FF2B5EF4-FFF2-40B4-BE49-F238E27FC236}">
                <a16:creationId xmlns:a16="http://schemas.microsoft.com/office/drawing/2014/main" id="{DA06FE84-2010-E078-D165-5535156DDAEF}"/>
              </a:ext>
            </a:extLst>
          </p:cNvPr>
          <p:cNvSpPr txBox="1"/>
          <p:nvPr/>
        </p:nvSpPr>
        <p:spPr>
          <a:xfrm>
            <a:off x="5076434" y="3669102"/>
            <a:ext cx="1281690" cy="400110"/>
          </a:xfrm>
          <a:prstGeom prst="rect">
            <a:avLst/>
          </a:prstGeom>
          <a:solidFill>
            <a:schemeClr val="bg1"/>
          </a:solidFill>
        </p:spPr>
        <p:txBody>
          <a:bodyPr wrap="square" rtlCol="0">
            <a:spAutoFit/>
          </a:bodyPr>
          <a:lstStyle/>
          <a:p>
            <a:pPr algn="ctr"/>
            <a:r>
              <a:rPr lang="en-US" sz="1000" dirty="0">
                <a:solidFill>
                  <a:srgbClr val="002060"/>
                </a:solidFill>
                <a:latin typeface="Franklin Gothic Medium Cond" panose="020B0606030402020204" pitchFamily="34" charset="0"/>
              </a:rPr>
              <a:t>$3,329 RAISED, </a:t>
            </a:r>
          </a:p>
          <a:p>
            <a:pPr algn="ctr"/>
            <a:r>
              <a:rPr lang="en-US" sz="1000" dirty="0">
                <a:solidFill>
                  <a:srgbClr val="002060"/>
                </a:solidFill>
                <a:latin typeface="Franklin Gothic Medium Cond" panose="020B0606030402020204" pitchFamily="34" charset="0"/>
              </a:rPr>
              <a:t>27% OF MY GOAL  </a:t>
            </a:r>
          </a:p>
        </p:txBody>
      </p:sp>
    </p:spTree>
    <p:extLst>
      <p:ext uri="{BB962C8B-B14F-4D97-AF65-F5344CB8AC3E}">
        <p14:creationId xmlns:p14="http://schemas.microsoft.com/office/powerpoint/2010/main" val="303346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841C3-E727-D055-2819-7B18FC0C742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E50EE3F-38FF-E5C7-A38D-869F35DFCB86}"/>
              </a:ext>
            </a:extLst>
          </p:cNvPr>
          <p:cNvPicPr>
            <a:picLocks noChangeAspect="1"/>
          </p:cNvPicPr>
          <p:nvPr/>
        </p:nvPicPr>
        <p:blipFill>
          <a:blip r:embed="rId3"/>
          <a:srcRect b="33373"/>
          <a:stretch/>
        </p:blipFill>
        <p:spPr>
          <a:xfrm>
            <a:off x="0" y="1923415"/>
            <a:ext cx="6857999" cy="2829912"/>
          </a:xfrm>
          <a:prstGeom prst="rect">
            <a:avLst/>
          </a:prstGeom>
        </p:spPr>
      </p:pic>
      <p:sp>
        <p:nvSpPr>
          <p:cNvPr id="5" name="TextBox 4">
            <a:extLst>
              <a:ext uri="{FF2B5EF4-FFF2-40B4-BE49-F238E27FC236}">
                <a16:creationId xmlns:a16="http://schemas.microsoft.com/office/drawing/2014/main" id="{7EE0BF50-6908-8A7A-B682-E2E28A3EB557}"/>
              </a:ext>
            </a:extLst>
          </p:cNvPr>
          <p:cNvSpPr txBox="1"/>
          <p:nvPr/>
        </p:nvSpPr>
        <p:spPr>
          <a:xfrm>
            <a:off x="194377" y="958118"/>
            <a:ext cx="6469236" cy="923330"/>
          </a:xfrm>
          <a:prstGeom prst="rect">
            <a:avLst/>
          </a:prstGeom>
          <a:noFill/>
        </p:spPr>
        <p:txBody>
          <a:bodyPr wrap="square" rtlCol="0">
            <a:spAutoFit/>
          </a:bodyPr>
          <a:lstStyle/>
          <a:p>
            <a:pPr algn="ctr"/>
            <a:r>
              <a:rPr lang="en-US" sz="1800" dirty="0">
                <a:solidFill>
                  <a:srgbClr val="002060"/>
                </a:solidFill>
                <a:latin typeface="Franklin Gothic Medium Cond" panose="020B0606030402020204" pitchFamily="34" charset="0"/>
              </a:rPr>
              <a:t>Here is my current progress in reaching my goal to support another summer of Camp Shriver! Please help me reach my fundraising finish line before I go to the real starting line in April! </a:t>
            </a:r>
            <a:r>
              <a:rPr lang="en-US" dirty="0">
                <a:solidFill>
                  <a:srgbClr val="002060"/>
                </a:solidFill>
                <a:highlight>
                  <a:srgbClr val="FFFF00"/>
                </a:highlight>
                <a:latin typeface="Franklin Gothic Medium Cond" panose="020B0606030402020204" pitchFamily="34" charset="0"/>
              </a:rPr>
              <a:t>115 </a:t>
            </a:r>
            <a:r>
              <a:rPr lang="en-US" sz="1800" dirty="0">
                <a:solidFill>
                  <a:srgbClr val="002060"/>
                </a:solidFill>
                <a:highlight>
                  <a:srgbClr val="FFFF00"/>
                </a:highlight>
                <a:latin typeface="Franklin Gothic Medium Cond" panose="020B0606030402020204" pitchFamily="34" charset="0"/>
              </a:rPr>
              <a:t>days to go</a:t>
            </a:r>
          </a:p>
        </p:txBody>
      </p:sp>
      <p:sp>
        <p:nvSpPr>
          <p:cNvPr id="6" name="TextBox 5">
            <a:extLst>
              <a:ext uri="{FF2B5EF4-FFF2-40B4-BE49-F238E27FC236}">
                <a16:creationId xmlns:a16="http://schemas.microsoft.com/office/drawing/2014/main" id="{3790E74D-555C-D124-5FAE-6EEEBB8D1EF6}"/>
              </a:ext>
            </a:extLst>
          </p:cNvPr>
          <p:cNvSpPr txBox="1"/>
          <p:nvPr/>
        </p:nvSpPr>
        <p:spPr>
          <a:xfrm>
            <a:off x="972196" y="4441330"/>
            <a:ext cx="324144" cy="219291"/>
          </a:xfrm>
          <a:prstGeom prst="rect">
            <a:avLst/>
          </a:prstGeom>
          <a:noFill/>
        </p:spPr>
        <p:txBody>
          <a:bodyPr wrap="square" rtlCol="0">
            <a:spAutoFit/>
          </a:bodyPr>
          <a:lstStyle/>
          <a:p>
            <a:r>
              <a:rPr lang="en-US" sz="825" dirty="0">
                <a:solidFill>
                  <a:srgbClr val="002060"/>
                </a:solidFill>
                <a:latin typeface="Franklin Gothic Medium Cond" panose="020B0606030402020204" pitchFamily="34" charset="0"/>
              </a:rPr>
              <a:t>$0</a:t>
            </a:r>
          </a:p>
        </p:txBody>
      </p:sp>
      <p:sp>
        <p:nvSpPr>
          <p:cNvPr id="7" name="TextBox 6">
            <a:extLst>
              <a:ext uri="{FF2B5EF4-FFF2-40B4-BE49-F238E27FC236}">
                <a16:creationId xmlns:a16="http://schemas.microsoft.com/office/drawing/2014/main" id="{FE6909B9-579F-2EC9-89AB-34EFBDDA9099}"/>
              </a:ext>
            </a:extLst>
          </p:cNvPr>
          <p:cNvSpPr txBox="1"/>
          <p:nvPr/>
        </p:nvSpPr>
        <p:spPr>
          <a:xfrm>
            <a:off x="6044494" y="2568347"/>
            <a:ext cx="627261" cy="253916"/>
          </a:xfrm>
          <a:prstGeom prst="rect">
            <a:avLst/>
          </a:prstGeom>
          <a:noFill/>
        </p:spPr>
        <p:txBody>
          <a:bodyPr wrap="square" rtlCol="0">
            <a:spAutoFit/>
          </a:bodyPr>
          <a:lstStyle/>
          <a:p>
            <a:r>
              <a:rPr lang="en-US" sz="1050" dirty="0">
                <a:solidFill>
                  <a:srgbClr val="002060"/>
                </a:solidFill>
                <a:latin typeface="Franklin Gothic Medium Cond" panose="020B0606030402020204" pitchFamily="34" charset="0"/>
              </a:rPr>
              <a:t>$12,000</a:t>
            </a:r>
          </a:p>
        </p:txBody>
      </p:sp>
      <p:pic>
        <p:nvPicPr>
          <p:cNvPr id="1026" name="Picture 2" descr="Adress, destination, location, map, pin, street icon - Download on  Iconfinder">
            <a:extLst>
              <a:ext uri="{FF2B5EF4-FFF2-40B4-BE49-F238E27FC236}">
                <a16:creationId xmlns:a16="http://schemas.microsoft.com/office/drawing/2014/main" id="{AD030A70-F0E0-8158-2043-151808E71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982" y="3279356"/>
            <a:ext cx="329184" cy="329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781521-E421-C3EC-B750-BD6A19B227A3}"/>
              </a:ext>
            </a:extLst>
          </p:cNvPr>
          <p:cNvSpPr txBox="1"/>
          <p:nvPr/>
        </p:nvSpPr>
        <p:spPr>
          <a:xfrm>
            <a:off x="2134927" y="3016973"/>
            <a:ext cx="688360" cy="253916"/>
          </a:xfrm>
          <a:prstGeom prst="rect">
            <a:avLst/>
          </a:prstGeom>
          <a:solidFill>
            <a:schemeClr val="bg1"/>
          </a:solidFill>
        </p:spPr>
        <p:txBody>
          <a:bodyPr wrap="square" rtlCol="0">
            <a:spAutoFit/>
          </a:bodyPr>
          <a:lstStyle/>
          <a:p>
            <a:pPr algn="ctr"/>
            <a:r>
              <a:rPr lang="en-US" sz="1050" dirty="0">
                <a:solidFill>
                  <a:srgbClr val="002060"/>
                </a:solidFill>
                <a:latin typeface="Franklin Gothic Medium Cond" panose="020B0606030402020204" pitchFamily="34" charset="0"/>
              </a:rPr>
              <a:t>I’M HERE! </a:t>
            </a:r>
          </a:p>
        </p:txBody>
      </p:sp>
      <p:sp>
        <p:nvSpPr>
          <p:cNvPr id="9" name="TextBox 8">
            <a:extLst>
              <a:ext uri="{FF2B5EF4-FFF2-40B4-BE49-F238E27FC236}">
                <a16:creationId xmlns:a16="http://schemas.microsoft.com/office/drawing/2014/main" id="{91458EDC-2CB7-99AB-4E69-8E674BE96006}"/>
              </a:ext>
            </a:extLst>
          </p:cNvPr>
          <p:cNvSpPr txBox="1"/>
          <p:nvPr/>
        </p:nvSpPr>
        <p:spPr>
          <a:xfrm>
            <a:off x="365457" y="4852628"/>
            <a:ext cx="6127076" cy="338554"/>
          </a:xfrm>
          <a:prstGeom prst="rect">
            <a:avLst/>
          </a:prstGeom>
          <a:noFill/>
        </p:spPr>
        <p:txBody>
          <a:bodyPr wrap="square" rtlCol="0">
            <a:spAutoFit/>
          </a:bodyPr>
          <a:lstStyle/>
          <a:p>
            <a:pPr algn="ctr"/>
            <a:r>
              <a:rPr lang="en-US" sz="1600" dirty="0">
                <a:solidFill>
                  <a:srgbClr val="002060"/>
                </a:solidFill>
                <a:latin typeface="Franklin Gothic Medium Cond" panose="020B0606030402020204" pitchFamily="34" charset="0"/>
              </a:rPr>
              <a:t>In fundraising world, I am in Framingham closing in on Natick!</a:t>
            </a:r>
          </a:p>
        </p:txBody>
      </p:sp>
      <p:sp>
        <p:nvSpPr>
          <p:cNvPr id="2" name="TextBox 1">
            <a:extLst>
              <a:ext uri="{FF2B5EF4-FFF2-40B4-BE49-F238E27FC236}">
                <a16:creationId xmlns:a16="http://schemas.microsoft.com/office/drawing/2014/main" id="{FE6A13F2-2665-5A71-EFF0-0C38D4ED8C73}"/>
              </a:ext>
            </a:extLst>
          </p:cNvPr>
          <p:cNvSpPr txBox="1"/>
          <p:nvPr/>
        </p:nvSpPr>
        <p:spPr>
          <a:xfrm>
            <a:off x="202514" y="544035"/>
            <a:ext cx="6452962" cy="415498"/>
          </a:xfrm>
          <a:prstGeom prst="rect">
            <a:avLst/>
          </a:prstGeom>
          <a:noFill/>
        </p:spPr>
        <p:txBody>
          <a:bodyPr wrap="square" rtlCol="0">
            <a:spAutoFit/>
          </a:bodyPr>
          <a:lstStyle/>
          <a:p>
            <a:pPr algn="just"/>
            <a:r>
              <a:rPr lang="en-US" sz="2100" b="1" dirty="0">
                <a:solidFill>
                  <a:srgbClr val="002060"/>
                </a:solidFill>
                <a:latin typeface="Franklin Gothic Demi Cond" panose="020B0603020102020204" pitchFamily="34" charset="0"/>
              </a:rPr>
              <a:t>AS A CHARITY RUNNER, I HAVE TWO FINISH LINES TO CROSS.</a:t>
            </a:r>
          </a:p>
        </p:txBody>
      </p:sp>
      <p:sp>
        <p:nvSpPr>
          <p:cNvPr id="3" name="TextBox 2">
            <a:extLst>
              <a:ext uri="{FF2B5EF4-FFF2-40B4-BE49-F238E27FC236}">
                <a16:creationId xmlns:a16="http://schemas.microsoft.com/office/drawing/2014/main" id="{423B5028-B4F0-9F1F-643D-20A0C89FC61E}"/>
              </a:ext>
            </a:extLst>
          </p:cNvPr>
          <p:cNvSpPr txBox="1"/>
          <p:nvPr/>
        </p:nvSpPr>
        <p:spPr>
          <a:xfrm>
            <a:off x="202514" y="5191182"/>
            <a:ext cx="6452961" cy="384721"/>
          </a:xfrm>
          <a:prstGeom prst="rect">
            <a:avLst/>
          </a:prstGeom>
          <a:noFill/>
        </p:spPr>
        <p:txBody>
          <a:bodyPr wrap="square" rtlCol="0">
            <a:spAutoFit/>
          </a:bodyPr>
          <a:lstStyle/>
          <a:p>
            <a:pPr algn="ctr"/>
            <a:r>
              <a:rPr lang="en-US" sz="1900" b="1" dirty="0">
                <a:solidFill>
                  <a:srgbClr val="002060"/>
                </a:solidFill>
                <a:latin typeface="Franklin Gothic Demi Cond" panose="020B0603020102020204" pitchFamily="34" charset="0"/>
              </a:rPr>
              <a:t>THANK YOU TO EVERYONE THAT HAS DONATED TO GET ME THIS FAR!</a:t>
            </a:r>
          </a:p>
        </p:txBody>
      </p:sp>
      <p:sp>
        <p:nvSpPr>
          <p:cNvPr id="16" name="TextBox 15">
            <a:extLst>
              <a:ext uri="{FF2B5EF4-FFF2-40B4-BE49-F238E27FC236}">
                <a16:creationId xmlns:a16="http://schemas.microsoft.com/office/drawing/2014/main" id="{BD056426-B073-1964-385C-2AAD98958368}"/>
              </a:ext>
            </a:extLst>
          </p:cNvPr>
          <p:cNvSpPr txBox="1"/>
          <p:nvPr/>
        </p:nvSpPr>
        <p:spPr>
          <a:xfrm>
            <a:off x="5076434" y="3669102"/>
            <a:ext cx="1281690" cy="400110"/>
          </a:xfrm>
          <a:prstGeom prst="rect">
            <a:avLst/>
          </a:prstGeom>
          <a:solidFill>
            <a:schemeClr val="bg1"/>
          </a:solidFill>
        </p:spPr>
        <p:txBody>
          <a:bodyPr wrap="square" rtlCol="0">
            <a:spAutoFit/>
          </a:bodyPr>
          <a:lstStyle/>
          <a:p>
            <a:pPr algn="ctr"/>
            <a:r>
              <a:rPr lang="en-US" sz="1000" dirty="0">
                <a:solidFill>
                  <a:srgbClr val="002060"/>
                </a:solidFill>
                <a:latin typeface="Franklin Gothic Medium Cond" panose="020B0606030402020204" pitchFamily="34" charset="0"/>
              </a:rPr>
              <a:t>$3,754 RAISED, </a:t>
            </a:r>
          </a:p>
          <a:p>
            <a:pPr algn="ctr"/>
            <a:r>
              <a:rPr lang="en-US" sz="1000" dirty="0">
                <a:solidFill>
                  <a:srgbClr val="002060"/>
                </a:solidFill>
                <a:latin typeface="Franklin Gothic Medium Cond" panose="020B0606030402020204" pitchFamily="34" charset="0"/>
              </a:rPr>
              <a:t>31% OF MY GOAL  </a:t>
            </a:r>
          </a:p>
        </p:txBody>
      </p:sp>
    </p:spTree>
    <p:extLst>
      <p:ext uri="{BB962C8B-B14F-4D97-AF65-F5344CB8AC3E}">
        <p14:creationId xmlns:p14="http://schemas.microsoft.com/office/powerpoint/2010/main" val="2077376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72C7144727543865B549192CD0752" ma:contentTypeVersion="20" ma:contentTypeDescription="Create a new document." ma:contentTypeScope="" ma:versionID="451df7af00b005e75f2086febc732608">
  <xsd:schema xmlns:xsd="http://www.w3.org/2001/XMLSchema" xmlns:xs="http://www.w3.org/2001/XMLSchema" xmlns:p="http://schemas.microsoft.com/office/2006/metadata/properties" xmlns:ns1="http://schemas.microsoft.com/sharepoint/v3" xmlns:ns2="f6f5788f-c96a-4340-93c6-9f8c3955b8dc" xmlns:ns3="371f4c37-d7f1-4200-88d3-2f78fc5f8b88" targetNamespace="http://schemas.microsoft.com/office/2006/metadata/properties" ma:root="true" ma:fieldsID="f77cf0daa3edd5dd8ac486fc0db3cf99" ns1:_="" ns2:_="" ns3:_="">
    <xsd:import namespace="http://schemas.microsoft.com/sharepoint/v3"/>
    <xsd:import namespace="f6f5788f-c96a-4340-93c6-9f8c3955b8dc"/>
    <xsd:import namespace="371f4c37-d7f1-4200-88d3-2f78fc5f8b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f5788f-c96a-4340-93c6-9f8c3955b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bb1ab42-7277-4699-bffd-c4f8fd762e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1f4c37-d7f1-4200-88d3-2f78fc5f8b8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5fe7a09-8699-4c30-88ee-fc92c368afc7}" ma:internalName="TaxCatchAll" ma:showField="CatchAllData" ma:web="371f4c37-d7f1-4200-88d3-2f78fc5f8b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71f4c37-d7f1-4200-88d3-2f78fc5f8b88" xsi:nil="true"/>
    <lcf76f155ced4ddcb4097134ff3c332f xmlns="f6f5788f-c96a-4340-93c6-9f8c3955b8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BE684E-51DE-4E15-84F1-C18D430AA5A3}"/>
</file>

<file path=customXml/itemProps2.xml><?xml version="1.0" encoding="utf-8"?>
<ds:datastoreItem xmlns:ds="http://schemas.openxmlformats.org/officeDocument/2006/customXml" ds:itemID="{7FCB6DD1-5B44-43EF-A3F9-61B97CACBC99}"/>
</file>

<file path=customXml/itemProps3.xml><?xml version="1.0" encoding="utf-8"?>
<ds:datastoreItem xmlns:ds="http://schemas.openxmlformats.org/officeDocument/2006/customXml" ds:itemID="{0FFE5E50-3099-4C92-B2C6-A924CC3A19F9}"/>
</file>

<file path=docProps/app.xml><?xml version="1.0" encoding="utf-8"?>
<Properties xmlns="http://schemas.openxmlformats.org/officeDocument/2006/extended-properties" xmlns:vt="http://schemas.openxmlformats.org/officeDocument/2006/docPropsVTypes">
  <Template>Office 2013 - 2022 Theme</Template>
  <TotalTime>4279</TotalTime>
  <Words>702</Words>
  <Application>Microsoft Office PowerPoint</Application>
  <PresentationFormat>Letter Paper (8.5x11 in)</PresentationFormat>
  <Paragraphs>63</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Franklin Gothic Demi Cond</vt:lpstr>
      <vt:lpstr>Franklin Gothic Medium Cond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Katherine Olszowy</dc:creator>
  <cp:lastModifiedBy>Barbara A Gildea</cp:lastModifiedBy>
  <cp:revision>41</cp:revision>
  <dcterms:created xsi:type="dcterms:W3CDTF">2024-10-31T15:20:09Z</dcterms:created>
  <dcterms:modified xsi:type="dcterms:W3CDTF">2025-03-21T14:35:12Z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0x01010024772C7144727543865B549192CD0752</vt:lpwstr>
  </property>
</Properties>
</file>