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60" r:id="rId4"/>
    <p:sldId id="264" r:id="rId5"/>
    <p:sldId id="267" r:id="rId6"/>
    <p:sldId id="268" r:id="rId7"/>
    <p:sldId id="274" r:id="rId8"/>
    <p:sldId id="269" r:id="rId9"/>
    <p:sldId id="275" r:id="rId10"/>
    <p:sldId id="276" r:id="rId11"/>
    <p:sldId id="270" r:id="rId12"/>
    <p:sldId id="271" r:id="rId13"/>
    <p:sldId id="272" r:id="rId14"/>
    <p:sldId id="273" r:id="rId15"/>
    <p:sldId id="277" r:id="rId16"/>
    <p:sldId id="278" r:id="rId17"/>
    <p:sldId id="279" r:id="rId18"/>
    <p:sldId id="280" r:id="rId19"/>
    <p:sldId id="259" r:id="rId20"/>
    <p:sldId id="282" r:id="rId21"/>
    <p:sldId id="281" r:id="rId22"/>
    <p:sldId id="283" r:id="rId23"/>
    <p:sldId id="284" r:id="rId24"/>
    <p:sldId id="286" r:id="rId25"/>
  </p:sldIdLst>
  <p:sldSz cx="12192000" cy="6858000"/>
  <p:notesSz cx="7315200" cy="12344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A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1ED224-451B-44EB-BE76-54F02C412606}" v="412" dt="2026-04-21T20:58:22.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364" autoAdjust="0"/>
  </p:normalViewPr>
  <p:slideViewPr>
    <p:cSldViewPr snapToGrid="0">
      <p:cViewPr varScale="1">
        <p:scale>
          <a:sx n="80" d="100"/>
          <a:sy n="80" d="100"/>
        </p:scale>
        <p:origin x="126" y="744"/>
      </p:cViewPr>
      <p:guideLst/>
    </p:cSldViewPr>
  </p:slideViewPr>
  <p:outlineViewPr>
    <p:cViewPr>
      <p:scale>
        <a:sx n="33" d="100"/>
        <a:sy n="33" d="100"/>
      </p:scale>
      <p:origin x="0" y="0"/>
    </p:cViewPr>
    <p:sldLst>
      <p:sld r:id="rId1" collapse="1"/>
    </p:sldLst>
  </p:outlineViewPr>
  <p:notesTextViewPr>
    <p:cViewPr>
      <p:scale>
        <a:sx n="3" d="2"/>
        <a:sy n="3" d="2"/>
      </p:scale>
      <p:origin x="0" y="0"/>
    </p:cViewPr>
  </p:notesTextViewPr>
  <p:sorterViewPr>
    <p:cViewPr>
      <p:scale>
        <a:sx n="100" d="100"/>
        <a:sy n="100" d="100"/>
      </p:scale>
      <p:origin x="0" y="-9828"/>
    </p:cViewPr>
  </p:sorterViewPr>
  <p:notesViewPr>
    <p:cSldViewPr snapToGrid="0">
      <p:cViewPr varScale="1">
        <p:scale>
          <a:sx n="46" d="100"/>
          <a:sy n="46" d="100"/>
        </p:scale>
        <p:origin x="272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rginia L Maki" userId="c9e0ee17-4c92-4ef4-b05a-206e73f441c3" providerId="ADAL" clId="{A57C718A-D99D-478F-90E3-49102E39AF58}"/>
    <pc:docChg chg="undo redo custSel modSld">
      <pc:chgData name="Virginia L Maki" userId="c9e0ee17-4c92-4ef4-b05a-206e73f441c3" providerId="ADAL" clId="{A57C718A-D99D-478F-90E3-49102E39AF58}" dt="2026-04-21T20:55:01.721" v="5734"/>
      <pc:docMkLst>
        <pc:docMk/>
      </pc:docMkLst>
      <pc:sldChg chg="modSp mod">
        <pc:chgData name="Virginia L Maki" userId="c9e0ee17-4c92-4ef4-b05a-206e73f441c3" providerId="ADAL" clId="{A57C718A-D99D-478F-90E3-49102E39AF58}" dt="2026-04-21T20:32:59.873" v="5285" actId="33553"/>
        <pc:sldMkLst>
          <pc:docMk/>
          <pc:sldMk cId="322570315" sldId="256"/>
        </pc:sldMkLst>
        <pc:spChg chg="mod">
          <ac:chgData name="Virginia L Maki" userId="c9e0ee17-4c92-4ef4-b05a-206e73f441c3" providerId="ADAL" clId="{A57C718A-D99D-478F-90E3-49102E39AF58}" dt="2026-04-21T20:32:59.873" v="5285" actId="33553"/>
          <ac:spMkLst>
            <pc:docMk/>
            <pc:sldMk cId="322570315" sldId="256"/>
            <ac:spMk id="4" creationId="{6F15FE1E-D7BB-F88B-7BFD-E47E4CCD8023}"/>
          </ac:spMkLst>
        </pc:spChg>
      </pc:sldChg>
      <pc:sldChg chg="modSp mod">
        <pc:chgData name="Virginia L Maki" userId="c9e0ee17-4c92-4ef4-b05a-206e73f441c3" providerId="ADAL" clId="{A57C718A-D99D-478F-90E3-49102E39AF58}" dt="2026-04-21T20:33:12.187" v="5286" actId="33553"/>
        <pc:sldMkLst>
          <pc:docMk/>
          <pc:sldMk cId="2830630014" sldId="257"/>
        </pc:sldMkLst>
        <pc:spChg chg="mod">
          <ac:chgData name="Virginia L Maki" userId="c9e0ee17-4c92-4ef4-b05a-206e73f441c3" providerId="ADAL" clId="{A57C718A-D99D-478F-90E3-49102E39AF58}" dt="2026-04-21T20:33:12.187" v="5286" actId="33553"/>
          <ac:spMkLst>
            <pc:docMk/>
            <pc:sldMk cId="2830630014" sldId="257"/>
            <ac:spMk id="4" creationId="{6F15FE1E-D7BB-F88B-7BFD-E47E4CCD8023}"/>
          </ac:spMkLst>
        </pc:spChg>
      </pc:sldChg>
      <pc:sldChg chg="addSp modSp mod">
        <pc:chgData name="Virginia L Maki" userId="c9e0ee17-4c92-4ef4-b05a-206e73f441c3" providerId="ADAL" clId="{A57C718A-D99D-478F-90E3-49102E39AF58}" dt="2026-04-21T20:53:43.196" v="5725"/>
        <pc:sldMkLst>
          <pc:docMk/>
          <pc:sldMk cId="1860425794" sldId="259"/>
        </pc:sldMkLst>
        <pc:spChg chg="add mod ord">
          <ac:chgData name="Virginia L Maki" userId="c9e0ee17-4c92-4ef4-b05a-206e73f441c3" providerId="ADAL" clId="{A57C718A-D99D-478F-90E3-49102E39AF58}" dt="2026-04-21T20:53:43.196" v="5725"/>
          <ac:spMkLst>
            <pc:docMk/>
            <pc:sldMk cId="1860425794" sldId="259"/>
            <ac:spMk id="2" creationId="{1BFE4DDD-B6A0-E876-35E9-34644A1B0465}"/>
          </ac:spMkLst>
        </pc:spChg>
        <pc:spChg chg="ord">
          <ac:chgData name="Virginia L Maki" userId="c9e0ee17-4c92-4ef4-b05a-206e73f441c3" providerId="ADAL" clId="{A57C718A-D99D-478F-90E3-49102E39AF58}" dt="2026-04-21T20:53:43.196" v="5725"/>
          <ac:spMkLst>
            <pc:docMk/>
            <pc:sldMk cId="1860425794" sldId="259"/>
            <ac:spMk id="8" creationId="{71B02EDA-9C7F-C3BF-57FC-B2169F2E7C89}"/>
          </ac:spMkLst>
        </pc:spChg>
        <pc:spChg chg="ord">
          <ac:chgData name="Virginia L Maki" userId="c9e0ee17-4c92-4ef4-b05a-206e73f441c3" providerId="ADAL" clId="{A57C718A-D99D-478F-90E3-49102E39AF58}" dt="2026-04-21T20:53:43.196" v="5725"/>
          <ac:spMkLst>
            <pc:docMk/>
            <pc:sldMk cId="1860425794" sldId="259"/>
            <ac:spMk id="9" creationId="{D2B8B637-30C3-2510-7F78-FB51004B6023}"/>
          </ac:spMkLst>
        </pc:spChg>
        <pc:picChg chg="mod ord">
          <ac:chgData name="Virginia L Maki" userId="c9e0ee17-4c92-4ef4-b05a-206e73f441c3" providerId="ADAL" clId="{A57C718A-D99D-478F-90E3-49102E39AF58}" dt="2026-04-21T20:53:43.196" v="5725"/>
          <ac:picMkLst>
            <pc:docMk/>
            <pc:sldMk cId="1860425794" sldId="259"/>
            <ac:picMk id="13" creationId="{E0981D6A-9ADE-AFD1-C60F-FB36B706E603}"/>
          </ac:picMkLst>
        </pc:picChg>
      </pc:sldChg>
      <pc:sldChg chg="delSp modSp mod">
        <pc:chgData name="Virginia L Maki" userId="c9e0ee17-4c92-4ef4-b05a-206e73f441c3" providerId="ADAL" clId="{A57C718A-D99D-478F-90E3-49102E39AF58}" dt="2026-04-21T20:33:14.830" v="5287" actId="33553"/>
        <pc:sldMkLst>
          <pc:docMk/>
          <pc:sldMk cId="4226175221" sldId="260"/>
        </pc:sldMkLst>
        <pc:spChg chg="mod">
          <ac:chgData name="Virginia L Maki" userId="c9e0ee17-4c92-4ef4-b05a-206e73f441c3" providerId="ADAL" clId="{A57C718A-D99D-478F-90E3-49102E39AF58}" dt="2026-04-21T20:33:14.830" v="5287" actId="33553"/>
          <ac:spMkLst>
            <pc:docMk/>
            <pc:sldMk cId="4226175221" sldId="260"/>
            <ac:spMk id="4" creationId="{6F15FE1E-D7BB-F88B-7BFD-E47E4CCD8023}"/>
          </ac:spMkLst>
        </pc:spChg>
        <pc:spChg chg="del">
          <ac:chgData name="Virginia L Maki" userId="c9e0ee17-4c92-4ef4-b05a-206e73f441c3" providerId="ADAL" clId="{A57C718A-D99D-478F-90E3-49102E39AF58}" dt="2026-04-21T20:15:06.619" v="0" actId="478"/>
          <ac:spMkLst>
            <pc:docMk/>
            <pc:sldMk cId="4226175221" sldId="260"/>
            <ac:spMk id="5" creationId="{197E6272-F76D-76A5-C27D-1802B0D4C2B2}"/>
          </ac:spMkLst>
        </pc:spChg>
      </pc:sldChg>
      <pc:sldChg chg="modSp mod">
        <pc:chgData name="Virginia L Maki" userId="c9e0ee17-4c92-4ef4-b05a-206e73f441c3" providerId="ADAL" clId="{A57C718A-D99D-478F-90E3-49102E39AF58}" dt="2026-04-21T20:45:04.767" v="5684"/>
        <pc:sldMkLst>
          <pc:docMk/>
          <pc:sldMk cId="1981077545" sldId="264"/>
        </pc:sldMkLst>
        <pc:spChg chg="ord">
          <ac:chgData name="Virginia L Maki" userId="c9e0ee17-4c92-4ef4-b05a-206e73f441c3" providerId="ADAL" clId="{A57C718A-D99D-478F-90E3-49102E39AF58}" dt="2026-04-21T20:45:04.767" v="5684"/>
          <ac:spMkLst>
            <pc:docMk/>
            <pc:sldMk cId="1981077545" sldId="264"/>
            <ac:spMk id="5" creationId="{197E6272-F76D-76A5-C27D-1802B0D4C2B2}"/>
          </ac:spMkLst>
        </pc:spChg>
        <pc:spChg chg="mod ord">
          <ac:chgData name="Virginia L Maki" userId="c9e0ee17-4c92-4ef4-b05a-206e73f441c3" providerId="ADAL" clId="{A57C718A-D99D-478F-90E3-49102E39AF58}" dt="2026-04-21T20:45:04.767" v="5684"/>
          <ac:spMkLst>
            <pc:docMk/>
            <pc:sldMk cId="1981077545" sldId="264"/>
            <ac:spMk id="6" creationId="{CEB7E005-3CA3-1933-3614-636055BB30E7}"/>
          </ac:spMkLst>
        </pc:spChg>
      </pc:sldChg>
      <pc:sldChg chg="modSp mod">
        <pc:chgData name="Virginia L Maki" userId="c9e0ee17-4c92-4ef4-b05a-206e73f441c3" providerId="ADAL" clId="{A57C718A-D99D-478F-90E3-49102E39AF58}" dt="2026-04-21T20:45:48.893" v="5686" actId="962"/>
        <pc:sldMkLst>
          <pc:docMk/>
          <pc:sldMk cId="2237398346" sldId="267"/>
        </pc:sldMkLst>
        <pc:spChg chg="mod">
          <ac:chgData name="Virginia L Maki" userId="c9e0ee17-4c92-4ef4-b05a-206e73f441c3" providerId="ADAL" clId="{A57C718A-D99D-478F-90E3-49102E39AF58}" dt="2026-04-21T20:34:46.994" v="5306" actId="33553"/>
          <ac:spMkLst>
            <pc:docMk/>
            <pc:sldMk cId="2237398346" sldId="267"/>
            <ac:spMk id="6" creationId="{CEB7E005-3CA3-1933-3614-636055BB30E7}"/>
          </ac:spMkLst>
        </pc:spChg>
        <pc:picChg chg="mod">
          <ac:chgData name="Virginia L Maki" userId="c9e0ee17-4c92-4ef4-b05a-206e73f441c3" providerId="ADAL" clId="{A57C718A-D99D-478F-90E3-49102E39AF58}" dt="2026-04-21T20:15:58.524" v="2" actId="962"/>
          <ac:picMkLst>
            <pc:docMk/>
            <pc:sldMk cId="2237398346" sldId="267"/>
            <ac:picMk id="5" creationId="{A65F8321-61E9-75F8-13B9-4F7CF794F10A}"/>
          </ac:picMkLst>
        </pc:picChg>
        <pc:picChg chg="mod">
          <ac:chgData name="Virginia L Maki" userId="c9e0ee17-4c92-4ef4-b05a-206e73f441c3" providerId="ADAL" clId="{A57C718A-D99D-478F-90E3-49102E39AF58}" dt="2026-04-21T20:45:48.893" v="5686" actId="962"/>
          <ac:picMkLst>
            <pc:docMk/>
            <pc:sldMk cId="2237398346" sldId="267"/>
            <ac:picMk id="7" creationId="{A91A7DE4-CFDF-D659-C15E-2A3F064F5A55}"/>
          </ac:picMkLst>
        </pc:picChg>
      </pc:sldChg>
      <pc:sldChg chg="modSp mod">
        <pc:chgData name="Virginia L Maki" userId="c9e0ee17-4c92-4ef4-b05a-206e73f441c3" providerId="ADAL" clId="{A57C718A-D99D-478F-90E3-49102E39AF58}" dt="2026-04-21T20:34:53.336" v="5307" actId="33553"/>
        <pc:sldMkLst>
          <pc:docMk/>
          <pc:sldMk cId="1627330219" sldId="268"/>
        </pc:sldMkLst>
        <pc:spChg chg="mod">
          <ac:chgData name="Virginia L Maki" userId="c9e0ee17-4c92-4ef4-b05a-206e73f441c3" providerId="ADAL" clId="{A57C718A-D99D-478F-90E3-49102E39AF58}" dt="2026-04-21T20:34:53.336" v="5307" actId="33553"/>
          <ac:spMkLst>
            <pc:docMk/>
            <pc:sldMk cId="1627330219" sldId="268"/>
            <ac:spMk id="6" creationId="{CEB7E005-3CA3-1933-3614-636055BB30E7}"/>
          </ac:spMkLst>
        </pc:spChg>
        <pc:picChg chg="mod">
          <ac:chgData name="Virginia L Maki" userId="c9e0ee17-4c92-4ef4-b05a-206e73f441c3" providerId="ADAL" clId="{A57C718A-D99D-478F-90E3-49102E39AF58}" dt="2026-04-21T20:18:58.450" v="10" actId="962"/>
          <ac:picMkLst>
            <pc:docMk/>
            <pc:sldMk cId="1627330219" sldId="268"/>
            <ac:picMk id="5" creationId="{26AC3756-1EA8-987A-6FA7-F0A794EF848F}"/>
          </ac:picMkLst>
        </pc:picChg>
      </pc:sldChg>
      <pc:sldChg chg="modSp mod">
        <pc:chgData name="Virginia L Maki" userId="c9e0ee17-4c92-4ef4-b05a-206e73f441c3" providerId="ADAL" clId="{A57C718A-D99D-478F-90E3-49102E39AF58}" dt="2026-04-21T20:34:59.013" v="5309" actId="33553"/>
        <pc:sldMkLst>
          <pc:docMk/>
          <pc:sldMk cId="2201316425" sldId="269"/>
        </pc:sldMkLst>
        <pc:spChg chg="mod">
          <ac:chgData name="Virginia L Maki" userId="c9e0ee17-4c92-4ef4-b05a-206e73f441c3" providerId="ADAL" clId="{A57C718A-D99D-478F-90E3-49102E39AF58}" dt="2026-04-21T20:34:59.013" v="5309" actId="33553"/>
          <ac:spMkLst>
            <pc:docMk/>
            <pc:sldMk cId="2201316425" sldId="269"/>
            <ac:spMk id="6" creationId="{CEB7E005-3CA3-1933-3614-636055BB30E7}"/>
          </ac:spMkLst>
        </pc:spChg>
        <pc:picChg chg="mod">
          <ac:chgData name="Virginia L Maki" userId="c9e0ee17-4c92-4ef4-b05a-206e73f441c3" providerId="ADAL" clId="{A57C718A-D99D-478F-90E3-49102E39AF58}" dt="2026-04-21T20:20:17.707" v="400" actId="962"/>
          <ac:picMkLst>
            <pc:docMk/>
            <pc:sldMk cId="2201316425" sldId="269"/>
            <ac:picMk id="4" creationId="{FD75C06B-D092-4402-9EDE-FD13B2C4A890}"/>
          </ac:picMkLst>
        </pc:picChg>
      </pc:sldChg>
      <pc:sldChg chg="addSp modSp mod">
        <pc:chgData name="Virginia L Maki" userId="c9e0ee17-4c92-4ef4-b05a-206e73f441c3" providerId="ADAL" clId="{A57C718A-D99D-478F-90E3-49102E39AF58}" dt="2026-04-21T20:51:02.063" v="5712"/>
        <pc:sldMkLst>
          <pc:docMk/>
          <pc:sldMk cId="1133250620" sldId="270"/>
        </pc:sldMkLst>
        <pc:spChg chg="mod ord">
          <ac:chgData name="Virginia L Maki" userId="c9e0ee17-4c92-4ef4-b05a-206e73f441c3" providerId="ADAL" clId="{A57C718A-D99D-478F-90E3-49102E39AF58}" dt="2026-04-21T20:51:02.063" v="5712"/>
          <ac:spMkLst>
            <pc:docMk/>
            <pc:sldMk cId="1133250620" sldId="270"/>
            <ac:spMk id="2" creationId="{30AFFBAA-0224-6512-80ED-53E4B6159772}"/>
          </ac:spMkLst>
        </pc:spChg>
        <pc:spChg chg="add mod ord">
          <ac:chgData name="Virginia L Maki" userId="c9e0ee17-4c92-4ef4-b05a-206e73f441c3" providerId="ADAL" clId="{A57C718A-D99D-478F-90E3-49102E39AF58}" dt="2026-04-21T20:51:02.063" v="5712"/>
          <ac:spMkLst>
            <pc:docMk/>
            <pc:sldMk cId="1133250620" sldId="270"/>
            <ac:spMk id="3" creationId="{82A76559-A3A7-2074-A81C-42EE55ED2900}"/>
          </ac:spMkLst>
        </pc:spChg>
        <pc:spChg chg="ord">
          <ac:chgData name="Virginia L Maki" userId="c9e0ee17-4c92-4ef4-b05a-206e73f441c3" providerId="ADAL" clId="{A57C718A-D99D-478F-90E3-49102E39AF58}" dt="2026-04-21T20:51:02.063" v="5712"/>
          <ac:spMkLst>
            <pc:docMk/>
            <pc:sldMk cId="1133250620" sldId="270"/>
            <ac:spMk id="6" creationId="{CEB7E005-3CA3-1933-3614-636055BB30E7}"/>
          </ac:spMkLst>
        </pc:spChg>
        <pc:picChg chg="mod ord">
          <ac:chgData name="Virginia L Maki" userId="c9e0ee17-4c92-4ef4-b05a-206e73f441c3" providerId="ADAL" clId="{A57C718A-D99D-478F-90E3-49102E39AF58}" dt="2026-04-21T20:51:02.063" v="5712"/>
          <ac:picMkLst>
            <pc:docMk/>
            <pc:sldMk cId="1133250620" sldId="270"/>
            <ac:picMk id="4" creationId="{3A2DB387-B2DB-1E04-29BE-BDE3F015601C}"/>
          </ac:picMkLst>
        </pc:picChg>
        <pc:picChg chg="mod ord">
          <ac:chgData name="Virginia L Maki" userId="c9e0ee17-4c92-4ef4-b05a-206e73f441c3" providerId="ADAL" clId="{A57C718A-D99D-478F-90E3-49102E39AF58}" dt="2026-04-21T20:51:02.063" v="5712"/>
          <ac:picMkLst>
            <pc:docMk/>
            <pc:sldMk cId="1133250620" sldId="270"/>
            <ac:picMk id="9" creationId="{F324F6B6-8C68-E815-72D3-748AD7A453D8}"/>
          </ac:picMkLst>
        </pc:picChg>
      </pc:sldChg>
      <pc:sldChg chg="modSp mod">
        <pc:chgData name="Virginia L Maki" userId="c9e0ee17-4c92-4ef4-b05a-206e73f441c3" providerId="ADAL" clId="{A57C718A-D99D-478F-90E3-49102E39AF58}" dt="2026-04-21T20:36:32.452" v="5412" actId="33553"/>
        <pc:sldMkLst>
          <pc:docMk/>
          <pc:sldMk cId="197247008" sldId="271"/>
        </pc:sldMkLst>
        <pc:spChg chg="mod">
          <ac:chgData name="Virginia L Maki" userId="c9e0ee17-4c92-4ef4-b05a-206e73f441c3" providerId="ADAL" clId="{A57C718A-D99D-478F-90E3-49102E39AF58}" dt="2026-04-21T20:36:32.452" v="5412" actId="33553"/>
          <ac:spMkLst>
            <pc:docMk/>
            <pc:sldMk cId="197247008" sldId="271"/>
            <ac:spMk id="6" creationId="{CEB7E005-3CA3-1933-3614-636055BB30E7}"/>
          </ac:spMkLst>
        </pc:spChg>
        <pc:picChg chg="mod">
          <ac:chgData name="Virginia L Maki" userId="c9e0ee17-4c92-4ef4-b05a-206e73f441c3" providerId="ADAL" clId="{A57C718A-D99D-478F-90E3-49102E39AF58}" dt="2026-04-21T20:23:00.172" v="1196" actId="962"/>
          <ac:picMkLst>
            <pc:docMk/>
            <pc:sldMk cId="197247008" sldId="271"/>
            <ac:picMk id="4" creationId="{47BBC137-ACC9-CCF2-D95A-C6D17BF529CC}"/>
          </ac:picMkLst>
        </pc:picChg>
      </pc:sldChg>
      <pc:sldChg chg="addSp delSp modSp mod">
        <pc:chgData name="Virginia L Maki" userId="c9e0ee17-4c92-4ef4-b05a-206e73f441c3" providerId="ADAL" clId="{A57C718A-D99D-478F-90E3-49102E39AF58}" dt="2026-04-21T20:52:31.679" v="5717"/>
        <pc:sldMkLst>
          <pc:docMk/>
          <pc:sldMk cId="2599745959" sldId="272"/>
        </pc:sldMkLst>
        <pc:spChg chg="ord">
          <ac:chgData name="Virginia L Maki" userId="c9e0ee17-4c92-4ef4-b05a-206e73f441c3" providerId="ADAL" clId="{A57C718A-D99D-478F-90E3-49102E39AF58}" dt="2026-04-21T20:52:31.679" v="5717"/>
          <ac:spMkLst>
            <pc:docMk/>
            <pc:sldMk cId="2599745959" sldId="272"/>
            <ac:spMk id="2" creationId="{30AFFBAA-0224-6512-80ED-53E4B6159772}"/>
          </ac:spMkLst>
        </pc:spChg>
        <pc:spChg chg="add mod ord">
          <ac:chgData name="Virginia L Maki" userId="c9e0ee17-4c92-4ef4-b05a-206e73f441c3" providerId="ADAL" clId="{A57C718A-D99D-478F-90E3-49102E39AF58}" dt="2026-04-21T20:52:31.679" v="5717"/>
          <ac:spMkLst>
            <pc:docMk/>
            <pc:sldMk cId="2599745959" sldId="272"/>
            <ac:spMk id="3" creationId="{8AAB204D-7C6C-180A-30FA-6D44D2B10FA6}"/>
          </ac:spMkLst>
        </pc:spChg>
        <pc:spChg chg="ord">
          <ac:chgData name="Virginia L Maki" userId="c9e0ee17-4c92-4ef4-b05a-206e73f441c3" providerId="ADAL" clId="{A57C718A-D99D-478F-90E3-49102E39AF58}" dt="2026-04-21T20:52:31.679" v="5717"/>
          <ac:spMkLst>
            <pc:docMk/>
            <pc:sldMk cId="2599745959" sldId="272"/>
            <ac:spMk id="6" creationId="{CEB7E005-3CA3-1933-3614-636055BB30E7}"/>
          </ac:spMkLst>
        </pc:spChg>
        <pc:spChg chg="ord">
          <ac:chgData name="Virginia L Maki" userId="c9e0ee17-4c92-4ef4-b05a-206e73f441c3" providerId="ADAL" clId="{A57C718A-D99D-478F-90E3-49102E39AF58}" dt="2026-04-21T20:52:31.679" v="5717"/>
          <ac:spMkLst>
            <pc:docMk/>
            <pc:sldMk cId="2599745959" sldId="272"/>
            <ac:spMk id="10" creationId="{FD7B0E73-FED9-5034-28AE-636834EA0D4E}"/>
          </ac:spMkLst>
        </pc:spChg>
        <pc:picChg chg="del mod">
          <ac:chgData name="Virginia L Maki" userId="c9e0ee17-4c92-4ef4-b05a-206e73f441c3" providerId="ADAL" clId="{A57C718A-D99D-478F-90E3-49102E39AF58}" dt="2026-04-21T20:52:10.765" v="5715" actId="478"/>
          <ac:picMkLst>
            <pc:docMk/>
            <pc:sldMk cId="2599745959" sldId="272"/>
            <ac:picMk id="5" creationId="{2B5ABE80-BEF7-7B04-F705-EF5B127977EA}"/>
          </ac:picMkLst>
        </pc:picChg>
        <pc:picChg chg="mod ord">
          <ac:chgData name="Virginia L Maki" userId="c9e0ee17-4c92-4ef4-b05a-206e73f441c3" providerId="ADAL" clId="{A57C718A-D99D-478F-90E3-49102E39AF58}" dt="2026-04-21T20:52:31.679" v="5717"/>
          <ac:picMkLst>
            <pc:docMk/>
            <pc:sldMk cId="2599745959" sldId="272"/>
            <ac:picMk id="8" creationId="{13B859AD-D324-D171-CF16-05DD1E50DF3B}"/>
          </ac:picMkLst>
        </pc:picChg>
      </pc:sldChg>
      <pc:sldChg chg="modSp mod">
        <pc:chgData name="Virginia L Maki" userId="c9e0ee17-4c92-4ef4-b05a-206e73f441c3" providerId="ADAL" clId="{A57C718A-D99D-478F-90E3-49102E39AF58}" dt="2026-04-21T20:36:54.492" v="5452" actId="33553"/>
        <pc:sldMkLst>
          <pc:docMk/>
          <pc:sldMk cId="189476392" sldId="273"/>
        </pc:sldMkLst>
        <pc:spChg chg="mod">
          <ac:chgData name="Virginia L Maki" userId="c9e0ee17-4c92-4ef4-b05a-206e73f441c3" providerId="ADAL" clId="{A57C718A-D99D-478F-90E3-49102E39AF58}" dt="2026-04-21T20:36:54.492" v="5452" actId="33553"/>
          <ac:spMkLst>
            <pc:docMk/>
            <pc:sldMk cId="189476392" sldId="273"/>
            <ac:spMk id="6" creationId="{CEB7E005-3CA3-1933-3614-636055BB30E7}"/>
          </ac:spMkLst>
        </pc:spChg>
        <pc:picChg chg="mod">
          <ac:chgData name="Virginia L Maki" userId="c9e0ee17-4c92-4ef4-b05a-206e73f441c3" providerId="ADAL" clId="{A57C718A-D99D-478F-90E3-49102E39AF58}" dt="2026-04-21T20:24:31.563" v="1788" actId="962"/>
          <ac:picMkLst>
            <pc:docMk/>
            <pc:sldMk cId="189476392" sldId="273"/>
            <ac:picMk id="8" creationId="{13B859AD-D324-D171-CF16-05DD1E50DF3B}"/>
          </ac:picMkLst>
        </pc:picChg>
      </pc:sldChg>
      <pc:sldChg chg="modSp mod">
        <pc:chgData name="Virginia L Maki" userId="c9e0ee17-4c92-4ef4-b05a-206e73f441c3" providerId="ADAL" clId="{A57C718A-D99D-478F-90E3-49102E39AF58}" dt="2026-04-21T20:46:15.570" v="5688" actId="962"/>
        <pc:sldMkLst>
          <pc:docMk/>
          <pc:sldMk cId="858952086" sldId="274"/>
        </pc:sldMkLst>
        <pc:spChg chg="mod">
          <ac:chgData name="Virginia L Maki" userId="c9e0ee17-4c92-4ef4-b05a-206e73f441c3" providerId="ADAL" clId="{A57C718A-D99D-478F-90E3-49102E39AF58}" dt="2026-04-21T20:34:55.771" v="5308" actId="33553"/>
          <ac:spMkLst>
            <pc:docMk/>
            <pc:sldMk cId="858952086" sldId="274"/>
            <ac:spMk id="6" creationId="{CEB7E005-3CA3-1933-3614-636055BB30E7}"/>
          </ac:spMkLst>
        </pc:spChg>
        <pc:picChg chg="mod">
          <ac:chgData name="Virginia L Maki" userId="c9e0ee17-4c92-4ef4-b05a-206e73f441c3" providerId="ADAL" clId="{A57C718A-D99D-478F-90E3-49102E39AF58}" dt="2026-04-21T20:46:15.570" v="5688" actId="962"/>
          <ac:picMkLst>
            <pc:docMk/>
            <pc:sldMk cId="858952086" sldId="274"/>
            <ac:picMk id="3" creationId="{B6A45862-ED38-10F1-A000-F2D1C0C2BF50}"/>
          </ac:picMkLst>
        </pc:picChg>
      </pc:sldChg>
      <pc:sldChg chg="modSp mod">
        <pc:chgData name="Virginia L Maki" userId="c9e0ee17-4c92-4ef4-b05a-206e73f441c3" providerId="ADAL" clId="{A57C718A-D99D-478F-90E3-49102E39AF58}" dt="2026-04-21T20:46:38.945" v="5691" actId="13244"/>
        <pc:sldMkLst>
          <pc:docMk/>
          <pc:sldMk cId="203232174" sldId="275"/>
        </pc:sldMkLst>
        <pc:spChg chg="mod">
          <ac:chgData name="Virginia L Maki" userId="c9e0ee17-4c92-4ef4-b05a-206e73f441c3" providerId="ADAL" clId="{A57C718A-D99D-478F-90E3-49102E39AF58}" dt="2026-04-21T20:35:03.225" v="5310" actId="33553"/>
          <ac:spMkLst>
            <pc:docMk/>
            <pc:sldMk cId="203232174" sldId="275"/>
            <ac:spMk id="6" creationId="{CEB7E005-3CA3-1933-3614-636055BB30E7}"/>
          </ac:spMkLst>
        </pc:spChg>
        <pc:spChg chg="mod">
          <ac:chgData name="Virginia L Maki" userId="c9e0ee17-4c92-4ef4-b05a-206e73f441c3" providerId="ADAL" clId="{A57C718A-D99D-478F-90E3-49102E39AF58}" dt="2026-04-21T20:46:38.945" v="5691" actId="13244"/>
          <ac:spMkLst>
            <pc:docMk/>
            <pc:sldMk cId="203232174" sldId="275"/>
            <ac:spMk id="12" creationId="{35D12841-CCF3-8054-1E7B-7C804CF361E5}"/>
          </ac:spMkLst>
        </pc:spChg>
        <pc:picChg chg="mod">
          <ac:chgData name="Virginia L Maki" userId="c9e0ee17-4c92-4ef4-b05a-206e73f441c3" providerId="ADAL" clId="{A57C718A-D99D-478F-90E3-49102E39AF58}" dt="2026-04-21T20:46:38.886" v="5690" actId="962"/>
          <ac:picMkLst>
            <pc:docMk/>
            <pc:sldMk cId="203232174" sldId="275"/>
            <ac:picMk id="14" creationId="{7101431B-C0CB-A959-066A-2D58B3048214}"/>
          </ac:picMkLst>
        </pc:picChg>
      </pc:sldChg>
      <pc:sldChg chg="addSp modSp mod">
        <pc:chgData name="Virginia L Maki" userId="c9e0ee17-4c92-4ef4-b05a-206e73f441c3" providerId="ADAL" clId="{A57C718A-D99D-478F-90E3-49102E39AF58}" dt="2026-04-21T20:50:21.084" v="5705"/>
        <pc:sldMkLst>
          <pc:docMk/>
          <pc:sldMk cId="504956537" sldId="276"/>
        </pc:sldMkLst>
        <pc:spChg chg="ord">
          <ac:chgData name="Virginia L Maki" userId="c9e0ee17-4c92-4ef4-b05a-206e73f441c3" providerId="ADAL" clId="{A57C718A-D99D-478F-90E3-49102E39AF58}" dt="2026-04-21T20:50:21.084" v="5705"/>
          <ac:spMkLst>
            <pc:docMk/>
            <pc:sldMk cId="504956537" sldId="276"/>
            <ac:spMk id="2" creationId="{30AFFBAA-0224-6512-80ED-53E4B6159772}"/>
          </ac:spMkLst>
        </pc:spChg>
        <pc:spChg chg="add mod ord">
          <ac:chgData name="Virginia L Maki" userId="c9e0ee17-4c92-4ef4-b05a-206e73f441c3" providerId="ADAL" clId="{A57C718A-D99D-478F-90E3-49102E39AF58}" dt="2026-04-21T20:50:21.084" v="5705"/>
          <ac:spMkLst>
            <pc:docMk/>
            <pc:sldMk cId="504956537" sldId="276"/>
            <ac:spMk id="3" creationId="{99C8AC12-76C6-A532-D8AF-9D1E3F17B0A7}"/>
          </ac:spMkLst>
        </pc:spChg>
        <pc:spChg chg="ord">
          <ac:chgData name="Virginia L Maki" userId="c9e0ee17-4c92-4ef4-b05a-206e73f441c3" providerId="ADAL" clId="{A57C718A-D99D-478F-90E3-49102E39AF58}" dt="2026-04-21T20:50:21.084" v="5705"/>
          <ac:spMkLst>
            <pc:docMk/>
            <pc:sldMk cId="504956537" sldId="276"/>
            <ac:spMk id="6" creationId="{CEB7E005-3CA3-1933-3614-636055BB30E7}"/>
          </ac:spMkLst>
        </pc:spChg>
        <pc:spChg chg="mod ord">
          <ac:chgData name="Virginia L Maki" userId="c9e0ee17-4c92-4ef4-b05a-206e73f441c3" providerId="ADAL" clId="{A57C718A-D99D-478F-90E3-49102E39AF58}" dt="2026-04-21T20:50:21.084" v="5705"/>
          <ac:spMkLst>
            <pc:docMk/>
            <pc:sldMk cId="504956537" sldId="276"/>
            <ac:spMk id="12" creationId="{35D12841-CCF3-8054-1E7B-7C804CF361E5}"/>
          </ac:spMkLst>
        </pc:spChg>
        <pc:picChg chg="mod ord">
          <ac:chgData name="Virginia L Maki" userId="c9e0ee17-4c92-4ef4-b05a-206e73f441c3" providerId="ADAL" clId="{A57C718A-D99D-478F-90E3-49102E39AF58}" dt="2026-04-21T20:50:21.084" v="5705"/>
          <ac:picMkLst>
            <pc:docMk/>
            <pc:sldMk cId="504956537" sldId="276"/>
            <ac:picMk id="8" creationId="{C524D1D9-CFE2-C422-A8DD-FAAFA2737B7E}"/>
          </ac:picMkLst>
        </pc:picChg>
      </pc:sldChg>
      <pc:sldChg chg="addSp modSp mod">
        <pc:chgData name="Virginia L Maki" userId="c9e0ee17-4c92-4ef4-b05a-206e73f441c3" providerId="ADAL" clId="{A57C718A-D99D-478F-90E3-49102E39AF58}" dt="2026-04-21T20:52:57.612" v="5719"/>
        <pc:sldMkLst>
          <pc:docMk/>
          <pc:sldMk cId="3917739626" sldId="277"/>
        </pc:sldMkLst>
        <pc:spChg chg="ord">
          <ac:chgData name="Virginia L Maki" userId="c9e0ee17-4c92-4ef4-b05a-206e73f441c3" providerId="ADAL" clId="{A57C718A-D99D-478F-90E3-49102E39AF58}" dt="2026-04-21T20:52:57.612" v="5719"/>
          <ac:spMkLst>
            <pc:docMk/>
            <pc:sldMk cId="3917739626" sldId="277"/>
            <ac:spMk id="2" creationId="{30AFFBAA-0224-6512-80ED-53E4B6159772}"/>
          </ac:spMkLst>
        </pc:spChg>
        <pc:spChg chg="add mod ord">
          <ac:chgData name="Virginia L Maki" userId="c9e0ee17-4c92-4ef4-b05a-206e73f441c3" providerId="ADAL" clId="{A57C718A-D99D-478F-90E3-49102E39AF58}" dt="2026-04-21T20:52:57.612" v="5719"/>
          <ac:spMkLst>
            <pc:docMk/>
            <pc:sldMk cId="3917739626" sldId="277"/>
            <ac:spMk id="3" creationId="{9B5DD353-FBA0-CE56-58DF-01F101B6CF64}"/>
          </ac:spMkLst>
        </pc:spChg>
        <pc:spChg chg="ord">
          <ac:chgData name="Virginia L Maki" userId="c9e0ee17-4c92-4ef4-b05a-206e73f441c3" providerId="ADAL" clId="{A57C718A-D99D-478F-90E3-49102E39AF58}" dt="2026-04-21T20:52:57.612" v="5719"/>
          <ac:spMkLst>
            <pc:docMk/>
            <pc:sldMk cId="3917739626" sldId="277"/>
            <ac:spMk id="6" creationId="{CEB7E005-3CA3-1933-3614-636055BB30E7}"/>
          </ac:spMkLst>
        </pc:spChg>
        <pc:picChg chg="mod ord">
          <ac:chgData name="Virginia L Maki" userId="c9e0ee17-4c92-4ef4-b05a-206e73f441c3" providerId="ADAL" clId="{A57C718A-D99D-478F-90E3-49102E39AF58}" dt="2026-04-21T20:52:57.612" v="5719"/>
          <ac:picMkLst>
            <pc:docMk/>
            <pc:sldMk cId="3917739626" sldId="277"/>
            <ac:picMk id="4" creationId="{B0AD126B-950E-8547-DCDC-9ED6077D877A}"/>
          </ac:picMkLst>
        </pc:picChg>
      </pc:sldChg>
      <pc:sldChg chg="addSp modSp mod">
        <pc:chgData name="Virginia L Maki" userId="c9e0ee17-4c92-4ef4-b05a-206e73f441c3" providerId="ADAL" clId="{A57C718A-D99D-478F-90E3-49102E39AF58}" dt="2026-04-21T20:53:14.853" v="5721"/>
        <pc:sldMkLst>
          <pc:docMk/>
          <pc:sldMk cId="3124346786" sldId="278"/>
        </pc:sldMkLst>
        <pc:spChg chg="ord">
          <ac:chgData name="Virginia L Maki" userId="c9e0ee17-4c92-4ef4-b05a-206e73f441c3" providerId="ADAL" clId="{A57C718A-D99D-478F-90E3-49102E39AF58}" dt="2026-04-21T20:53:14.853" v="5721"/>
          <ac:spMkLst>
            <pc:docMk/>
            <pc:sldMk cId="3124346786" sldId="278"/>
            <ac:spMk id="2" creationId="{30AFFBAA-0224-6512-80ED-53E4B6159772}"/>
          </ac:spMkLst>
        </pc:spChg>
        <pc:spChg chg="add mod ord">
          <ac:chgData name="Virginia L Maki" userId="c9e0ee17-4c92-4ef4-b05a-206e73f441c3" providerId="ADAL" clId="{A57C718A-D99D-478F-90E3-49102E39AF58}" dt="2026-04-21T20:53:14.853" v="5721"/>
          <ac:spMkLst>
            <pc:docMk/>
            <pc:sldMk cId="3124346786" sldId="278"/>
            <ac:spMk id="3" creationId="{17989D5E-6DE3-6C25-876E-ED3854A9C614}"/>
          </ac:spMkLst>
        </pc:spChg>
        <pc:spChg chg="ord">
          <ac:chgData name="Virginia L Maki" userId="c9e0ee17-4c92-4ef4-b05a-206e73f441c3" providerId="ADAL" clId="{A57C718A-D99D-478F-90E3-49102E39AF58}" dt="2026-04-21T20:53:14.853" v="5721"/>
          <ac:spMkLst>
            <pc:docMk/>
            <pc:sldMk cId="3124346786" sldId="278"/>
            <ac:spMk id="6" creationId="{CEB7E005-3CA3-1933-3614-636055BB30E7}"/>
          </ac:spMkLst>
        </pc:spChg>
        <pc:spChg chg="ord">
          <ac:chgData name="Virginia L Maki" userId="c9e0ee17-4c92-4ef4-b05a-206e73f441c3" providerId="ADAL" clId="{A57C718A-D99D-478F-90E3-49102E39AF58}" dt="2026-04-21T20:53:14.853" v="5721"/>
          <ac:spMkLst>
            <pc:docMk/>
            <pc:sldMk cId="3124346786" sldId="278"/>
            <ac:spMk id="7" creationId="{BCEF14BF-64D7-0F72-A1EE-EA5B2E7E652E}"/>
          </ac:spMkLst>
        </pc:spChg>
        <pc:picChg chg="mod ord">
          <ac:chgData name="Virginia L Maki" userId="c9e0ee17-4c92-4ef4-b05a-206e73f441c3" providerId="ADAL" clId="{A57C718A-D99D-478F-90E3-49102E39AF58}" dt="2026-04-21T20:53:14.853" v="5721"/>
          <ac:picMkLst>
            <pc:docMk/>
            <pc:sldMk cId="3124346786" sldId="278"/>
            <ac:picMk id="5" creationId="{021729ED-792A-7AFA-6B76-FBC3A47543A5}"/>
          </ac:picMkLst>
        </pc:picChg>
      </pc:sldChg>
      <pc:sldChg chg="modSp mod">
        <pc:chgData name="Virginia L Maki" userId="c9e0ee17-4c92-4ef4-b05a-206e73f441c3" providerId="ADAL" clId="{A57C718A-D99D-478F-90E3-49102E39AF58}" dt="2026-04-21T20:42:46.597" v="5617" actId="33553"/>
        <pc:sldMkLst>
          <pc:docMk/>
          <pc:sldMk cId="1803737777" sldId="279"/>
        </pc:sldMkLst>
        <pc:spChg chg="mod">
          <ac:chgData name="Virginia L Maki" userId="c9e0ee17-4c92-4ef4-b05a-206e73f441c3" providerId="ADAL" clId="{A57C718A-D99D-478F-90E3-49102E39AF58}" dt="2026-04-21T20:42:46.597" v="5617" actId="33553"/>
          <ac:spMkLst>
            <pc:docMk/>
            <pc:sldMk cId="1803737777" sldId="279"/>
            <ac:spMk id="6" creationId="{CEB7E005-3CA3-1933-3614-636055BB30E7}"/>
          </ac:spMkLst>
        </pc:spChg>
        <pc:picChg chg="mod">
          <ac:chgData name="Virginia L Maki" userId="c9e0ee17-4c92-4ef4-b05a-206e73f441c3" providerId="ADAL" clId="{A57C718A-D99D-478F-90E3-49102E39AF58}" dt="2026-04-21T20:26:20.206" v="2516" actId="962"/>
          <ac:picMkLst>
            <pc:docMk/>
            <pc:sldMk cId="1803737777" sldId="279"/>
            <ac:picMk id="4" creationId="{6A75AC9B-7D4F-B55E-2534-73A9A05806F1}"/>
          </ac:picMkLst>
        </pc:picChg>
      </pc:sldChg>
      <pc:sldChg chg="modSp mod">
        <pc:chgData name="Virginia L Maki" userId="c9e0ee17-4c92-4ef4-b05a-206e73f441c3" providerId="ADAL" clId="{A57C718A-D99D-478F-90E3-49102E39AF58}" dt="2026-04-21T20:42:52.882" v="5618" actId="33553"/>
        <pc:sldMkLst>
          <pc:docMk/>
          <pc:sldMk cId="3344045306" sldId="280"/>
        </pc:sldMkLst>
        <pc:spChg chg="mod">
          <ac:chgData name="Virginia L Maki" userId="c9e0ee17-4c92-4ef4-b05a-206e73f441c3" providerId="ADAL" clId="{A57C718A-D99D-478F-90E3-49102E39AF58}" dt="2026-04-21T20:42:52.882" v="5618" actId="33553"/>
          <ac:spMkLst>
            <pc:docMk/>
            <pc:sldMk cId="3344045306" sldId="280"/>
            <ac:spMk id="6" creationId="{CEB7E005-3CA3-1933-3614-636055BB30E7}"/>
          </ac:spMkLst>
        </pc:spChg>
        <pc:picChg chg="mod">
          <ac:chgData name="Virginia L Maki" userId="c9e0ee17-4c92-4ef4-b05a-206e73f441c3" providerId="ADAL" clId="{A57C718A-D99D-478F-90E3-49102E39AF58}" dt="2026-04-21T20:26:55.681" v="2770" actId="962"/>
          <ac:picMkLst>
            <pc:docMk/>
            <pc:sldMk cId="3344045306" sldId="280"/>
            <ac:picMk id="5" creationId="{0F375BE7-6E96-F7E1-C289-ECCC4576AF79}"/>
          </ac:picMkLst>
        </pc:picChg>
      </pc:sldChg>
      <pc:sldChg chg="modSp mod">
        <pc:chgData name="Virginia L Maki" userId="c9e0ee17-4c92-4ef4-b05a-206e73f441c3" providerId="ADAL" clId="{A57C718A-D99D-478F-90E3-49102E39AF58}" dt="2026-04-21T20:43:49.990" v="5650" actId="33553"/>
        <pc:sldMkLst>
          <pc:docMk/>
          <pc:sldMk cId="3606999838" sldId="281"/>
        </pc:sldMkLst>
        <pc:spChg chg="mod">
          <ac:chgData name="Virginia L Maki" userId="c9e0ee17-4c92-4ef4-b05a-206e73f441c3" providerId="ADAL" clId="{A57C718A-D99D-478F-90E3-49102E39AF58}" dt="2026-04-21T20:43:49.990" v="5650" actId="33553"/>
          <ac:spMkLst>
            <pc:docMk/>
            <pc:sldMk cId="3606999838" sldId="281"/>
            <ac:spMk id="6" creationId="{CEB7E005-3CA3-1933-3614-636055BB30E7}"/>
          </ac:spMkLst>
        </pc:spChg>
        <pc:picChg chg="mod">
          <ac:chgData name="Virginia L Maki" userId="c9e0ee17-4c92-4ef4-b05a-206e73f441c3" providerId="ADAL" clId="{A57C718A-D99D-478F-90E3-49102E39AF58}" dt="2026-04-21T20:29:48.823" v="3968" actId="962"/>
          <ac:picMkLst>
            <pc:docMk/>
            <pc:sldMk cId="3606999838" sldId="281"/>
            <ac:picMk id="4" creationId="{DCAB14C0-E19A-2473-63E1-8B21FB798798}"/>
          </ac:picMkLst>
        </pc:picChg>
      </pc:sldChg>
      <pc:sldChg chg="addSp modSp mod">
        <pc:chgData name="Virginia L Maki" userId="c9e0ee17-4c92-4ef4-b05a-206e73f441c3" providerId="ADAL" clId="{A57C718A-D99D-478F-90E3-49102E39AF58}" dt="2026-04-21T20:54:39.354" v="5731"/>
        <pc:sldMkLst>
          <pc:docMk/>
          <pc:sldMk cId="1650758493" sldId="282"/>
        </pc:sldMkLst>
        <pc:spChg chg="ord">
          <ac:chgData name="Virginia L Maki" userId="c9e0ee17-4c92-4ef4-b05a-206e73f441c3" providerId="ADAL" clId="{A57C718A-D99D-478F-90E3-49102E39AF58}" dt="2026-04-21T20:54:39.354" v="5731"/>
          <ac:spMkLst>
            <pc:docMk/>
            <pc:sldMk cId="1650758493" sldId="282"/>
            <ac:spMk id="2" creationId="{30AFFBAA-0224-6512-80ED-53E4B6159772}"/>
          </ac:spMkLst>
        </pc:spChg>
        <pc:spChg chg="add mod ord">
          <ac:chgData name="Virginia L Maki" userId="c9e0ee17-4c92-4ef4-b05a-206e73f441c3" providerId="ADAL" clId="{A57C718A-D99D-478F-90E3-49102E39AF58}" dt="2026-04-21T20:54:39.354" v="5731"/>
          <ac:spMkLst>
            <pc:docMk/>
            <pc:sldMk cId="1650758493" sldId="282"/>
            <ac:spMk id="3" creationId="{74663501-3B4F-E842-7E7C-3BB1AA7FD1D2}"/>
          </ac:spMkLst>
        </pc:spChg>
        <pc:spChg chg="ord">
          <ac:chgData name="Virginia L Maki" userId="c9e0ee17-4c92-4ef4-b05a-206e73f441c3" providerId="ADAL" clId="{A57C718A-D99D-478F-90E3-49102E39AF58}" dt="2026-04-21T20:54:39.354" v="5731"/>
          <ac:spMkLst>
            <pc:docMk/>
            <pc:sldMk cId="1650758493" sldId="282"/>
            <ac:spMk id="6" creationId="{CEB7E005-3CA3-1933-3614-636055BB30E7}"/>
          </ac:spMkLst>
        </pc:spChg>
        <pc:spChg chg="mod ord">
          <ac:chgData name="Virginia L Maki" userId="c9e0ee17-4c92-4ef4-b05a-206e73f441c3" providerId="ADAL" clId="{A57C718A-D99D-478F-90E3-49102E39AF58}" dt="2026-04-21T20:54:39.354" v="5731"/>
          <ac:spMkLst>
            <pc:docMk/>
            <pc:sldMk cId="1650758493" sldId="282"/>
            <ac:spMk id="10" creationId="{4E07E8E7-DC7A-22E5-7F74-D519118E2A89}"/>
          </ac:spMkLst>
        </pc:spChg>
        <pc:picChg chg="mod ord">
          <ac:chgData name="Virginia L Maki" userId="c9e0ee17-4c92-4ef4-b05a-206e73f441c3" providerId="ADAL" clId="{A57C718A-D99D-478F-90E3-49102E39AF58}" dt="2026-04-21T20:54:39.354" v="5731"/>
          <ac:picMkLst>
            <pc:docMk/>
            <pc:sldMk cId="1650758493" sldId="282"/>
            <ac:picMk id="4" creationId="{FE4C59F7-7DFB-200A-B8C6-2181B20B022A}"/>
          </ac:picMkLst>
        </pc:picChg>
        <pc:picChg chg="mod ord">
          <ac:chgData name="Virginia L Maki" userId="c9e0ee17-4c92-4ef4-b05a-206e73f441c3" providerId="ADAL" clId="{A57C718A-D99D-478F-90E3-49102E39AF58}" dt="2026-04-21T20:54:39.354" v="5731"/>
          <ac:picMkLst>
            <pc:docMk/>
            <pc:sldMk cId="1650758493" sldId="282"/>
            <ac:picMk id="12" creationId="{1047CCFC-1A95-92EF-2679-E2AF31BA82B0}"/>
          </ac:picMkLst>
        </pc:picChg>
      </pc:sldChg>
      <pc:sldChg chg="modSp mod">
        <pc:chgData name="Virginia L Maki" userId="c9e0ee17-4c92-4ef4-b05a-206e73f441c3" providerId="ADAL" clId="{A57C718A-D99D-478F-90E3-49102E39AF58}" dt="2026-04-21T20:43:57.207" v="5651" actId="33553"/>
        <pc:sldMkLst>
          <pc:docMk/>
          <pc:sldMk cId="821194155" sldId="283"/>
        </pc:sldMkLst>
        <pc:spChg chg="mod">
          <ac:chgData name="Virginia L Maki" userId="c9e0ee17-4c92-4ef4-b05a-206e73f441c3" providerId="ADAL" clId="{A57C718A-D99D-478F-90E3-49102E39AF58}" dt="2026-04-21T20:43:57.207" v="5651" actId="33553"/>
          <ac:spMkLst>
            <pc:docMk/>
            <pc:sldMk cId="821194155" sldId="283"/>
            <ac:spMk id="6" creationId="{CEB7E005-3CA3-1933-3614-636055BB30E7}"/>
          </ac:spMkLst>
        </pc:spChg>
        <pc:picChg chg="mod">
          <ac:chgData name="Virginia L Maki" userId="c9e0ee17-4c92-4ef4-b05a-206e73f441c3" providerId="ADAL" clId="{A57C718A-D99D-478F-90E3-49102E39AF58}" dt="2026-04-21T20:30:49.143" v="4434" actId="962"/>
          <ac:picMkLst>
            <pc:docMk/>
            <pc:sldMk cId="821194155" sldId="283"/>
            <ac:picMk id="5" creationId="{3307AE74-E97A-6064-9437-DFB413F02A15}"/>
          </ac:picMkLst>
        </pc:picChg>
      </pc:sldChg>
      <pc:sldChg chg="addSp modSp mod">
        <pc:chgData name="Virginia L Maki" userId="c9e0ee17-4c92-4ef4-b05a-206e73f441c3" providerId="ADAL" clId="{A57C718A-D99D-478F-90E3-49102E39AF58}" dt="2026-04-21T20:55:01.721" v="5734"/>
        <pc:sldMkLst>
          <pc:docMk/>
          <pc:sldMk cId="2803326772" sldId="284"/>
        </pc:sldMkLst>
        <pc:spChg chg="ord">
          <ac:chgData name="Virginia L Maki" userId="c9e0ee17-4c92-4ef4-b05a-206e73f441c3" providerId="ADAL" clId="{A57C718A-D99D-478F-90E3-49102E39AF58}" dt="2026-04-21T20:55:01.721" v="5734"/>
          <ac:spMkLst>
            <pc:docMk/>
            <pc:sldMk cId="2803326772" sldId="284"/>
            <ac:spMk id="2" creationId="{30AFFBAA-0224-6512-80ED-53E4B6159772}"/>
          </ac:spMkLst>
        </pc:spChg>
        <pc:spChg chg="add mod ord">
          <ac:chgData name="Virginia L Maki" userId="c9e0ee17-4c92-4ef4-b05a-206e73f441c3" providerId="ADAL" clId="{A57C718A-D99D-478F-90E3-49102E39AF58}" dt="2026-04-21T20:55:01.721" v="5734"/>
          <ac:spMkLst>
            <pc:docMk/>
            <pc:sldMk cId="2803326772" sldId="284"/>
            <ac:spMk id="3" creationId="{BE079181-8209-94E2-500A-C86CD5DFE3FD}"/>
          </ac:spMkLst>
        </pc:spChg>
        <pc:spChg chg="ord">
          <ac:chgData name="Virginia L Maki" userId="c9e0ee17-4c92-4ef4-b05a-206e73f441c3" providerId="ADAL" clId="{A57C718A-D99D-478F-90E3-49102E39AF58}" dt="2026-04-21T20:55:01.721" v="5734"/>
          <ac:spMkLst>
            <pc:docMk/>
            <pc:sldMk cId="2803326772" sldId="284"/>
            <ac:spMk id="6" creationId="{CEB7E005-3CA3-1933-3614-636055BB30E7}"/>
          </ac:spMkLst>
        </pc:spChg>
        <pc:spChg chg="ord">
          <ac:chgData name="Virginia L Maki" userId="c9e0ee17-4c92-4ef4-b05a-206e73f441c3" providerId="ADAL" clId="{A57C718A-D99D-478F-90E3-49102E39AF58}" dt="2026-04-21T20:55:01.721" v="5734"/>
          <ac:spMkLst>
            <pc:docMk/>
            <pc:sldMk cId="2803326772" sldId="284"/>
            <ac:spMk id="7" creationId="{C086E973-7911-3CCD-E685-A21EDA17B0CD}"/>
          </ac:spMkLst>
        </pc:spChg>
        <pc:picChg chg="mod ord">
          <ac:chgData name="Virginia L Maki" userId="c9e0ee17-4c92-4ef4-b05a-206e73f441c3" providerId="ADAL" clId="{A57C718A-D99D-478F-90E3-49102E39AF58}" dt="2026-04-21T20:55:01.721" v="5734"/>
          <ac:picMkLst>
            <pc:docMk/>
            <pc:sldMk cId="2803326772" sldId="284"/>
            <ac:picMk id="4" creationId="{24B76B7F-EB2D-DCFA-66CD-528D36F73DB3}"/>
          </ac:picMkLst>
        </pc:picChg>
        <pc:picChg chg="mod ord">
          <ac:chgData name="Virginia L Maki" userId="c9e0ee17-4c92-4ef4-b05a-206e73f441c3" providerId="ADAL" clId="{A57C718A-D99D-478F-90E3-49102E39AF58}" dt="2026-04-21T20:55:01.721" v="5734"/>
          <ac:picMkLst>
            <pc:docMk/>
            <pc:sldMk cId="2803326772" sldId="284"/>
            <ac:picMk id="9" creationId="{E3D983DD-06B3-01F6-09AE-60925B4B2C48}"/>
          </ac:picMkLst>
        </pc:picChg>
      </pc:sldChg>
      <pc:sldChg chg="modSp mod">
        <pc:chgData name="Virginia L Maki" userId="c9e0ee17-4c92-4ef4-b05a-206e73f441c3" providerId="ADAL" clId="{A57C718A-D99D-478F-90E3-49102E39AF58}" dt="2026-04-21T20:44:19.042" v="5681" actId="33553"/>
        <pc:sldMkLst>
          <pc:docMk/>
          <pc:sldMk cId="3380901155" sldId="286"/>
        </pc:sldMkLst>
        <pc:spChg chg="mod">
          <ac:chgData name="Virginia L Maki" userId="c9e0ee17-4c92-4ef4-b05a-206e73f441c3" providerId="ADAL" clId="{A57C718A-D99D-478F-90E3-49102E39AF58}" dt="2026-04-21T20:44:19.042" v="5681" actId="33553"/>
          <ac:spMkLst>
            <pc:docMk/>
            <pc:sldMk cId="3380901155" sldId="286"/>
            <ac:spMk id="6" creationId="{CEB7E005-3CA3-1933-3614-636055BB30E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619364"/>
          </a:xfrm>
          <a:prstGeom prst="rect">
            <a:avLst/>
          </a:prstGeom>
        </p:spPr>
        <p:txBody>
          <a:bodyPr vert="horz" lIns="112334" tIns="56167" rIns="112334" bIns="56167" rtlCol="0"/>
          <a:lstStyle>
            <a:lvl1pPr algn="l">
              <a:defRPr sz="1500"/>
            </a:lvl1pPr>
          </a:lstStyle>
          <a:p>
            <a:endParaRPr lang="en-US"/>
          </a:p>
        </p:txBody>
      </p:sp>
      <p:sp>
        <p:nvSpPr>
          <p:cNvPr id="3" name="Date Placeholder 2"/>
          <p:cNvSpPr>
            <a:spLocks noGrp="1"/>
          </p:cNvSpPr>
          <p:nvPr>
            <p:ph type="dt" idx="1"/>
          </p:nvPr>
        </p:nvSpPr>
        <p:spPr>
          <a:xfrm>
            <a:off x="4143587" y="0"/>
            <a:ext cx="3169920" cy="619364"/>
          </a:xfrm>
          <a:prstGeom prst="rect">
            <a:avLst/>
          </a:prstGeom>
        </p:spPr>
        <p:txBody>
          <a:bodyPr vert="horz" lIns="112334" tIns="56167" rIns="112334" bIns="56167" rtlCol="0"/>
          <a:lstStyle>
            <a:lvl1pPr algn="r">
              <a:defRPr sz="1500"/>
            </a:lvl1pPr>
          </a:lstStyle>
          <a:p>
            <a:fld id="{7A1F31AD-84C9-47D7-A74A-9D4CD8211C90}" type="datetimeFigureOut">
              <a:rPr lang="en-US" smtClean="0"/>
              <a:t>4/21/2026</a:t>
            </a:fld>
            <a:endParaRPr lang="en-US"/>
          </a:p>
        </p:txBody>
      </p:sp>
      <p:sp>
        <p:nvSpPr>
          <p:cNvPr id="4" name="Slide Image Placeholder 3"/>
          <p:cNvSpPr>
            <a:spLocks noGrp="1" noRot="1" noChangeAspect="1"/>
          </p:cNvSpPr>
          <p:nvPr>
            <p:ph type="sldImg" idx="2"/>
          </p:nvPr>
        </p:nvSpPr>
        <p:spPr>
          <a:xfrm>
            <a:off x="-44450" y="1543050"/>
            <a:ext cx="7404100" cy="4165600"/>
          </a:xfrm>
          <a:prstGeom prst="rect">
            <a:avLst/>
          </a:prstGeom>
          <a:noFill/>
          <a:ln w="12700">
            <a:solidFill>
              <a:prstClr val="black"/>
            </a:solidFill>
          </a:ln>
        </p:spPr>
        <p:txBody>
          <a:bodyPr vert="horz" lIns="112334" tIns="56167" rIns="112334" bIns="56167" rtlCol="0" anchor="ctr"/>
          <a:lstStyle/>
          <a:p>
            <a:endParaRPr lang="en-US"/>
          </a:p>
        </p:txBody>
      </p:sp>
      <p:sp>
        <p:nvSpPr>
          <p:cNvPr id="5" name="Notes Placeholder 4"/>
          <p:cNvSpPr>
            <a:spLocks noGrp="1"/>
          </p:cNvSpPr>
          <p:nvPr>
            <p:ph type="body" sz="quarter" idx="3"/>
          </p:nvPr>
        </p:nvSpPr>
        <p:spPr>
          <a:xfrm>
            <a:off x="731520" y="5940742"/>
            <a:ext cx="5852160" cy="4860608"/>
          </a:xfrm>
          <a:prstGeom prst="rect">
            <a:avLst/>
          </a:prstGeom>
        </p:spPr>
        <p:txBody>
          <a:bodyPr vert="horz" lIns="112334" tIns="56167" rIns="112334" bIns="5616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725038"/>
            <a:ext cx="3169920" cy="619362"/>
          </a:xfrm>
          <a:prstGeom prst="rect">
            <a:avLst/>
          </a:prstGeom>
        </p:spPr>
        <p:txBody>
          <a:bodyPr vert="horz" lIns="112334" tIns="56167" rIns="112334" bIns="56167" rtlCol="0" anchor="b"/>
          <a:lstStyle>
            <a:lvl1pPr algn="l">
              <a:defRPr sz="1500"/>
            </a:lvl1pPr>
          </a:lstStyle>
          <a:p>
            <a:endParaRPr lang="en-US"/>
          </a:p>
        </p:txBody>
      </p:sp>
      <p:sp>
        <p:nvSpPr>
          <p:cNvPr id="7" name="Slide Number Placeholder 6"/>
          <p:cNvSpPr>
            <a:spLocks noGrp="1"/>
          </p:cNvSpPr>
          <p:nvPr>
            <p:ph type="sldNum" sz="quarter" idx="5"/>
          </p:nvPr>
        </p:nvSpPr>
        <p:spPr>
          <a:xfrm>
            <a:off x="4143587" y="11725038"/>
            <a:ext cx="3169920" cy="619362"/>
          </a:xfrm>
          <a:prstGeom prst="rect">
            <a:avLst/>
          </a:prstGeom>
        </p:spPr>
        <p:txBody>
          <a:bodyPr vert="horz" lIns="112334" tIns="56167" rIns="112334" bIns="56167" rtlCol="0" anchor="b"/>
          <a:lstStyle>
            <a:lvl1pPr algn="r">
              <a:defRPr sz="1500"/>
            </a:lvl1pPr>
          </a:lstStyle>
          <a:p>
            <a:fld id="{DCB9D361-8102-47A1-940E-3F75B4C670DF}" type="slidenum">
              <a:rPr lang="en-US" smtClean="0"/>
              <a:t>‹#›</a:t>
            </a:fld>
            <a:endParaRPr lang="en-US"/>
          </a:p>
        </p:txBody>
      </p:sp>
    </p:spTree>
    <p:extLst>
      <p:ext uri="{BB962C8B-B14F-4D97-AF65-F5344CB8AC3E}">
        <p14:creationId xmlns:p14="http://schemas.microsoft.com/office/powerpoint/2010/main" val="2882915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CB9D361-8102-47A1-940E-3F75B4C670DF}" type="slidenum">
              <a:rPr lang="en-US" smtClean="0"/>
              <a:t>2</a:t>
            </a:fld>
            <a:endParaRPr lang="en-US"/>
          </a:p>
        </p:txBody>
      </p:sp>
    </p:spTree>
    <p:extLst>
      <p:ext uri="{BB962C8B-B14F-4D97-AF65-F5344CB8AC3E}">
        <p14:creationId xmlns:p14="http://schemas.microsoft.com/office/powerpoint/2010/main" val="2634139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Encumbrances are added when a PO is created or when payroll is assigned to a project with a future end date. Currently PeopleSoft and SUMMIT do not have the ability to encumber associated F&amp;A (overhead) charges that will be applied when the encumbered costs go through as actual expenses. Therefore, the bottom Balance Total IS misleading if encumbrances exist on your project. Always look at your Direct Expense Total for the true Balance Available that you have remaining for direct costs. </a:t>
            </a:r>
          </a:p>
        </p:txBody>
      </p:sp>
      <p:sp>
        <p:nvSpPr>
          <p:cNvPr id="4" name="Slide Number Placeholder 3"/>
          <p:cNvSpPr>
            <a:spLocks noGrp="1"/>
          </p:cNvSpPr>
          <p:nvPr>
            <p:ph type="sldNum" sz="quarter" idx="5"/>
          </p:nvPr>
        </p:nvSpPr>
        <p:spPr/>
        <p:txBody>
          <a:bodyPr/>
          <a:lstStyle/>
          <a:p>
            <a:fld id="{DCB9D361-8102-47A1-940E-3F75B4C670DF}" type="slidenum">
              <a:rPr lang="en-US" smtClean="0"/>
              <a:t>19</a:t>
            </a:fld>
            <a:endParaRPr lang="en-US"/>
          </a:p>
        </p:txBody>
      </p:sp>
    </p:spTree>
    <p:extLst>
      <p:ext uri="{BB962C8B-B14F-4D97-AF65-F5344CB8AC3E}">
        <p14:creationId xmlns:p14="http://schemas.microsoft.com/office/powerpoint/2010/main" val="3257387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applicable to any section that has that Export link available. The hands-on training will go into more detail on exporting reports. </a:t>
            </a:r>
          </a:p>
        </p:txBody>
      </p:sp>
      <p:sp>
        <p:nvSpPr>
          <p:cNvPr id="4" name="Slide Number Placeholder 3"/>
          <p:cNvSpPr>
            <a:spLocks noGrp="1"/>
          </p:cNvSpPr>
          <p:nvPr>
            <p:ph type="sldNum" sz="quarter" idx="5"/>
          </p:nvPr>
        </p:nvSpPr>
        <p:spPr/>
        <p:txBody>
          <a:bodyPr/>
          <a:lstStyle/>
          <a:p>
            <a:fld id="{DCB9D361-8102-47A1-940E-3F75B4C670DF}" type="slidenum">
              <a:rPr lang="en-US" smtClean="0"/>
              <a:t>20</a:t>
            </a:fld>
            <a:endParaRPr lang="en-US"/>
          </a:p>
        </p:txBody>
      </p:sp>
    </p:spTree>
    <p:extLst>
      <p:ext uri="{BB962C8B-B14F-4D97-AF65-F5344CB8AC3E}">
        <p14:creationId xmlns:p14="http://schemas.microsoft.com/office/powerpoint/2010/main" val="832694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hands-on training will go into more detail on exporting reports. </a:t>
            </a:r>
          </a:p>
        </p:txBody>
      </p:sp>
      <p:sp>
        <p:nvSpPr>
          <p:cNvPr id="4" name="Slide Number Placeholder 3"/>
          <p:cNvSpPr>
            <a:spLocks noGrp="1"/>
          </p:cNvSpPr>
          <p:nvPr>
            <p:ph type="sldNum" sz="quarter" idx="5"/>
          </p:nvPr>
        </p:nvSpPr>
        <p:spPr/>
        <p:txBody>
          <a:bodyPr/>
          <a:lstStyle/>
          <a:p>
            <a:fld id="{DCB9D361-8102-47A1-940E-3F75B4C670DF}" type="slidenum">
              <a:rPr lang="en-US" smtClean="0"/>
              <a:t>21</a:t>
            </a:fld>
            <a:endParaRPr lang="en-US"/>
          </a:p>
        </p:txBody>
      </p:sp>
    </p:spTree>
    <p:extLst>
      <p:ext uri="{BB962C8B-B14F-4D97-AF65-F5344CB8AC3E}">
        <p14:creationId xmlns:p14="http://schemas.microsoft.com/office/powerpoint/2010/main" val="3176368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B9D361-8102-47A1-940E-3F75B4C670DF}" type="slidenum">
              <a:rPr lang="en-US" smtClean="0"/>
              <a:t>22</a:t>
            </a:fld>
            <a:endParaRPr lang="en-US"/>
          </a:p>
        </p:txBody>
      </p:sp>
    </p:spTree>
    <p:extLst>
      <p:ext uri="{BB962C8B-B14F-4D97-AF65-F5344CB8AC3E}">
        <p14:creationId xmlns:p14="http://schemas.microsoft.com/office/powerpoint/2010/main" val="540138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B9D361-8102-47A1-940E-3F75B4C670DF}" type="slidenum">
              <a:rPr lang="en-US" smtClean="0"/>
              <a:t>23</a:t>
            </a:fld>
            <a:endParaRPr lang="en-US"/>
          </a:p>
        </p:txBody>
      </p:sp>
    </p:spTree>
    <p:extLst>
      <p:ext uri="{BB962C8B-B14F-4D97-AF65-F5344CB8AC3E}">
        <p14:creationId xmlns:p14="http://schemas.microsoft.com/office/powerpoint/2010/main" val="29525341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B9D361-8102-47A1-940E-3F75B4C670DF}" type="slidenum">
              <a:rPr lang="en-US" smtClean="0"/>
              <a:t>24</a:t>
            </a:fld>
            <a:endParaRPr lang="en-US"/>
          </a:p>
        </p:txBody>
      </p:sp>
    </p:spTree>
    <p:extLst>
      <p:ext uri="{BB962C8B-B14F-4D97-AF65-F5344CB8AC3E}">
        <p14:creationId xmlns:p14="http://schemas.microsoft.com/office/powerpoint/2010/main" val="4237450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Dunning-Kruger: An overestimation of capability, opposite is Imposter Syndrome</a:t>
            </a:r>
          </a:p>
        </p:txBody>
      </p:sp>
      <p:sp>
        <p:nvSpPr>
          <p:cNvPr id="4" name="Slide Number Placeholder 3"/>
          <p:cNvSpPr>
            <a:spLocks noGrp="1"/>
          </p:cNvSpPr>
          <p:nvPr>
            <p:ph type="sldNum" sz="quarter" idx="5"/>
          </p:nvPr>
        </p:nvSpPr>
        <p:spPr/>
        <p:txBody>
          <a:bodyPr/>
          <a:lstStyle/>
          <a:p>
            <a:fld id="{DCB9D361-8102-47A1-940E-3F75B4C670DF}" type="slidenum">
              <a:rPr lang="en-US" smtClean="0"/>
              <a:t>3</a:t>
            </a:fld>
            <a:endParaRPr lang="en-US"/>
          </a:p>
        </p:txBody>
      </p:sp>
    </p:spTree>
    <p:extLst>
      <p:ext uri="{BB962C8B-B14F-4D97-AF65-F5344CB8AC3E}">
        <p14:creationId xmlns:p14="http://schemas.microsoft.com/office/powerpoint/2010/main" val="2982295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CON15 Form through Controller’s Office if you cannot log into SUMMIT and can still log into other UMB applications. If you are not seeing data you expect to see, that is a permissions issue. SUMMIT data access is the same as PeopleSoft and is typically Department ID based. </a:t>
            </a:r>
          </a:p>
        </p:txBody>
      </p:sp>
      <p:sp>
        <p:nvSpPr>
          <p:cNvPr id="4" name="Slide Number Placeholder 3"/>
          <p:cNvSpPr>
            <a:spLocks noGrp="1"/>
          </p:cNvSpPr>
          <p:nvPr>
            <p:ph type="sldNum" sz="quarter" idx="5"/>
          </p:nvPr>
        </p:nvSpPr>
        <p:spPr/>
        <p:txBody>
          <a:bodyPr/>
          <a:lstStyle/>
          <a:p>
            <a:fld id="{DCB9D361-8102-47A1-940E-3F75B4C670DF}" type="slidenum">
              <a:rPr lang="en-US" smtClean="0"/>
              <a:t>4</a:t>
            </a:fld>
            <a:endParaRPr lang="en-US"/>
          </a:p>
        </p:txBody>
      </p:sp>
    </p:spTree>
    <p:extLst>
      <p:ext uri="{BB962C8B-B14F-4D97-AF65-F5344CB8AC3E}">
        <p14:creationId xmlns:p14="http://schemas.microsoft.com/office/powerpoint/2010/main" val="767870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Populate the filters, then click apply</a:t>
            </a:r>
          </a:p>
        </p:txBody>
      </p:sp>
      <p:sp>
        <p:nvSpPr>
          <p:cNvPr id="4" name="Slide Number Placeholder 3"/>
          <p:cNvSpPr>
            <a:spLocks noGrp="1"/>
          </p:cNvSpPr>
          <p:nvPr>
            <p:ph type="sldNum" sz="quarter" idx="5"/>
          </p:nvPr>
        </p:nvSpPr>
        <p:spPr/>
        <p:txBody>
          <a:bodyPr/>
          <a:lstStyle/>
          <a:p>
            <a:fld id="{DCB9D361-8102-47A1-940E-3F75B4C670DF}" type="slidenum">
              <a:rPr lang="en-US" smtClean="0"/>
              <a:t>13</a:t>
            </a:fld>
            <a:endParaRPr lang="en-US"/>
          </a:p>
        </p:txBody>
      </p:sp>
    </p:spTree>
    <p:extLst>
      <p:ext uri="{BB962C8B-B14F-4D97-AF65-F5344CB8AC3E}">
        <p14:creationId xmlns:p14="http://schemas.microsoft.com/office/powerpoint/2010/main" val="2081767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not finding transactions you expect to see, try widening your date filter and don’t forget to hit apply. Payroll adjustments will be visible based on the paydate the adjustment was applied.</a:t>
            </a:r>
          </a:p>
        </p:txBody>
      </p:sp>
      <p:sp>
        <p:nvSpPr>
          <p:cNvPr id="4" name="Slide Number Placeholder 3"/>
          <p:cNvSpPr>
            <a:spLocks noGrp="1"/>
          </p:cNvSpPr>
          <p:nvPr>
            <p:ph type="sldNum" sz="quarter" idx="5"/>
          </p:nvPr>
        </p:nvSpPr>
        <p:spPr/>
        <p:txBody>
          <a:bodyPr/>
          <a:lstStyle/>
          <a:p>
            <a:fld id="{DCB9D361-8102-47A1-940E-3F75B4C670DF}" type="slidenum">
              <a:rPr lang="en-US" smtClean="0"/>
              <a:t>14</a:t>
            </a:fld>
            <a:endParaRPr lang="en-US"/>
          </a:p>
        </p:txBody>
      </p:sp>
    </p:spTree>
    <p:extLst>
      <p:ext uri="{BB962C8B-B14F-4D97-AF65-F5344CB8AC3E}">
        <p14:creationId xmlns:p14="http://schemas.microsoft.com/office/powerpoint/2010/main" val="341937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B9D361-8102-47A1-940E-3F75B4C670DF}" type="slidenum">
              <a:rPr lang="en-US" smtClean="0"/>
              <a:t>15</a:t>
            </a:fld>
            <a:endParaRPr lang="en-US"/>
          </a:p>
        </p:txBody>
      </p:sp>
    </p:spTree>
    <p:extLst>
      <p:ext uri="{BB962C8B-B14F-4D97-AF65-F5344CB8AC3E}">
        <p14:creationId xmlns:p14="http://schemas.microsoft.com/office/powerpoint/2010/main" val="3879443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Summarized data is inclusive of all projects for multi-project awards unless a specific project is selected in the filter, even when a project numbers shows on the Information section.  The project number in the Information section always defaults to the project assigned as primary for multi project awards if a different specific project is not selected. </a:t>
            </a:r>
          </a:p>
        </p:txBody>
      </p:sp>
      <p:sp>
        <p:nvSpPr>
          <p:cNvPr id="4" name="Slide Number Placeholder 3"/>
          <p:cNvSpPr>
            <a:spLocks noGrp="1"/>
          </p:cNvSpPr>
          <p:nvPr>
            <p:ph type="sldNum" sz="quarter" idx="5"/>
          </p:nvPr>
        </p:nvSpPr>
        <p:spPr/>
        <p:txBody>
          <a:bodyPr/>
          <a:lstStyle/>
          <a:p>
            <a:fld id="{DCB9D361-8102-47A1-940E-3F75B4C670DF}" type="slidenum">
              <a:rPr lang="en-US" smtClean="0"/>
              <a:t>16</a:t>
            </a:fld>
            <a:endParaRPr lang="en-US"/>
          </a:p>
        </p:txBody>
      </p:sp>
    </p:spTree>
    <p:extLst>
      <p:ext uri="{BB962C8B-B14F-4D97-AF65-F5344CB8AC3E}">
        <p14:creationId xmlns:p14="http://schemas.microsoft.com/office/powerpoint/2010/main" val="2151593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Note here applies to multi-project awards (see previous slide for additional information)</a:t>
            </a:r>
          </a:p>
        </p:txBody>
      </p:sp>
      <p:sp>
        <p:nvSpPr>
          <p:cNvPr id="4" name="Slide Number Placeholder 3"/>
          <p:cNvSpPr>
            <a:spLocks noGrp="1"/>
          </p:cNvSpPr>
          <p:nvPr>
            <p:ph type="sldNum" sz="quarter" idx="5"/>
          </p:nvPr>
        </p:nvSpPr>
        <p:spPr/>
        <p:txBody>
          <a:bodyPr/>
          <a:lstStyle/>
          <a:p>
            <a:fld id="{DCB9D361-8102-47A1-940E-3F75B4C670DF}" type="slidenum">
              <a:rPr lang="en-US" smtClean="0"/>
              <a:t>17</a:t>
            </a:fld>
            <a:endParaRPr lang="en-US"/>
          </a:p>
        </p:txBody>
      </p:sp>
    </p:spTree>
    <p:extLst>
      <p:ext uri="{BB962C8B-B14F-4D97-AF65-F5344CB8AC3E}">
        <p14:creationId xmlns:p14="http://schemas.microsoft.com/office/powerpoint/2010/main" val="1593747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B9D361-8102-47A1-940E-3F75B4C670DF}" type="slidenum">
              <a:rPr lang="en-US" smtClean="0"/>
              <a:t>18</a:t>
            </a:fld>
            <a:endParaRPr lang="en-US"/>
          </a:p>
        </p:txBody>
      </p:sp>
    </p:spTree>
    <p:extLst>
      <p:ext uri="{BB962C8B-B14F-4D97-AF65-F5344CB8AC3E}">
        <p14:creationId xmlns:p14="http://schemas.microsoft.com/office/powerpoint/2010/main" val="38413349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005A8B"/>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142A7DE-F1F4-C418-0C48-495FBF7A8011}"/>
              </a:ext>
            </a:extLst>
          </p:cNvPr>
          <p:cNvPicPr>
            <a:picLocks noChangeAspect="1"/>
          </p:cNvPicPr>
          <p:nvPr userDrawn="1"/>
        </p:nvPicPr>
        <p:blipFill>
          <a:blip r:embed="rId2"/>
          <a:stretch>
            <a:fillRect/>
          </a:stretch>
        </p:blipFill>
        <p:spPr>
          <a:xfrm>
            <a:off x="10640075" y="5900323"/>
            <a:ext cx="1235671" cy="588965"/>
          </a:xfrm>
          <a:prstGeom prst="rect">
            <a:avLst/>
          </a:prstGeom>
        </p:spPr>
      </p:pic>
      <p:sp>
        <p:nvSpPr>
          <p:cNvPr id="11" name="Flowchart: Delay 10">
            <a:extLst>
              <a:ext uri="{FF2B5EF4-FFF2-40B4-BE49-F238E27FC236}">
                <a16:creationId xmlns:a16="http://schemas.microsoft.com/office/drawing/2014/main" id="{B7799157-6980-5486-C5C6-A2BF1FEF8BBA}"/>
              </a:ext>
            </a:extLst>
          </p:cNvPr>
          <p:cNvSpPr/>
          <p:nvPr userDrawn="1"/>
        </p:nvSpPr>
        <p:spPr>
          <a:xfrm>
            <a:off x="-1" y="0"/>
            <a:ext cx="12190435" cy="6868274"/>
          </a:xfrm>
          <a:prstGeom prst="flowChartDelay">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4707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095F2-0E67-AB0A-FB9F-6F0E41861E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6D2EE8-E0BB-69BD-D43C-6AD155E2DF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F81ACE-70F5-8AA5-7A53-502F952BEA87}"/>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5" name="Footer Placeholder 4">
            <a:extLst>
              <a:ext uri="{FF2B5EF4-FFF2-40B4-BE49-F238E27FC236}">
                <a16:creationId xmlns:a16="http://schemas.microsoft.com/office/drawing/2014/main" id="{2D8AF667-9D2B-D3DB-8FB8-EE2EFDFB8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287746-CE70-3DCE-0206-827EF58CBFC0}"/>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171991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490B7D-EE2B-0D40-7254-46A6CD7B88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90E6C7-D36F-D59C-6445-EDB99C7492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72779C-FC19-FD9A-EB1D-75C348238C74}"/>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5" name="Footer Placeholder 4">
            <a:extLst>
              <a:ext uri="{FF2B5EF4-FFF2-40B4-BE49-F238E27FC236}">
                <a16:creationId xmlns:a16="http://schemas.microsoft.com/office/drawing/2014/main" id="{E72940E9-EFAF-FFD7-22D9-AE4A58F87A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2D298-DFEE-2E0A-951B-7A801ECB9AA5}"/>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2441756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6A345-13B4-53D6-4BC8-8B72A93645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15E796-0470-3FFF-B05F-BF1FEAB97C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C2A05-A6BF-0CFE-1B7D-E8BEA99E6A1F}"/>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5" name="Footer Placeholder 4">
            <a:extLst>
              <a:ext uri="{FF2B5EF4-FFF2-40B4-BE49-F238E27FC236}">
                <a16:creationId xmlns:a16="http://schemas.microsoft.com/office/drawing/2014/main" id="{2F700A15-C769-4CDC-2156-A5A545435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308B61-4ADE-91B1-F9AA-28479D56D5E0}"/>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1974385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F82E0-AB95-BB39-334D-76F4CC0308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A1195B-213E-D16E-134D-DE3902CB73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8F6439-71C2-7E47-E5F0-B3B8AE8842D5}"/>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5" name="Footer Placeholder 4">
            <a:extLst>
              <a:ext uri="{FF2B5EF4-FFF2-40B4-BE49-F238E27FC236}">
                <a16:creationId xmlns:a16="http://schemas.microsoft.com/office/drawing/2014/main" id="{8F205B0C-7F96-E295-4C7F-A9EB8C174E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B99E33-AF55-DCCE-9B5A-A5DC2A35BBDD}"/>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366485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058B5-240D-035B-8398-18DB583614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8F1D87-AA3D-19AC-1B6F-CD817F1786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7C63FF-6ED2-9E5B-2235-00659ED608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E1F69E-0CC1-4805-4041-E78B765D4603}"/>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6" name="Footer Placeholder 5">
            <a:extLst>
              <a:ext uri="{FF2B5EF4-FFF2-40B4-BE49-F238E27FC236}">
                <a16:creationId xmlns:a16="http://schemas.microsoft.com/office/drawing/2014/main" id="{6DC857B8-C497-ECDD-E005-B9E497D88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67ED04-D19B-3DCA-24FC-EB11A4E84E58}"/>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179593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1BC3D-1440-992A-D605-CBAD6B5A78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AF946A-3B75-DC31-89A9-EDADD0AD60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6C28B8-16A6-8314-E9E4-F50F577C6D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3DF60A-C2F9-0386-AB3A-3F5689BA2B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03FA27-E337-870E-B8FA-26F3D89845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BAFB7D-111A-C396-180A-66ABF96F6CB7}"/>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8" name="Footer Placeholder 7">
            <a:extLst>
              <a:ext uri="{FF2B5EF4-FFF2-40B4-BE49-F238E27FC236}">
                <a16:creationId xmlns:a16="http://schemas.microsoft.com/office/drawing/2014/main" id="{41923054-B165-3FCC-8DDD-2E8BF5E1FF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39F63C-A004-A5BC-978B-36F0EF521643}"/>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1224701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3F7FC-153D-9163-56C5-4B3DE354D4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321EE0-670E-3125-5678-D44A5141E535}"/>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4" name="Footer Placeholder 3">
            <a:extLst>
              <a:ext uri="{FF2B5EF4-FFF2-40B4-BE49-F238E27FC236}">
                <a16:creationId xmlns:a16="http://schemas.microsoft.com/office/drawing/2014/main" id="{703C76C9-332D-1017-4E88-E2694A5D52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852E87-7644-3C98-1295-FF2EBD92AC3A}"/>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271365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5132DB-193D-0DFF-608B-7EC68F2D44E4}"/>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3" name="Footer Placeholder 2">
            <a:extLst>
              <a:ext uri="{FF2B5EF4-FFF2-40B4-BE49-F238E27FC236}">
                <a16:creationId xmlns:a16="http://schemas.microsoft.com/office/drawing/2014/main" id="{31408680-B39D-9CB2-0DFA-F5FDAD0960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E30568-1CFF-6C0D-9011-6EAD0B435BDB}"/>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312124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74470-5AB6-B019-DCF6-6966FFBD88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91902-85F9-5477-A090-E4DCBA453B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9787EC-120B-2DDA-E16F-0CFF13479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45C62F-D4D7-AC75-B934-89EE345DCD4B}"/>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6" name="Footer Placeholder 5">
            <a:extLst>
              <a:ext uri="{FF2B5EF4-FFF2-40B4-BE49-F238E27FC236}">
                <a16:creationId xmlns:a16="http://schemas.microsoft.com/office/drawing/2014/main" id="{1A036758-37C2-EB39-9EC5-1DFAC669F9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50E0B9-1358-3978-2DEF-8D458854436A}"/>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348549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C25C-A441-99A5-7316-843B91B3EE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B481CB-4D4E-6D1F-6124-86FB45307A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C1E5A9-C3E0-4474-FA11-377807CA27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78E141-DB1E-CFA1-FF2F-8924D15EE3AB}"/>
              </a:ext>
            </a:extLst>
          </p:cNvPr>
          <p:cNvSpPr>
            <a:spLocks noGrp="1"/>
          </p:cNvSpPr>
          <p:nvPr>
            <p:ph type="dt" sz="half" idx="10"/>
          </p:nvPr>
        </p:nvSpPr>
        <p:spPr/>
        <p:txBody>
          <a:bodyPr/>
          <a:lstStyle/>
          <a:p>
            <a:fld id="{86A8934C-CD38-45FA-8D73-BF50F86E7333}" type="datetimeFigureOut">
              <a:rPr lang="en-US" smtClean="0"/>
              <a:t>4/21/2026</a:t>
            </a:fld>
            <a:endParaRPr lang="en-US"/>
          </a:p>
        </p:txBody>
      </p:sp>
      <p:sp>
        <p:nvSpPr>
          <p:cNvPr id="6" name="Footer Placeholder 5">
            <a:extLst>
              <a:ext uri="{FF2B5EF4-FFF2-40B4-BE49-F238E27FC236}">
                <a16:creationId xmlns:a16="http://schemas.microsoft.com/office/drawing/2014/main" id="{2627560E-EB42-13E9-08C6-6B4F4611F4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B0C188-5F0F-E12D-80F2-61067363679C}"/>
              </a:ext>
            </a:extLst>
          </p:cNvPr>
          <p:cNvSpPr>
            <a:spLocks noGrp="1"/>
          </p:cNvSpPr>
          <p:nvPr>
            <p:ph type="sldNum" sz="quarter" idx="12"/>
          </p:nvPr>
        </p:nvSpPr>
        <p:spPr/>
        <p:txBody>
          <a:bodyPr/>
          <a:lstStyle/>
          <a:p>
            <a:fld id="{90C33665-D15A-4A53-B246-6C720BE0455C}" type="slidenum">
              <a:rPr lang="en-US" smtClean="0"/>
              <a:t>‹#›</a:t>
            </a:fld>
            <a:endParaRPr lang="en-US"/>
          </a:p>
        </p:txBody>
      </p:sp>
    </p:spTree>
    <p:extLst>
      <p:ext uri="{BB962C8B-B14F-4D97-AF65-F5344CB8AC3E}">
        <p14:creationId xmlns:p14="http://schemas.microsoft.com/office/powerpoint/2010/main" val="374889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69AA40-73C1-398B-5AE2-67A116EC2A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D22701-8D06-BE35-39EB-9F56ADE71A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1A640C-A787-786D-61E6-5AFB82CD0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A8934C-CD38-45FA-8D73-BF50F86E7333}" type="datetimeFigureOut">
              <a:rPr lang="en-US" smtClean="0"/>
              <a:t>4/21/2026</a:t>
            </a:fld>
            <a:endParaRPr lang="en-US"/>
          </a:p>
        </p:txBody>
      </p:sp>
      <p:sp>
        <p:nvSpPr>
          <p:cNvPr id="5" name="Footer Placeholder 4">
            <a:extLst>
              <a:ext uri="{FF2B5EF4-FFF2-40B4-BE49-F238E27FC236}">
                <a16:creationId xmlns:a16="http://schemas.microsoft.com/office/drawing/2014/main" id="{5968C25E-9374-3E2C-85A3-3D91E551BC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D246289-6C57-1960-DC97-184D0E55E9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C33665-D15A-4A53-B246-6C720BE0455C}" type="slidenum">
              <a:rPr lang="en-US" smtClean="0"/>
              <a:t>‹#›</a:t>
            </a:fld>
            <a:endParaRPr lang="en-US"/>
          </a:p>
        </p:txBody>
      </p:sp>
    </p:spTree>
    <p:extLst>
      <p:ext uri="{BB962C8B-B14F-4D97-AF65-F5344CB8AC3E}">
        <p14:creationId xmlns:p14="http://schemas.microsoft.com/office/powerpoint/2010/main" val="1873096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hyperlink" Target="https://www.umb.edu/research/research-sponsored-programs/trainin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mailto:Virginia.Maki@umb.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umb.edu/controller/forms/" TargetMode="External"/><Relationship Id="rId7" Type="http://schemas.openxmlformats.org/officeDocument/2006/relationships/hyperlink" Target="https://www.umassp.edu/uits/product-catalo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www.umb.edu/administration_finance/applications" TargetMode="External"/><Relationship Id="rId5" Type="http://schemas.openxmlformats.org/officeDocument/2006/relationships/hyperlink" Target="https://www.umb.edu/research/research-sponsored-programs/tools-resources/form-policies-processes/" TargetMode="External"/><Relationship Id="rId4" Type="http://schemas.openxmlformats.org/officeDocument/2006/relationships/hyperlink" Target="https://www.umb.edu/research/research-sponsored-programs/trainin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6F15FE1E-D7BB-F88B-7BFD-E47E4CCD8023}"/>
              </a:ext>
            </a:extLst>
          </p:cNvPr>
          <p:cNvSpPr txBox="1">
            <a:spLocks noGrp="1" noChangeArrowheads="1"/>
          </p:cNvSpPr>
          <p:nvPr>
            <p:ph type="title" idx="4294967295"/>
          </p:nvPr>
        </p:nvSpPr>
        <p:spPr>
          <a:xfrm>
            <a:off x="652669" y="1192695"/>
            <a:ext cx="7848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Fiscal Management of Sponsored Programs</a:t>
            </a:r>
          </a:p>
        </p:txBody>
      </p:sp>
      <p:sp>
        <p:nvSpPr>
          <p:cNvPr id="5" name="Rectangle 3">
            <a:extLst>
              <a:ext uri="{FF2B5EF4-FFF2-40B4-BE49-F238E27FC236}">
                <a16:creationId xmlns:a16="http://schemas.microsoft.com/office/drawing/2014/main" id="{197E6272-F76D-76A5-C27D-1802B0D4C2B2}"/>
              </a:ext>
            </a:extLst>
          </p:cNvPr>
          <p:cNvSpPr txBox="1">
            <a:spLocks noChangeArrowheads="1"/>
          </p:cNvSpPr>
          <p:nvPr/>
        </p:nvSpPr>
        <p:spPr>
          <a:xfrm>
            <a:off x="652668" y="2975114"/>
            <a:ext cx="6977841" cy="1752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chemeClr val="accent2"/>
              </a:buClr>
              <a:buNone/>
            </a:pPr>
            <a:r>
              <a:rPr lang="en-US" altLang="en-US" sz="2400" b="1" dirty="0">
                <a:solidFill>
                  <a:srgbClr val="005A8B"/>
                </a:solidFill>
              </a:rPr>
              <a:t>How to use the SUMMIT Reporting Tool to effectively  manage your sponsored funding</a:t>
            </a:r>
          </a:p>
          <a:p>
            <a:pPr marL="0" indent="0">
              <a:buClr>
                <a:schemeClr val="accent2"/>
              </a:buClr>
              <a:buNone/>
            </a:pPr>
            <a:endParaRPr lang="en-US" altLang="en-US" sz="2400" b="1" dirty="0">
              <a:solidFill>
                <a:srgbClr val="005A8B"/>
              </a:solidFill>
            </a:endParaRPr>
          </a:p>
          <a:p>
            <a:pPr marL="0" indent="0">
              <a:buClr>
                <a:schemeClr val="accent2"/>
              </a:buClr>
              <a:buNone/>
            </a:pPr>
            <a:endParaRPr lang="en-US" altLang="en-US" sz="2400" b="1" dirty="0">
              <a:solidFill>
                <a:srgbClr val="005A8B"/>
              </a:solidFill>
            </a:endParaRPr>
          </a:p>
        </p:txBody>
      </p:sp>
      <p:sp>
        <p:nvSpPr>
          <p:cNvPr id="2" name="TextBox 1">
            <a:extLst>
              <a:ext uri="{FF2B5EF4-FFF2-40B4-BE49-F238E27FC236}">
                <a16:creationId xmlns:a16="http://schemas.microsoft.com/office/drawing/2014/main" id="{347D2F02-8185-AB1B-B03E-80D48B60E813}"/>
              </a:ext>
            </a:extLst>
          </p:cNvPr>
          <p:cNvSpPr txBox="1"/>
          <p:nvPr/>
        </p:nvSpPr>
        <p:spPr>
          <a:xfrm>
            <a:off x="1640435" y="6302524"/>
            <a:ext cx="5002306" cy="369332"/>
          </a:xfrm>
          <a:prstGeom prst="rect">
            <a:avLst/>
          </a:prstGeom>
          <a:noFill/>
        </p:spPr>
        <p:txBody>
          <a:bodyPr wrap="square" rtlCol="0">
            <a:spAutoFit/>
          </a:bodyPr>
          <a:lstStyle/>
          <a:p>
            <a:r>
              <a:rPr lang="en-US" b="1" dirty="0">
                <a:solidFill>
                  <a:srgbClr val="005A8B"/>
                </a:solidFill>
              </a:rPr>
              <a:t>Office of Research &amp; Sponsored Programs (ORSP)</a:t>
            </a:r>
          </a:p>
        </p:txBody>
      </p:sp>
    </p:spTree>
    <p:extLst>
      <p:ext uri="{BB962C8B-B14F-4D97-AF65-F5344CB8AC3E}">
        <p14:creationId xmlns:p14="http://schemas.microsoft.com/office/powerpoint/2010/main" val="322570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9C8AC12-76C6-A532-D8AF-9D1E3F17B0A7}"/>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Sponsored Project Summary on the Summary Tab</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7" y="455229"/>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The Summary Tab</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942787" cy="1692771"/>
          </a:xfrm>
          <a:prstGeom prst="rect">
            <a:avLst/>
          </a:prstGeom>
          <a:noFill/>
        </p:spPr>
        <p:txBody>
          <a:bodyPr wrap="square" rtlCol="0">
            <a:spAutoFit/>
          </a:bodyPr>
          <a:lstStyle/>
          <a:p>
            <a:r>
              <a:rPr lang="en-US" sz="2400" b="1" dirty="0">
                <a:solidFill>
                  <a:srgbClr val="005A8B"/>
                </a:solidFill>
              </a:rPr>
              <a:t>Sponsored Project Summary on the Summary Tab</a:t>
            </a:r>
          </a:p>
          <a:p>
            <a:pPr marL="800100" lvl="1" indent="-342900">
              <a:buFont typeface="Wingdings" panose="05000000000000000000" pitchFamily="2" charset="2"/>
              <a:buChar char="Ø"/>
            </a:pPr>
            <a:r>
              <a:rPr lang="en-US" sz="2000" dirty="0">
                <a:solidFill>
                  <a:srgbClr val="005A8B"/>
                </a:solidFill>
              </a:rPr>
              <a:t>This area provides a quick view of your sponsored projects</a:t>
            </a:r>
          </a:p>
          <a:p>
            <a:pPr marL="800100" lvl="1" indent="-342900">
              <a:buFont typeface="Wingdings" panose="05000000000000000000" pitchFamily="2" charset="2"/>
              <a:buChar char="Ø"/>
            </a:pPr>
            <a:r>
              <a:rPr lang="en-US" sz="2000" dirty="0">
                <a:solidFill>
                  <a:srgbClr val="005A8B"/>
                </a:solidFill>
              </a:rPr>
              <a:t>Note the red section is Direct Expenditures only</a:t>
            </a:r>
          </a:p>
          <a:p>
            <a:pPr marL="800100" lvl="1" indent="-342900">
              <a:buFont typeface="Wingdings" panose="05000000000000000000" pitchFamily="2" charset="2"/>
              <a:buChar char="Ø"/>
            </a:pPr>
            <a:r>
              <a:rPr lang="en-US" sz="2000" dirty="0">
                <a:solidFill>
                  <a:srgbClr val="005A8B"/>
                </a:solidFill>
              </a:rPr>
              <a:t>The All Expenditures section to the right of Direct Expenditures is inclusive of direct and indirect charges to your project</a:t>
            </a:r>
          </a:p>
        </p:txBody>
      </p:sp>
      <p:pic>
        <p:nvPicPr>
          <p:cNvPr id="8" name="Picture 7" descr="Screenshot of the Sponsored Project Summary widget. ">
            <a:extLst>
              <a:ext uri="{FF2B5EF4-FFF2-40B4-BE49-F238E27FC236}">
                <a16:creationId xmlns:a16="http://schemas.microsoft.com/office/drawing/2014/main" id="{C524D1D9-CFE2-C422-A8DD-FAAFA2737B7E}"/>
              </a:ext>
            </a:extLst>
          </p:cNvPr>
          <p:cNvPicPr>
            <a:picLocks noChangeAspect="1"/>
          </p:cNvPicPr>
          <p:nvPr/>
        </p:nvPicPr>
        <p:blipFill>
          <a:blip r:embed="rId2"/>
          <a:stretch>
            <a:fillRect/>
          </a:stretch>
        </p:blipFill>
        <p:spPr>
          <a:xfrm>
            <a:off x="388888" y="2765409"/>
            <a:ext cx="11298615" cy="1911742"/>
          </a:xfrm>
          <a:prstGeom prst="rect">
            <a:avLst/>
          </a:prstGeom>
        </p:spPr>
      </p:pic>
      <p:sp>
        <p:nvSpPr>
          <p:cNvPr id="12" name="TextBox 11">
            <a:extLst>
              <a:ext uri="{FF2B5EF4-FFF2-40B4-BE49-F238E27FC236}">
                <a16:creationId xmlns:a16="http://schemas.microsoft.com/office/drawing/2014/main" id="{35D12841-CCF3-8054-1E7B-7C804CF361E5}"/>
              </a:ext>
            </a:extLst>
          </p:cNvPr>
          <p:cNvSpPr txBox="1"/>
          <p:nvPr/>
        </p:nvSpPr>
        <p:spPr>
          <a:xfrm>
            <a:off x="742007" y="4786872"/>
            <a:ext cx="9942787" cy="400110"/>
          </a:xfrm>
          <a:prstGeom prst="rect">
            <a:avLst/>
          </a:prstGeom>
          <a:noFill/>
        </p:spPr>
        <p:txBody>
          <a:bodyPr wrap="square" rtlCol="0">
            <a:spAutoFit/>
          </a:bodyPr>
          <a:lstStyle/>
          <a:p>
            <a:pPr marL="800100" lvl="1" indent="-342900">
              <a:buFont typeface="Wingdings" panose="05000000000000000000" pitchFamily="2" charset="2"/>
              <a:buChar char="Ø"/>
            </a:pPr>
            <a:r>
              <a:rPr lang="en-US" sz="2000" dirty="0">
                <a:solidFill>
                  <a:srgbClr val="005A8B"/>
                </a:solidFill>
              </a:rPr>
              <a:t>This section of the Summary tab is helpful, but the detail available here is limited</a:t>
            </a:r>
          </a:p>
        </p:txBody>
      </p:sp>
    </p:spTree>
    <p:extLst>
      <p:ext uri="{BB962C8B-B14F-4D97-AF65-F5344CB8AC3E}">
        <p14:creationId xmlns:p14="http://schemas.microsoft.com/office/powerpoint/2010/main" val="504956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A76559-A3A7-2074-A81C-42EE55ED2900}"/>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Alerts on the Summary Tab</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7" y="455229"/>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The Summary Tab</a:t>
            </a:r>
          </a:p>
        </p:txBody>
      </p:sp>
      <p:sp>
        <p:nvSpPr>
          <p:cNvPr id="2" name="TextBox 1">
            <a:extLst>
              <a:ext uri="{FF2B5EF4-FFF2-40B4-BE49-F238E27FC236}">
                <a16:creationId xmlns:a16="http://schemas.microsoft.com/office/drawing/2014/main" id="{30AFFBAA-0224-6512-80ED-53E4B6159772}"/>
              </a:ext>
              <a:ext uri="{C183D7F6-B498-43B3-948B-1728B52AA6E4}">
                <adec:decorative xmlns:adec="http://schemas.microsoft.com/office/drawing/2017/decorative" val="0"/>
              </a:ext>
            </a:extLst>
          </p:cNvPr>
          <p:cNvSpPr txBox="1"/>
          <p:nvPr/>
        </p:nvSpPr>
        <p:spPr>
          <a:xfrm>
            <a:off x="882868" y="1108645"/>
            <a:ext cx="8576441" cy="2000548"/>
          </a:xfrm>
          <a:prstGeom prst="rect">
            <a:avLst/>
          </a:prstGeom>
          <a:noFill/>
        </p:spPr>
        <p:txBody>
          <a:bodyPr wrap="square" rtlCol="0">
            <a:spAutoFit/>
          </a:bodyPr>
          <a:lstStyle/>
          <a:p>
            <a:r>
              <a:rPr lang="en-US" sz="2400" b="1" dirty="0">
                <a:solidFill>
                  <a:srgbClr val="005A8B"/>
                </a:solidFill>
              </a:rPr>
              <a:t>Alerts on the Summary Tab</a:t>
            </a:r>
          </a:p>
          <a:p>
            <a:pPr marL="800100" lvl="1" indent="-342900">
              <a:buFont typeface="Wingdings" panose="05000000000000000000" pitchFamily="2" charset="2"/>
              <a:buChar char="Ø"/>
            </a:pPr>
            <a:r>
              <a:rPr lang="en-US" sz="2000" dirty="0">
                <a:solidFill>
                  <a:srgbClr val="005A8B"/>
                </a:solidFill>
              </a:rPr>
              <a:t>On the Summary tab, scroll down to the Alerts Based on Today’s Date</a:t>
            </a:r>
          </a:p>
          <a:p>
            <a:pPr marL="800100" lvl="1" indent="-342900">
              <a:buFont typeface="Wingdings" panose="05000000000000000000" pitchFamily="2" charset="2"/>
              <a:buChar char="Ø"/>
            </a:pPr>
            <a:r>
              <a:rPr lang="en-US" sz="2000" dirty="0">
                <a:solidFill>
                  <a:srgbClr val="005A8B"/>
                </a:solidFill>
              </a:rPr>
              <a:t>For Sponsored Projects, the following alerts will populate if there is data present for your projects</a:t>
            </a:r>
          </a:p>
          <a:p>
            <a:pPr marL="1257300" lvl="2" indent="-342900">
              <a:buFont typeface="Wingdings" panose="05000000000000000000" pitchFamily="2" charset="2"/>
              <a:buChar char="Ø"/>
            </a:pPr>
            <a:r>
              <a:rPr lang="en-US" sz="2000" dirty="0">
                <a:solidFill>
                  <a:srgbClr val="005A8B"/>
                </a:solidFill>
              </a:rPr>
              <a:t>In Deficit</a:t>
            </a:r>
          </a:p>
          <a:p>
            <a:pPr marL="1257300" lvl="2" indent="-342900">
              <a:buFont typeface="Wingdings" panose="05000000000000000000" pitchFamily="2" charset="2"/>
              <a:buChar char="Ø"/>
            </a:pPr>
            <a:r>
              <a:rPr lang="en-US" sz="2000" dirty="0">
                <a:solidFill>
                  <a:srgbClr val="005A8B"/>
                </a:solidFill>
              </a:rPr>
              <a:t>With Balances Greater than 25% or 50%</a:t>
            </a:r>
          </a:p>
        </p:txBody>
      </p:sp>
      <p:pic>
        <p:nvPicPr>
          <p:cNvPr id="4" name="Picture 3" descr="Alerts based on today's date. ">
            <a:extLst>
              <a:ext uri="{FF2B5EF4-FFF2-40B4-BE49-F238E27FC236}">
                <a16:creationId xmlns:a16="http://schemas.microsoft.com/office/drawing/2014/main" id="{3A2DB387-B2DB-1E04-29BE-BDE3F015601C}"/>
              </a:ext>
            </a:extLst>
          </p:cNvPr>
          <p:cNvPicPr>
            <a:picLocks noChangeAspect="1"/>
          </p:cNvPicPr>
          <p:nvPr/>
        </p:nvPicPr>
        <p:blipFill>
          <a:blip r:embed="rId2"/>
          <a:stretch>
            <a:fillRect/>
          </a:stretch>
        </p:blipFill>
        <p:spPr>
          <a:xfrm>
            <a:off x="1830987" y="3515435"/>
            <a:ext cx="3736351" cy="494348"/>
          </a:xfrm>
          <a:prstGeom prst="rect">
            <a:avLst/>
          </a:prstGeom>
        </p:spPr>
      </p:pic>
      <p:pic>
        <p:nvPicPr>
          <p:cNvPr id="9" name="Picture 8" descr="Screenshot of the reports avaialble on the Alerts based on today's date section at the bottom of the page. ">
            <a:extLst>
              <a:ext uri="{FF2B5EF4-FFF2-40B4-BE49-F238E27FC236}">
                <a16:creationId xmlns:a16="http://schemas.microsoft.com/office/drawing/2014/main" id="{F324F6B6-8C68-E815-72D3-748AD7A453D8}"/>
              </a:ext>
            </a:extLst>
          </p:cNvPr>
          <p:cNvPicPr>
            <a:picLocks noChangeAspect="1"/>
          </p:cNvPicPr>
          <p:nvPr/>
        </p:nvPicPr>
        <p:blipFill>
          <a:blip r:embed="rId3"/>
          <a:stretch>
            <a:fillRect/>
          </a:stretch>
        </p:blipFill>
        <p:spPr>
          <a:xfrm>
            <a:off x="2431100" y="4416025"/>
            <a:ext cx="7924075" cy="650906"/>
          </a:xfrm>
          <a:prstGeom prst="rect">
            <a:avLst/>
          </a:prstGeom>
        </p:spPr>
      </p:pic>
    </p:spTree>
    <p:extLst>
      <p:ext uri="{BB962C8B-B14F-4D97-AF65-F5344CB8AC3E}">
        <p14:creationId xmlns:p14="http://schemas.microsoft.com/office/powerpoint/2010/main" val="1133250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Sponsored Activity</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8576441" cy="769441"/>
          </a:xfrm>
          <a:prstGeom prst="rect">
            <a:avLst/>
          </a:prstGeom>
          <a:noFill/>
        </p:spPr>
        <p:txBody>
          <a:bodyPr wrap="square" rtlCol="0">
            <a:spAutoFit/>
          </a:bodyPr>
          <a:lstStyle/>
          <a:p>
            <a:r>
              <a:rPr lang="en-US" sz="2400" b="1" dirty="0">
                <a:solidFill>
                  <a:srgbClr val="005A8B"/>
                </a:solidFill>
              </a:rPr>
              <a:t>Navigating SUMMIT Dashboards – Sponsored Activity</a:t>
            </a:r>
          </a:p>
          <a:p>
            <a:pPr marL="800100" lvl="1" indent="-342900">
              <a:buFont typeface="Wingdings" panose="05000000000000000000" pitchFamily="2" charset="2"/>
              <a:buChar char="Ø"/>
            </a:pPr>
            <a:r>
              <a:rPr lang="en-US" sz="2000" dirty="0">
                <a:solidFill>
                  <a:srgbClr val="005A8B"/>
                </a:solidFill>
              </a:rPr>
              <a:t>Click the Activity tab, and Sponsored Activity page</a:t>
            </a:r>
          </a:p>
        </p:txBody>
      </p:sp>
      <p:pic>
        <p:nvPicPr>
          <p:cNvPr id="4" name="Picture 3" descr="Screenshot of the navigation tabs across the top of the FDM: Department Management dashboard, shows: Summary, Activity, Transaction Detail, Chartfield Lookup, Business Managers, and Fiscal Reporting.  Subtabs for the Activity section are showing: Budget Balance Activity, Fund Balance Activity, Non Sponsored Activity, and Sponsored Activity. ">
            <a:extLst>
              <a:ext uri="{FF2B5EF4-FFF2-40B4-BE49-F238E27FC236}">
                <a16:creationId xmlns:a16="http://schemas.microsoft.com/office/drawing/2014/main" id="{47BBC137-ACC9-CCF2-D95A-C6D17BF529CC}"/>
              </a:ext>
            </a:extLst>
          </p:cNvPr>
          <p:cNvPicPr>
            <a:picLocks noChangeAspect="1"/>
          </p:cNvPicPr>
          <p:nvPr/>
        </p:nvPicPr>
        <p:blipFill>
          <a:blip r:embed="rId2"/>
          <a:stretch>
            <a:fillRect/>
          </a:stretch>
        </p:blipFill>
        <p:spPr>
          <a:xfrm>
            <a:off x="1802687" y="2428875"/>
            <a:ext cx="7615392" cy="1291787"/>
          </a:xfrm>
          <a:prstGeom prst="rect">
            <a:avLst/>
          </a:prstGeom>
        </p:spPr>
      </p:pic>
      <p:sp>
        <p:nvSpPr>
          <p:cNvPr id="3" name="TextBox 2">
            <a:extLst>
              <a:ext uri="{FF2B5EF4-FFF2-40B4-BE49-F238E27FC236}">
                <a16:creationId xmlns:a16="http://schemas.microsoft.com/office/drawing/2014/main" id="{5C5A6988-CFAD-DB38-F908-2B68D39F2855}"/>
              </a:ext>
            </a:extLst>
          </p:cNvPr>
          <p:cNvSpPr txBox="1"/>
          <p:nvPr/>
        </p:nvSpPr>
        <p:spPr>
          <a:xfrm>
            <a:off x="742007" y="4083490"/>
            <a:ext cx="8576441" cy="707886"/>
          </a:xfrm>
          <a:prstGeom prst="rect">
            <a:avLst/>
          </a:prstGeom>
          <a:noFill/>
        </p:spPr>
        <p:txBody>
          <a:bodyPr wrap="square" rtlCol="0">
            <a:spAutoFit/>
          </a:bodyPr>
          <a:lstStyle/>
          <a:p>
            <a:pPr marL="800100" lvl="1" indent="-342900">
              <a:buFont typeface="Wingdings" panose="05000000000000000000" pitchFamily="2" charset="2"/>
              <a:buChar char="Ø"/>
            </a:pPr>
            <a:r>
              <a:rPr lang="en-US" sz="2000" dirty="0">
                <a:solidFill>
                  <a:srgbClr val="005A8B"/>
                </a:solidFill>
              </a:rPr>
              <a:t>You can also navigate directly the Sponsored Activity by clicking on the project hyperlink from the Summary page</a:t>
            </a:r>
          </a:p>
        </p:txBody>
      </p:sp>
    </p:spTree>
    <p:extLst>
      <p:ext uri="{BB962C8B-B14F-4D97-AF65-F5344CB8AC3E}">
        <p14:creationId xmlns:p14="http://schemas.microsoft.com/office/powerpoint/2010/main" val="197247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AB204D-7C6C-180A-30FA-6D44D2B10FA6}"/>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Filters on the Sponsored Activity Page</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7" y="455229"/>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Sponsored Activity</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8576441" cy="1384995"/>
          </a:xfrm>
          <a:prstGeom prst="rect">
            <a:avLst/>
          </a:prstGeom>
          <a:noFill/>
        </p:spPr>
        <p:txBody>
          <a:bodyPr wrap="square" rtlCol="0">
            <a:spAutoFit/>
          </a:bodyPr>
          <a:lstStyle/>
          <a:p>
            <a:r>
              <a:rPr lang="en-US" sz="2400" b="1" dirty="0">
                <a:solidFill>
                  <a:srgbClr val="005A8B"/>
                </a:solidFill>
              </a:rPr>
              <a:t>Filters on the Sponsored Activity Page</a:t>
            </a:r>
          </a:p>
          <a:p>
            <a:pPr marL="800100" lvl="1" indent="-342900">
              <a:buFont typeface="Wingdings" panose="05000000000000000000" pitchFamily="2" charset="2"/>
              <a:buChar char="Ø"/>
            </a:pPr>
            <a:r>
              <a:rPr lang="en-US" sz="2000" dirty="0">
                <a:solidFill>
                  <a:srgbClr val="005A8B"/>
                </a:solidFill>
              </a:rPr>
              <a:t>Here you will see a series of filters to define your search criteria</a:t>
            </a:r>
          </a:p>
          <a:p>
            <a:pPr marL="800100" lvl="1" indent="-342900">
              <a:buFont typeface="Wingdings" panose="05000000000000000000" pitchFamily="2" charset="2"/>
              <a:buChar char="Ø"/>
            </a:pPr>
            <a:r>
              <a:rPr lang="en-US" sz="2000" dirty="0">
                <a:solidFill>
                  <a:srgbClr val="005A8B"/>
                </a:solidFill>
              </a:rPr>
              <a:t>Note there are two filter sections, each with their own Apply and Reset buttons, the date range section is in gray</a:t>
            </a:r>
          </a:p>
        </p:txBody>
      </p:sp>
      <p:pic>
        <p:nvPicPr>
          <p:cNvPr id="8" name="Picture 7" descr="Screenshot of the Sponsored Activity page with the From and To date fields and the criteria selection fields. ">
            <a:extLst>
              <a:ext uri="{FF2B5EF4-FFF2-40B4-BE49-F238E27FC236}">
                <a16:creationId xmlns:a16="http://schemas.microsoft.com/office/drawing/2014/main" id="{13B859AD-D324-D171-CF16-05DD1E50DF3B}"/>
              </a:ext>
            </a:extLst>
          </p:cNvPr>
          <p:cNvPicPr>
            <a:picLocks noChangeAspect="1"/>
          </p:cNvPicPr>
          <p:nvPr/>
        </p:nvPicPr>
        <p:blipFill>
          <a:blip r:embed="rId3"/>
          <a:stretch>
            <a:fillRect/>
          </a:stretch>
        </p:blipFill>
        <p:spPr>
          <a:xfrm>
            <a:off x="175241" y="2505222"/>
            <a:ext cx="11576654" cy="1859139"/>
          </a:xfrm>
          <a:prstGeom prst="rect">
            <a:avLst/>
          </a:prstGeom>
        </p:spPr>
      </p:pic>
      <p:sp>
        <p:nvSpPr>
          <p:cNvPr id="10" name="TextBox 9">
            <a:extLst>
              <a:ext uri="{FF2B5EF4-FFF2-40B4-BE49-F238E27FC236}">
                <a16:creationId xmlns:a16="http://schemas.microsoft.com/office/drawing/2014/main" id="{FD7B0E73-FED9-5034-28AE-636834EA0D4E}"/>
              </a:ext>
            </a:extLst>
          </p:cNvPr>
          <p:cNvSpPr txBox="1"/>
          <p:nvPr/>
        </p:nvSpPr>
        <p:spPr>
          <a:xfrm>
            <a:off x="882868" y="4666500"/>
            <a:ext cx="8717302" cy="707886"/>
          </a:xfrm>
          <a:prstGeom prst="rect">
            <a:avLst/>
          </a:prstGeom>
          <a:noFill/>
        </p:spPr>
        <p:txBody>
          <a:bodyPr wrap="square">
            <a:spAutoFit/>
          </a:bodyPr>
          <a:lstStyle/>
          <a:p>
            <a:pPr marL="800100" lvl="1" indent="-342900">
              <a:buFont typeface="Wingdings" panose="05000000000000000000" pitchFamily="2" charset="2"/>
              <a:buChar char="Ø"/>
            </a:pPr>
            <a:r>
              <a:rPr lang="en-US" sz="2000" dirty="0">
                <a:solidFill>
                  <a:srgbClr val="005A8B"/>
                </a:solidFill>
              </a:rPr>
              <a:t>You must click the Apply button for each section separately after you populate the filters in those sections</a:t>
            </a:r>
          </a:p>
        </p:txBody>
      </p:sp>
    </p:spTree>
    <p:extLst>
      <p:ext uri="{BB962C8B-B14F-4D97-AF65-F5344CB8AC3E}">
        <p14:creationId xmlns:p14="http://schemas.microsoft.com/office/powerpoint/2010/main" val="2599745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Filters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322888" cy="3539430"/>
          </a:xfrm>
          <a:prstGeom prst="rect">
            <a:avLst/>
          </a:prstGeom>
          <a:noFill/>
        </p:spPr>
        <p:txBody>
          <a:bodyPr wrap="square" rtlCol="0">
            <a:spAutoFit/>
          </a:bodyPr>
          <a:lstStyle/>
          <a:p>
            <a:r>
              <a:rPr lang="en-US" sz="2400" b="1" dirty="0">
                <a:solidFill>
                  <a:srgbClr val="005A8B"/>
                </a:solidFill>
              </a:rPr>
              <a:t>Date Filters on the Sponsored Activity Page</a:t>
            </a:r>
          </a:p>
          <a:p>
            <a:pPr marL="800100" lvl="1" indent="-342900">
              <a:buFont typeface="Wingdings" panose="05000000000000000000" pitchFamily="2" charset="2"/>
              <a:buChar char="Ø"/>
            </a:pPr>
            <a:r>
              <a:rPr lang="en-US" sz="2000" dirty="0">
                <a:solidFill>
                  <a:srgbClr val="005A8B"/>
                </a:solidFill>
              </a:rPr>
              <a:t>These dates always default to:</a:t>
            </a:r>
          </a:p>
          <a:p>
            <a:pPr marL="1257300" lvl="2" indent="-342900">
              <a:buFont typeface="Wingdings" panose="05000000000000000000" pitchFamily="2" charset="2"/>
              <a:buChar char="Ø"/>
            </a:pPr>
            <a:r>
              <a:rPr lang="en-US" sz="2000" dirty="0">
                <a:solidFill>
                  <a:srgbClr val="005A8B"/>
                </a:solidFill>
              </a:rPr>
              <a:t>From Date – beginning of the current fiscal year</a:t>
            </a:r>
          </a:p>
          <a:p>
            <a:pPr marL="1257300" lvl="2" indent="-342900">
              <a:buFont typeface="Wingdings" panose="05000000000000000000" pitchFamily="2" charset="2"/>
              <a:buChar char="Ø"/>
            </a:pPr>
            <a:r>
              <a:rPr lang="en-US" sz="2000" dirty="0">
                <a:solidFill>
                  <a:srgbClr val="005A8B"/>
                </a:solidFill>
              </a:rPr>
              <a:t>To Date – today’s date</a:t>
            </a:r>
          </a:p>
          <a:p>
            <a:pPr marL="1257300" lvl="2" indent="-342900">
              <a:buFont typeface="Wingdings" panose="05000000000000000000" pitchFamily="2" charset="2"/>
              <a:buChar char="Ø"/>
            </a:pPr>
            <a:r>
              <a:rPr lang="en-US" sz="2000" dirty="0">
                <a:solidFill>
                  <a:srgbClr val="005A8B"/>
                </a:solidFill>
              </a:rPr>
              <a:t>Remember that SUMMIT data is always one day behind</a:t>
            </a:r>
          </a:p>
          <a:p>
            <a:pPr marL="800100" lvl="1" indent="-342900">
              <a:buFont typeface="Wingdings" panose="05000000000000000000" pitchFamily="2" charset="2"/>
              <a:buChar char="Ø"/>
            </a:pPr>
            <a:r>
              <a:rPr lang="en-US" sz="2000" dirty="0">
                <a:solidFill>
                  <a:srgbClr val="005A8B"/>
                </a:solidFill>
              </a:rPr>
              <a:t>These dates control the data that returns in the ‘Selected Date Range Expenditures’ Column in the Sponsored Activity Expenditure Summary section and the data that is pulled into the Sponsored Project Expenditures for Selected Dates report under Detail Transaction Reports</a:t>
            </a:r>
          </a:p>
          <a:p>
            <a:pPr marL="800100" lvl="1" indent="-342900">
              <a:buFont typeface="Wingdings" panose="05000000000000000000" pitchFamily="2" charset="2"/>
              <a:buChar char="Ø"/>
            </a:pPr>
            <a:r>
              <a:rPr lang="en-US" sz="2000" dirty="0">
                <a:solidFill>
                  <a:srgbClr val="005A8B"/>
                </a:solidFill>
              </a:rPr>
              <a:t>Data is pulled in by Accounting Date and Journal Date</a:t>
            </a:r>
          </a:p>
          <a:p>
            <a:pPr marL="1257300" lvl="2" indent="-342900">
              <a:buFont typeface="Wingdings" panose="05000000000000000000" pitchFamily="2" charset="2"/>
              <a:buChar char="Ø"/>
            </a:pPr>
            <a:r>
              <a:rPr lang="en-US" sz="2000" dirty="0">
                <a:solidFill>
                  <a:srgbClr val="005A8B"/>
                </a:solidFill>
              </a:rPr>
              <a:t>Payroll adjustments will show in the date range the adjustment was applied</a:t>
            </a:r>
          </a:p>
        </p:txBody>
      </p:sp>
      <p:pic>
        <p:nvPicPr>
          <p:cNvPr id="8" name="Picture 7" descr="Screenshot of the From and To date fields showing from date of 7/1/2022 and to date of 8/10/2022. There are Apply and Reset buttons on the right. ">
            <a:extLst>
              <a:ext uri="{FF2B5EF4-FFF2-40B4-BE49-F238E27FC236}">
                <a16:creationId xmlns:a16="http://schemas.microsoft.com/office/drawing/2014/main" id="{13B859AD-D324-D171-CF16-05DD1E50DF3B}"/>
              </a:ext>
            </a:extLst>
          </p:cNvPr>
          <p:cNvPicPr>
            <a:picLocks noChangeAspect="1"/>
          </p:cNvPicPr>
          <p:nvPr/>
        </p:nvPicPr>
        <p:blipFill rotWithShape="1">
          <a:blip r:embed="rId3"/>
          <a:srcRect l="31208" r="30801" b="56576"/>
          <a:stretch/>
        </p:blipFill>
        <p:spPr>
          <a:xfrm>
            <a:off x="1566046" y="4627619"/>
            <a:ext cx="8229600" cy="1510607"/>
          </a:xfrm>
          <a:prstGeom prst="rect">
            <a:avLst/>
          </a:prstGeom>
        </p:spPr>
      </p:pic>
    </p:spTree>
    <p:extLst>
      <p:ext uri="{BB962C8B-B14F-4D97-AF65-F5344CB8AC3E}">
        <p14:creationId xmlns:p14="http://schemas.microsoft.com/office/powerpoint/2010/main" val="189476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5DD353-FBA0-CE56-58DF-01F101B6CF64}"/>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Filters on the Sponsored Activity Page: Information Box</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7" y="455229"/>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Filters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322888" cy="1692771"/>
          </a:xfrm>
          <a:prstGeom prst="rect">
            <a:avLst/>
          </a:prstGeom>
          <a:noFill/>
        </p:spPr>
        <p:txBody>
          <a:bodyPr wrap="square" rtlCol="0">
            <a:spAutoFit/>
          </a:bodyPr>
          <a:lstStyle/>
          <a:p>
            <a:r>
              <a:rPr lang="en-US" sz="2400" b="1" dirty="0">
                <a:solidFill>
                  <a:srgbClr val="005A8B"/>
                </a:solidFill>
              </a:rPr>
              <a:t>Filters on the Sponsored Activity Page</a:t>
            </a:r>
          </a:p>
          <a:p>
            <a:pPr marL="800100" lvl="1" indent="-342900">
              <a:buFont typeface="Wingdings" panose="05000000000000000000" pitchFamily="2" charset="2"/>
              <a:buChar char="Ø"/>
            </a:pPr>
            <a:r>
              <a:rPr lang="en-US" sz="2000" dirty="0">
                <a:solidFill>
                  <a:srgbClr val="005A8B"/>
                </a:solidFill>
              </a:rPr>
              <a:t>When you first navigate to the Sponsored Activity Page, filters other than the date filters will be blank and if you have more than one Award, nothing will be populated in the Information box on the left</a:t>
            </a:r>
          </a:p>
          <a:p>
            <a:pPr marL="800100" lvl="1" indent="-342900">
              <a:buFont typeface="Wingdings" panose="05000000000000000000" pitchFamily="2" charset="2"/>
              <a:buChar char="Ø"/>
            </a:pPr>
            <a:r>
              <a:rPr lang="en-US" sz="2000" dirty="0">
                <a:solidFill>
                  <a:srgbClr val="005A8B"/>
                </a:solidFill>
              </a:rPr>
              <a:t>Once a Project or Award is selected, this box will fill in with your Award details</a:t>
            </a:r>
          </a:p>
        </p:txBody>
      </p:sp>
      <p:pic>
        <p:nvPicPr>
          <p:cNvPr id="4" name="Picture 3" descr="Screenshot of the Information widget showing the message: A project or award must be selected for data to return. ">
            <a:extLst>
              <a:ext uri="{FF2B5EF4-FFF2-40B4-BE49-F238E27FC236}">
                <a16:creationId xmlns:a16="http://schemas.microsoft.com/office/drawing/2014/main" id="{B0AD126B-950E-8547-DCDC-9ED6077D877A}"/>
              </a:ext>
            </a:extLst>
          </p:cNvPr>
          <p:cNvPicPr>
            <a:picLocks noChangeAspect="1"/>
          </p:cNvPicPr>
          <p:nvPr/>
        </p:nvPicPr>
        <p:blipFill>
          <a:blip r:embed="rId3"/>
          <a:stretch>
            <a:fillRect/>
          </a:stretch>
        </p:blipFill>
        <p:spPr>
          <a:xfrm>
            <a:off x="2799543" y="3038710"/>
            <a:ext cx="5284754" cy="2828460"/>
          </a:xfrm>
          <a:prstGeom prst="rect">
            <a:avLst/>
          </a:prstGeom>
        </p:spPr>
      </p:pic>
    </p:spTree>
    <p:extLst>
      <p:ext uri="{BB962C8B-B14F-4D97-AF65-F5344CB8AC3E}">
        <p14:creationId xmlns:p14="http://schemas.microsoft.com/office/powerpoint/2010/main" val="3917739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7989D5E-6DE3-6C25-876E-ED3854A9C614}"/>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Filters on the Sponsored Activity Page: Expenditure Summary</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7" y="455229"/>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Filters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7" y="1108645"/>
            <a:ext cx="10357561" cy="1384995"/>
          </a:xfrm>
          <a:prstGeom prst="rect">
            <a:avLst/>
          </a:prstGeom>
          <a:noFill/>
        </p:spPr>
        <p:txBody>
          <a:bodyPr wrap="square" rtlCol="0">
            <a:spAutoFit/>
          </a:bodyPr>
          <a:lstStyle/>
          <a:p>
            <a:r>
              <a:rPr lang="en-US" sz="2400" b="1" dirty="0">
                <a:solidFill>
                  <a:srgbClr val="005A8B"/>
                </a:solidFill>
              </a:rPr>
              <a:t>Filters on the Sponsored Activity Page – Expenditure Summary</a:t>
            </a:r>
          </a:p>
          <a:p>
            <a:pPr marL="800100" lvl="1" indent="-342900">
              <a:buFont typeface="Wingdings" panose="05000000000000000000" pitchFamily="2" charset="2"/>
              <a:buChar char="Ø"/>
            </a:pPr>
            <a:r>
              <a:rPr lang="en-US" sz="2000" dirty="0">
                <a:solidFill>
                  <a:srgbClr val="005A8B"/>
                </a:solidFill>
              </a:rPr>
              <a:t>The Sponsored Activity Expenditure Summary section returns summarized values based on the filtered data</a:t>
            </a:r>
          </a:p>
          <a:p>
            <a:pPr marL="800100" lvl="1" indent="-342900">
              <a:buFont typeface="Wingdings" panose="05000000000000000000" pitchFamily="2" charset="2"/>
              <a:buChar char="Ø"/>
            </a:pPr>
            <a:r>
              <a:rPr lang="en-US" sz="2000" dirty="0">
                <a:solidFill>
                  <a:srgbClr val="005A8B"/>
                </a:solidFill>
              </a:rPr>
              <a:t>Until filter values are populated, this data will be inclusive of everything you have access to</a:t>
            </a:r>
          </a:p>
        </p:txBody>
      </p:sp>
      <p:pic>
        <p:nvPicPr>
          <p:cNvPr id="5" name="Picture 4" descr="Screenshot of the Sponsored Activity page showing the Information and Sponsored Activity Expenditure Summary widgets populated with data. ">
            <a:extLst>
              <a:ext uri="{FF2B5EF4-FFF2-40B4-BE49-F238E27FC236}">
                <a16:creationId xmlns:a16="http://schemas.microsoft.com/office/drawing/2014/main" id="{021729ED-792A-7AFA-6B76-FBC3A47543A5}"/>
              </a:ext>
            </a:extLst>
          </p:cNvPr>
          <p:cNvPicPr>
            <a:picLocks noChangeAspect="1"/>
          </p:cNvPicPr>
          <p:nvPr/>
        </p:nvPicPr>
        <p:blipFill>
          <a:blip r:embed="rId3"/>
          <a:stretch>
            <a:fillRect/>
          </a:stretch>
        </p:blipFill>
        <p:spPr>
          <a:xfrm>
            <a:off x="1487279" y="2493640"/>
            <a:ext cx="8121161" cy="3572134"/>
          </a:xfrm>
          <a:prstGeom prst="rect">
            <a:avLst/>
          </a:prstGeom>
        </p:spPr>
      </p:pic>
      <p:sp>
        <p:nvSpPr>
          <p:cNvPr id="7" name="TextBox 6">
            <a:extLst>
              <a:ext uri="{FF2B5EF4-FFF2-40B4-BE49-F238E27FC236}">
                <a16:creationId xmlns:a16="http://schemas.microsoft.com/office/drawing/2014/main" id="{BCEF14BF-64D7-0F72-A1EE-EA5B2E7E652E}"/>
              </a:ext>
            </a:extLst>
          </p:cNvPr>
          <p:cNvSpPr txBox="1"/>
          <p:nvPr/>
        </p:nvSpPr>
        <p:spPr>
          <a:xfrm>
            <a:off x="9608440" y="2851353"/>
            <a:ext cx="2066882" cy="1754326"/>
          </a:xfrm>
          <a:prstGeom prst="rect">
            <a:avLst/>
          </a:prstGeom>
          <a:noFill/>
        </p:spPr>
        <p:txBody>
          <a:bodyPr wrap="square" rtlCol="0">
            <a:spAutoFit/>
          </a:bodyPr>
          <a:lstStyle/>
          <a:p>
            <a:r>
              <a:rPr lang="en-US" sz="1800" dirty="0">
                <a:solidFill>
                  <a:srgbClr val="005A8B"/>
                </a:solidFill>
              </a:rPr>
              <a:t>Here we see the Sponsored Activity Expenditure Summary section and the Information section populated</a:t>
            </a:r>
          </a:p>
        </p:txBody>
      </p:sp>
    </p:spTree>
    <p:extLst>
      <p:ext uri="{BB962C8B-B14F-4D97-AF65-F5344CB8AC3E}">
        <p14:creationId xmlns:p14="http://schemas.microsoft.com/office/powerpoint/2010/main" val="3124346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Information Section</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855756" cy="1692771"/>
          </a:xfrm>
          <a:prstGeom prst="rect">
            <a:avLst/>
          </a:prstGeom>
          <a:noFill/>
        </p:spPr>
        <p:txBody>
          <a:bodyPr wrap="square" rtlCol="0">
            <a:spAutoFit/>
          </a:bodyPr>
          <a:lstStyle/>
          <a:p>
            <a:r>
              <a:rPr lang="en-US" sz="2400" b="1" dirty="0">
                <a:solidFill>
                  <a:srgbClr val="005A8B"/>
                </a:solidFill>
              </a:rPr>
              <a:t>Filters on the Sponsored Activity Page – Information Section</a:t>
            </a:r>
          </a:p>
          <a:p>
            <a:pPr marL="800100" lvl="1" indent="-342900">
              <a:buFont typeface="Wingdings" panose="05000000000000000000" pitchFamily="2" charset="2"/>
              <a:buChar char="Ø"/>
            </a:pPr>
            <a:r>
              <a:rPr lang="en-US" sz="2000" dirty="0">
                <a:solidFill>
                  <a:srgbClr val="005A8B"/>
                </a:solidFill>
              </a:rPr>
              <a:t>The Information section shows your Award details, including:</a:t>
            </a:r>
          </a:p>
          <a:p>
            <a:pPr marL="1257300" lvl="2" indent="-342900">
              <a:buFont typeface="Wingdings" panose="05000000000000000000" pitchFamily="2" charset="2"/>
              <a:buChar char="Ø"/>
            </a:pPr>
            <a:r>
              <a:rPr lang="en-US" sz="2000" dirty="0">
                <a:solidFill>
                  <a:srgbClr val="005A8B"/>
                </a:solidFill>
              </a:rPr>
              <a:t>Sponsor, Start and End Dates, PI, F&amp;A Rate, Title…</a:t>
            </a:r>
          </a:p>
          <a:p>
            <a:pPr marL="800100" lvl="1" indent="-342900">
              <a:buFont typeface="Wingdings" panose="05000000000000000000" pitchFamily="2" charset="2"/>
              <a:buChar char="Ø"/>
            </a:pPr>
            <a:r>
              <a:rPr lang="en-US" sz="2000" dirty="0">
                <a:solidFill>
                  <a:srgbClr val="005A8B"/>
                </a:solidFill>
              </a:rPr>
              <a:t>Note – if an Award has multiple projects, the Primary Project information will default in, select a specific Project to view details for Projects other than the primary</a:t>
            </a:r>
          </a:p>
        </p:txBody>
      </p:sp>
      <p:pic>
        <p:nvPicPr>
          <p:cNvPr id="4" name="Picture 3" descr="Screenshot of the Information widget populated with award/project data. ">
            <a:extLst>
              <a:ext uri="{FF2B5EF4-FFF2-40B4-BE49-F238E27FC236}">
                <a16:creationId xmlns:a16="http://schemas.microsoft.com/office/drawing/2014/main" id="{6A75AC9B-7D4F-B55E-2534-73A9A05806F1}"/>
              </a:ext>
            </a:extLst>
          </p:cNvPr>
          <p:cNvPicPr>
            <a:picLocks noChangeAspect="1"/>
          </p:cNvPicPr>
          <p:nvPr/>
        </p:nvPicPr>
        <p:blipFill>
          <a:blip r:embed="rId3"/>
          <a:stretch>
            <a:fillRect/>
          </a:stretch>
        </p:blipFill>
        <p:spPr>
          <a:xfrm>
            <a:off x="3774223" y="2829295"/>
            <a:ext cx="3238500" cy="3886200"/>
          </a:xfrm>
          <a:prstGeom prst="rect">
            <a:avLst/>
          </a:prstGeom>
        </p:spPr>
      </p:pic>
    </p:spTree>
    <p:extLst>
      <p:ext uri="{BB962C8B-B14F-4D97-AF65-F5344CB8AC3E}">
        <p14:creationId xmlns:p14="http://schemas.microsoft.com/office/powerpoint/2010/main" val="1803737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Expenditure Summary</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855756" cy="2000548"/>
          </a:xfrm>
          <a:prstGeom prst="rect">
            <a:avLst/>
          </a:prstGeom>
          <a:noFill/>
        </p:spPr>
        <p:txBody>
          <a:bodyPr wrap="square" rtlCol="0">
            <a:spAutoFit/>
          </a:bodyPr>
          <a:lstStyle/>
          <a:p>
            <a:r>
              <a:rPr lang="en-US" sz="2400" b="1" dirty="0">
                <a:solidFill>
                  <a:srgbClr val="005A8B"/>
                </a:solidFill>
              </a:rPr>
              <a:t>Filters on the Sponsored Activity Page – Expenditure Summary</a:t>
            </a:r>
          </a:p>
          <a:p>
            <a:pPr marL="800100" lvl="1" indent="-342900">
              <a:buFont typeface="Wingdings" panose="05000000000000000000" pitchFamily="2" charset="2"/>
              <a:buChar char="Ø"/>
            </a:pPr>
            <a:r>
              <a:rPr lang="en-US" sz="2000" dirty="0">
                <a:solidFill>
                  <a:srgbClr val="005A8B"/>
                </a:solidFill>
              </a:rPr>
              <a:t>The Sponsored Activity Expenditure Summary section provides a summary view of your Award Budget, Expenditures, Encumbrances, and Remaining Balance</a:t>
            </a:r>
          </a:p>
          <a:p>
            <a:pPr marL="800100" lvl="1" indent="-342900">
              <a:buFont typeface="Wingdings" panose="05000000000000000000" pitchFamily="2" charset="2"/>
              <a:buChar char="Ø"/>
            </a:pPr>
            <a:r>
              <a:rPr lang="en-US" sz="2000" dirty="0">
                <a:solidFill>
                  <a:srgbClr val="005A8B"/>
                </a:solidFill>
              </a:rPr>
              <a:t>Note the Selected Date Range Expenditures include costs applied that fall within the date range filters – To and From dates in the grey box at the top</a:t>
            </a:r>
          </a:p>
          <a:p>
            <a:pPr marL="800100" lvl="1" indent="-342900">
              <a:buFont typeface="Wingdings" panose="05000000000000000000" pitchFamily="2" charset="2"/>
              <a:buChar char="Ø"/>
            </a:pPr>
            <a:r>
              <a:rPr lang="en-US" sz="2000" dirty="0">
                <a:solidFill>
                  <a:srgbClr val="005A8B"/>
                </a:solidFill>
              </a:rPr>
              <a:t>All hyperlinked numbers are drillable, click the number to see detail</a:t>
            </a:r>
          </a:p>
        </p:txBody>
      </p:sp>
      <p:pic>
        <p:nvPicPr>
          <p:cNvPr id="5" name="Picture 4" descr="Screenshot of the Sponsored Activity Expenditure Summary widget with award expenditure data populated. ">
            <a:extLst>
              <a:ext uri="{FF2B5EF4-FFF2-40B4-BE49-F238E27FC236}">
                <a16:creationId xmlns:a16="http://schemas.microsoft.com/office/drawing/2014/main" id="{0F375BE7-6E96-F7E1-C289-ECCC4576AF79}"/>
              </a:ext>
            </a:extLst>
          </p:cNvPr>
          <p:cNvPicPr>
            <a:picLocks noChangeAspect="1"/>
          </p:cNvPicPr>
          <p:nvPr/>
        </p:nvPicPr>
        <p:blipFill rotWithShape="1">
          <a:blip r:embed="rId3"/>
          <a:srcRect b="1786"/>
          <a:stretch/>
        </p:blipFill>
        <p:spPr>
          <a:xfrm>
            <a:off x="1337102" y="3072162"/>
            <a:ext cx="6524801" cy="3607417"/>
          </a:xfrm>
          <a:prstGeom prst="rect">
            <a:avLst/>
          </a:prstGeom>
        </p:spPr>
      </p:pic>
      <p:sp>
        <p:nvSpPr>
          <p:cNvPr id="7" name="TextBox 6">
            <a:extLst>
              <a:ext uri="{FF2B5EF4-FFF2-40B4-BE49-F238E27FC236}">
                <a16:creationId xmlns:a16="http://schemas.microsoft.com/office/drawing/2014/main" id="{1FCDB18E-8697-ED1B-6F4F-5AD861412BBD}"/>
              </a:ext>
            </a:extLst>
          </p:cNvPr>
          <p:cNvSpPr txBox="1"/>
          <p:nvPr/>
        </p:nvSpPr>
        <p:spPr>
          <a:xfrm>
            <a:off x="8116959" y="3762609"/>
            <a:ext cx="1706137" cy="1477328"/>
          </a:xfrm>
          <a:prstGeom prst="rect">
            <a:avLst/>
          </a:prstGeom>
          <a:noFill/>
        </p:spPr>
        <p:txBody>
          <a:bodyPr wrap="square" rtlCol="0">
            <a:spAutoFit/>
          </a:bodyPr>
          <a:lstStyle/>
          <a:p>
            <a:r>
              <a:rPr lang="en-US" sz="1800" b="1" dirty="0">
                <a:solidFill>
                  <a:srgbClr val="005A8B"/>
                </a:solidFill>
              </a:rPr>
              <a:t>Remember</a:t>
            </a:r>
            <a:r>
              <a:rPr lang="en-US" sz="1800" dirty="0">
                <a:solidFill>
                  <a:srgbClr val="005A8B"/>
                </a:solidFill>
              </a:rPr>
              <a:t> - Data is pulled in by Accounting Date and Journal Date</a:t>
            </a:r>
          </a:p>
        </p:txBody>
      </p:sp>
    </p:spTree>
    <p:extLst>
      <p:ext uri="{BB962C8B-B14F-4D97-AF65-F5344CB8AC3E}">
        <p14:creationId xmlns:p14="http://schemas.microsoft.com/office/powerpoint/2010/main" val="3344045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E4DDD-B6A0-E876-35E9-34644A1B0465}"/>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Encumbrances</a:t>
            </a:r>
          </a:p>
        </p:txBody>
      </p:sp>
      <p:sp>
        <p:nvSpPr>
          <p:cNvPr id="8" name="Rectangle 2">
            <a:extLst>
              <a:ext uri="{FF2B5EF4-FFF2-40B4-BE49-F238E27FC236}">
                <a16:creationId xmlns:a16="http://schemas.microsoft.com/office/drawing/2014/main" id="{71B02EDA-9C7F-C3BF-57FC-B2169F2E7C89}"/>
              </a:ext>
            </a:extLst>
          </p:cNvPr>
          <p:cNvSpPr txBox="1">
            <a:spLocks noChangeArrowheads="1"/>
          </p:cNvSpPr>
          <p:nvPr/>
        </p:nvSpPr>
        <p:spPr>
          <a:xfrm>
            <a:off x="742007" y="221058"/>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Expenditure Summary</a:t>
            </a:r>
          </a:p>
        </p:txBody>
      </p:sp>
      <p:pic>
        <p:nvPicPr>
          <p:cNvPr id="13" name="Picture 12" descr="Screenshot of the Sponsored Activity Expenditure Summary widget with Direct Expenses Total and Encumbrances showing zero dollars. This illustrates how encumbrances do not include indirect costs.">
            <a:extLst>
              <a:ext uri="{FF2B5EF4-FFF2-40B4-BE49-F238E27FC236}">
                <a16:creationId xmlns:a16="http://schemas.microsoft.com/office/drawing/2014/main" id="{E0981D6A-9ADE-AFD1-C60F-FB36B706E603}"/>
              </a:ext>
            </a:extLst>
          </p:cNvPr>
          <p:cNvPicPr>
            <a:picLocks noChangeAspect="1"/>
          </p:cNvPicPr>
          <p:nvPr/>
        </p:nvPicPr>
        <p:blipFill>
          <a:blip r:embed="rId3"/>
          <a:stretch>
            <a:fillRect/>
          </a:stretch>
        </p:blipFill>
        <p:spPr>
          <a:xfrm>
            <a:off x="1095375" y="928500"/>
            <a:ext cx="10001250" cy="4514850"/>
          </a:xfrm>
          <a:prstGeom prst="rect">
            <a:avLst/>
          </a:prstGeom>
        </p:spPr>
      </p:pic>
      <p:sp>
        <p:nvSpPr>
          <p:cNvPr id="9" name="TextBox 8">
            <a:extLst>
              <a:ext uri="{FF2B5EF4-FFF2-40B4-BE49-F238E27FC236}">
                <a16:creationId xmlns:a16="http://schemas.microsoft.com/office/drawing/2014/main" id="{D2B8B637-30C3-2510-7F78-FB51004B6023}"/>
              </a:ext>
            </a:extLst>
          </p:cNvPr>
          <p:cNvSpPr txBox="1"/>
          <p:nvPr/>
        </p:nvSpPr>
        <p:spPr>
          <a:xfrm>
            <a:off x="1095375" y="5452252"/>
            <a:ext cx="10112760" cy="707886"/>
          </a:xfrm>
          <a:prstGeom prst="rect">
            <a:avLst/>
          </a:prstGeom>
          <a:noFill/>
        </p:spPr>
        <p:txBody>
          <a:bodyPr wrap="square" rtlCol="0">
            <a:spAutoFit/>
          </a:bodyPr>
          <a:lstStyle/>
          <a:p>
            <a:pPr lvl="1"/>
            <a:r>
              <a:rPr lang="en-US" sz="2000" dirty="0">
                <a:solidFill>
                  <a:srgbClr val="005A8B"/>
                </a:solidFill>
              </a:rPr>
              <a:t>Note the Encumbrance column does NOT encumber F&amp;A, always look at your Direct Expense Total for the true Balance Available that you have remaining for direct costs</a:t>
            </a:r>
          </a:p>
        </p:txBody>
      </p:sp>
    </p:spTree>
    <p:extLst>
      <p:ext uri="{BB962C8B-B14F-4D97-AF65-F5344CB8AC3E}">
        <p14:creationId xmlns:p14="http://schemas.microsoft.com/office/powerpoint/2010/main" val="1860425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6F15FE1E-D7BB-F88B-7BFD-E47E4CCD8023}"/>
              </a:ext>
            </a:extLst>
          </p:cNvPr>
          <p:cNvSpPr txBox="1">
            <a:spLocks noGrp="1" noChangeArrowheads="1"/>
          </p:cNvSpPr>
          <p:nvPr>
            <p:ph type="title" idx="4294967295"/>
          </p:nvPr>
        </p:nvSpPr>
        <p:spPr>
          <a:xfrm>
            <a:off x="652669" y="844821"/>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Topics: </a:t>
            </a:r>
          </a:p>
        </p:txBody>
      </p:sp>
      <p:sp>
        <p:nvSpPr>
          <p:cNvPr id="5" name="Rectangle 3">
            <a:extLst>
              <a:ext uri="{FF2B5EF4-FFF2-40B4-BE49-F238E27FC236}">
                <a16:creationId xmlns:a16="http://schemas.microsoft.com/office/drawing/2014/main" id="{197E6272-F76D-76A5-C27D-1802B0D4C2B2}"/>
              </a:ext>
            </a:extLst>
          </p:cNvPr>
          <p:cNvSpPr txBox="1">
            <a:spLocks noChangeArrowheads="1"/>
          </p:cNvSpPr>
          <p:nvPr/>
        </p:nvSpPr>
        <p:spPr>
          <a:xfrm>
            <a:off x="1744316" y="1868644"/>
            <a:ext cx="6400800" cy="409483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005A8B"/>
              </a:buClr>
              <a:buNone/>
            </a:pPr>
            <a:r>
              <a:rPr lang="en-US" altLang="en-US" sz="2400" b="1" dirty="0">
                <a:solidFill>
                  <a:srgbClr val="005A8B"/>
                </a:solidFill>
              </a:rPr>
              <a:t>SUMMIT Basics</a:t>
            </a:r>
          </a:p>
          <a:p>
            <a:pPr marL="457200" lvl="1" indent="0">
              <a:buClr>
                <a:srgbClr val="005A8B"/>
              </a:buClr>
              <a:buNone/>
            </a:pPr>
            <a:r>
              <a:rPr lang="en-US" altLang="en-US" sz="2000" dirty="0">
                <a:solidFill>
                  <a:srgbClr val="005A8B"/>
                </a:solidFill>
              </a:rPr>
              <a:t>Access, Logging In, Navigation, Summary Page</a:t>
            </a:r>
          </a:p>
          <a:p>
            <a:pPr marL="0" indent="0">
              <a:buClr>
                <a:srgbClr val="005A8B"/>
              </a:buClr>
              <a:buNone/>
            </a:pPr>
            <a:r>
              <a:rPr lang="en-US" altLang="en-US" sz="2400" b="1" dirty="0">
                <a:solidFill>
                  <a:srgbClr val="005A8B"/>
                </a:solidFill>
              </a:rPr>
              <a:t>Sponsored Activity Page</a:t>
            </a:r>
          </a:p>
          <a:p>
            <a:pPr marL="457200" lvl="1" indent="0">
              <a:buClr>
                <a:srgbClr val="005A8B"/>
              </a:buClr>
              <a:buNone/>
            </a:pPr>
            <a:r>
              <a:rPr lang="en-US" altLang="en-US" sz="2000" dirty="0">
                <a:solidFill>
                  <a:srgbClr val="005A8B"/>
                </a:solidFill>
              </a:rPr>
              <a:t>Prompts, Encumbrances, F&amp;A, Reporting</a:t>
            </a:r>
          </a:p>
          <a:p>
            <a:pPr marL="0" indent="0">
              <a:buClr>
                <a:srgbClr val="005A8B"/>
              </a:buClr>
              <a:buNone/>
            </a:pPr>
            <a:r>
              <a:rPr lang="en-US" altLang="en-US" sz="2400" b="1" dirty="0">
                <a:solidFill>
                  <a:srgbClr val="005A8B"/>
                </a:solidFill>
              </a:rPr>
              <a:t>Resources</a:t>
            </a:r>
          </a:p>
          <a:p>
            <a:pPr marL="457200" lvl="1" indent="0">
              <a:buClr>
                <a:srgbClr val="005A8B"/>
              </a:buClr>
              <a:buNone/>
            </a:pPr>
            <a:r>
              <a:rPr lang="en-US" altLang="en-US" sz="2000" dirty="0">
                <a:solidFill>
                  <a:srgbClr val="005A8B"/>
                </a:solidFill>
              </a:rPr>
              <a:t>Ongoing training and how to get help</a:t>
            </a:r>
          </a:p>
          <a:p>
            <a:pPr marL="0" indent="0">
              <a:buClr>
                <a:schemeClr val="accent2"/>
              </a:buClr>
              <a:buNone/>
            </a:pPr>
            <a:endParaRPr lang="en-US" altLang="en-US" sz="2400" b="1" dirty="0">
              <a:solidFill>
                <a:srgbClr val="005A8B"/>
              </a:solidFill>
            </a:endParaRPr>
          </a:p>
        </p:txBody>
      </p:sp>
    </p:spTree>
    <p:extLst>
      <p:ext uri="{BB962C8B-B14F-4D97-AF65-F5344CB8AC3E}">
        <p14:creationId xmlns:p14="http://schemas.microsoft.com/office/powerpoint/2010/main" val="2830630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663501-3B4F-E842-7E7C-3BB1AA7FD1D2}"/>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Exporting Reports</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7" y="455229"/>
            <a:ext cx="7848600"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Expenditure Summary</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855756" cy="1077218"/>
          </a:xfrm>
          <a:prstGeom prst="rect">
            <a:avLst/>
          </a:prstGeom>
          <a:noFill/>
        </p:spPr>
        <p:txBody>
          <a:bodyPr wrap="square" rtlCol="0">
            <a:spAutoFit/>
          </a:bodyPr>
          <a:lstStyle/>
          <a:p>
            <a:r>
              <a:rPr lang="en-US" sz="2400" b="1" dirty="0">
                <a:solidFill>
                  <a:srgbClr val="005A8B"/>
                </a:solidFill>
              </a:rPr>
              <a:t>Sponsored Activity Expenditure Summary - Exportable</a:t>
            </a:r>
          </a:p>
          <a:p>
            <a:pPr marL="800100" lvl="1" indent="-342900">
              <a:buFont typeface="Wingdings" panose="05000000000000000000" pitchFamily="2" charset="2"/>
              <a:buChar char="Ø"/>
            </a:pPr>
            <a:r>
              <a:rPr lang="en-US" sz="2000" dirty="0">
                <a:solidFill>
                  <a:srgbClr val="005A8B"/>
                </a:solidFill>
              </a:rPr>
              <a:t>The Sponsored Activity Expenditure Summary section can be exported by clicking the Export link</a:t>
            </a:r>
          </a:p>
        </p:txBody>
      </p:sp>
      <p:pic>
        <p:nvPicPr>
          <p:cNvPr id="4" name="Picture 3" descr="Screenshot of the export link at the bottom of a widget. ">
            <a:extLst>
              <a:ext uri="{FF2B5EF4-FFF2-40B4-BE49-F238E27FC236}">
                <a16:creationId xmlns:a16="http://schemas.microsoft.com/office/drawing/2014/main" id="{FE4C59F7-7DFB-200A-B8C6-2181B20B022A}"/>
              </a:ext>
            </a:extLst>
          </p:cNvPr>
          <p:cNvPicPr>
            <a:picLocks noChangeAspect="1"/>
          </p:cNvPicPr>
          <p:nvPr/>
        </p:nvPicPr>
        <p:blipFill rotWithShape="1">
          <a:blip r:embed="rId3"/>
          <a:srcRect l="34847" t="77087" r="21865"/>
          <a:stretch/>
        </p:blipFill>
        <p:spPr>
          <a:xfrm>
            <a:off x="3211550" y="2243095"/>
            <a:ext cx="4226312" cy="1259274"/>
          </a:xfrm>
          <a:prstGeom prst="rect">
            <a:avLst/>
          </a:prstGeom>
        </p:spPr>
      </p:pic>
      <p:sp>
        <p:nvSpPr>
          <p:cNvPr id="10" name="TextBox 9">
            <a:extLst>
              <a:ext uri="{FF2B5EF4-FFF2-40B4-BE49-F238E27FC236}">
                <a16:creationId xmlns:a16="http://schemas.microsoft.com/office/drawing/2014/main" id="{4E07E8E7-DC7A-22E5-7F74-D519118E2A89}"/>
              </a:ext>
            </a:extLst>
          </p:cNvPr>
          <p:cNvSpPr txBox="1"/>
          <p:nvPr/>
        </p:nvSpPr>
        <p:spPr>
          <a:xfrm>
            <a:off x="742007" y="3669634"/>
            <a:ext cx="9855756" cy="400110"/>
          </a:xfrm>
          <a:prstGeom prst="rect">
            <a:avLst/>
          </a:prstGeom>
          <a:noFill/>
        </p:spPr>
        <p:txBody>
          <a:bodyPr wrap="square" rtlCol="0">
            <a:spAutoFit/>
          </a:bodyPr>
          <a:lstStyle/>
          <a:p>
            <a:pPr marL="800100" lvl="1" indent="-342900">
              <a:buFont typeface="Wingdings" panose="05000000000000000000" pitchFamily="2" charset="2"/>
              <a:buChar char="Ø"/>
            </a:pPr>
            <a:r>
              <a:rPr lang="en-US" sz="2000" dirty="0">
                <a:solidFill>
                  <a:srgbClr val="005A8B"/>
                </a:solidFill>
              </a:rPr>
              <a:t>Export to either Excel or PDF, use the Formatted export function</a:t>
            </a:r>
          </a:p>
        </p:txBody>
      </p:sp>
      <p:pic>
        <p:nvPicPr>
          <p:cNvPr id="12" name="Picture 11" descr="Screenshot of the Export tool showing Formatted selected, with options to download various file types. ">
            <a:extLst>
              <a:ext uri="{FF2B5EF4-FFF2-40B4-BE49-F238E27FC236}">
                <a16:creationId xmlns:a16="http://schemas.microsoft.com/office/drawing/2014/main" id="{1047CCFC-1A95-92EF-2679-E2AF31BA82B0}"/>
              </a:ext>
            </a:extLst>
          </p:cNvPr>
          <p:cNvPicPr>
            <a:picLocks noChangeAspect="1"/>
          </p:cNvPicPr>
          <p:nvPr/>
        </p:nvPicPr>
        <p:blipFill>
          <a:blip r:embed="rId4"/>
          <a:stretch>
            <a:fillRect/>
          </a:stretch>
        </p:blipFill>
        <p:spPr>
          <a:xfrm>
            <a:off x="3787465" y="4395641"/>
            <a:ext cx="3115140" cy="2072303"/>
          </a:xfrm>
          <a:prstGeom prst="rect">
            <a:avLst/>
          </a:prstGeom>
        </p:spPr>
      </p:pic>
    </p:spTree>
    <p:extLst>
      <p:ext uri="{BB962C8B-B14F-4D97-AF65-F5344CB8AC3E}">
        <p14:creationId xmlns:p14="http://schemas.microsoft.com/office/powerpoint/2010/main" val="1650758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6" y="455229"/>
            <a:ext cx="8435447"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Detail Transaction Reports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855756" cy="2000548"/>
          </a:xfrm>
          <a:prstGeom prst="rect">
            <a:avLst/>
          </a:prstGeom>
          <a:noFill/>
        </p:spPr>
        <p:txBody>
          <a:bodyPr wrap="square" rtlCol="0">
            <a:spAutoFit/>
          </a:bodyPr>
          <a:lstStyle/>
          <a:p>
            <a:r>
              <a:rPr lang="en-US" sz="2400" b="1" dirty="0">
                <a:solidFill>
                  <a:srgbClr val="005A8B"/>
                </a:solidFill>
              </a:rPr>
              <a:t>Reporting in SUMMIT – Detail Transaction Report for Selected Date Range</a:t>
            </a:r>
          </a:p>
          <a:p>
            <a:pPr marL="800100" lvl="1" indent="-342900">
              <a:buFont typeface="Wingdings" panose="05000000000000000000" pitchFamily="2" charset="2"/>
              <a:buChar char="Ø"/>
            </a:pPr>
            <a:r>
              <a:rPr lang="en-US" sz="2000" dirty="0">
                <a:solidFill>
                  <a:srgbClr val="005A8B"/>
                </a:solidFill>
              </a:rPr>
              <a:t>Returns a detailed listing of all expenditures that fall within the filter date range</a:t>
            </a:r>
          </a:p>
          <a:p>
            <a:pPr marL="800100" lvl="1" indent="-342900">
              <a:buFont typeface="Wingdings" panose="05000000000000000000" pitchFamily="2" charset="2"/>
              <a:buChar char="Ø"/>
            </a:pPr>
            <a:r>
              <a:rPr lang="en-US" sz="2000" dirty="0">
                <a:solidFill>
                  <a:srgbClr val="005A8B"/>
                </a:solidFill>
              </a:rPr>
              <a:t>Can be downloaded into Excel or as a PDF</a:t>
            </a:r>
          </a:p>
          <a:p>
            <a:pPr marL="800100" lvl="1" indent="-342900">
              <a:buFont typeface="Wingdings" panose="05000000000000000000" pitchFamily="2" charset="2"/>
              <a:buChar char="Ø"/>
            </a:pPr>
            <a:r>
              <a:rPr lang="en-US" sz="2000" dirty="0">
                <a:solidFill>
                  <a:srgbClr val="005A8B"/>
                </a:solidFill>
              </a:rPr>
              <a:t>Totals in each category will match the Expenditure Summary section</a:t>
            </a:r>
          </a:p>
          <a:p>
            <a:pPr marL="800100" lvl="1" indent="-342900">
              <a:buFont typeface="Wingdings" panose="05000000000000000000" pitchFamily="2" charset="2"/>
              <a:buChar char="Ø"/>
            </a:pPr>
            <a:r>
              <a:rPr lang="en-US" sz="2000" dirty="0">
                <a:solidFill>
                  <a:srgbClr val="005A8B"/>
                </a:solidFill>
              </a:rPr>
              <a:t>This is a great way to review expenses for financial reporting, or to see if an expected expense has posted</a:t>
            </a:r>
          </a:p>
        </p:txBody>
      </p:sp>
      <p:pic>
        <p:nvPicPr>
          <p:cNvPr id="4" name="Picture 3" descr="Screenshot of the Detail Transaction Reports widget with an arrow pointing at the Sponsored Project Revenue and Expenditures for Selected Dates report. ">
            <a:extLst>
              <a:ext uri="{FF2B5EF4-FFF2-40B4-BE49-F238E27FC236}">
                <a16:creationId xmlns:a16="http://schemas.microsoft.com/office/drawing/2014/main" id="{DCAB14C0-E19A-2473-63E1-8B21FB798798}"/>
              </a:ext>
            </a:extLst>
          </p:cNvPr>
          <p:cNvPicPr>
            <a:picLocks noChangeAspect="1"/>
          </p:cNvPicPr>
          <p:nvPr/>
        </p:nvPicPr>
        <p:blipFill>
          <a:blip r:embed="rId3"/>
          <a:stretch>
            <a:fillRect/>
          </a:stretch>
        </p:blipFill>
        <p:spPr>
          <a:xfrm>
            <a:off x="2466741" y="3290887"/>
            <a:ext cx="7159059" cy="2458468"/>
          </a:xfrm>
          <a:prstGeom prst="rect">
            <a:avLst/>
          </a:prstGeom>
        </p:spPr>
      </p:pic>
    </p:spTree>
    <p:extLst>
      <p:ext uri="{BB962C8B-B14F-4D97-AF65-F5344CB8AC3E}">
        <p14:creationId xmlns:p14="http://schemas.microsoft.com/office/powerpoint/2010/main" val="3606999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6" y="455229"/>
            <a:ext cx="8435447"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Detail Reports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7" y="1108645"/>
            <a:ext cx="10034177" cy="1077218"/>
          </a:xfrm>
          <a:prstGeom prst="rect">
            <a:avLst/>
          </a:prstGeom>
          <a:noFill/>
        </p:spPr>
        <p:txBody>
          <a:bodyPr wrap="square" rtlCol="0">
            <a:spAutoFit/>
          </a:bodyPr>
          <a:lstStyle/>
          <a:p>
            <a:r>
              <a:rPr lang="en-US" sz="2400" b="1" dirty="0">
                <a:solidFill>
                  <a:srgbClr val="005A8B"/>
                </a:solidFill>
              </a:rPr>
              <a:t>Reporting in SUMMIT – Detail Report Section</a:t>
            </a:r>
          </a:p>
          <a:p>
            <a:pPr marL="800100" lvl="1" indent="-342900">
              <a:buFont typeface="Wingdings" panose="05000000000000000000" pitchFamily="2" charset="2"/>
              <a:buChar char="Ø"/>
            </a:pPr>
            <a:r>
              <a:rPr lang="en-US" sz="2000" dirty="0">
                <a:solidFill>
                  <a:srgbClr val="005A8B"/>
                </a:solidFill>
              </a:rPr>
              <a:t>Additional Reports are available at the bottom of the page in the Detail Reports section</a:t>
            </a:r>
          </a:p>
          <a:p>
            <a:pPr marL="800100" lvl="1" indent="-342900">
              <a:buFont typeface="Wingdings" panose="05000000000000000000" pitchFamily="2" charset="2"/>
              <a:buChar char="Ø"/>
            </a:pPr>
            <a:r>
              <a:rPr lang="en-US" sz="2000" dirty="0">
                <a:solidFill>
                  <a:srgbClr val="005A8B"/>
                </a:solidFill>
              </a:rPr>
              <a:t>These reports only show if you check the box, this is the cut down on page load times</a:t>
            </a:r>
          </a:p>
        </p:txBody>
      </p:sp>
      <p:pic>
        <p:nvPicPr>
          <p:cNvPr id="5" name="Picture 4" descr="Screenshot of the Detail Reports widget with checkboxes available for the following reports: Payroll detail by employee, Procurement Summary - Open PO lines, Voucher Detail, Procard Detail, Travel &amp; Expense Detail. ">
            <a:extLst>
              <a:ext uri="{FF2B5EF4-FFF2-40B4-BE49-F238E27FC236}">
                <a16:creationId xmlns:a16="http://schemas.microsoft.com/office/drawing/2014/main" id="{3307AE74-E97A-6064-9437-DFB413F02A15}"/>
              </a:ext>
            </a:extLst>
          </p:cNvPr>
          <p:cNvPicPr>
            <a:picLocks noChangeAspect="1"/>
          </p:cNvPicPr>
          <p:nvPr/>
        </p:nvPicPr>
        <p:blipFill>
          <a:blip r:embed="rId3"/>
          <a:stretch>
            <a:fillRect/>
          </a:stretch>
        </p:blipFill>
        <p:spPr>
          <a:xfrm>
            <a:off x="2404280" y="2466975"/>
            <a:ext cx="5613447" cy="3089690"/>
          </a:xfrm>
          <a:prstGeom prst="rect">
            <a:avLst/>
          </a:prstGeom>
        </p:spPr>
      </p:pic>
    </p:spTree>
    <p:extLst>
      <p:ext uri="{BB962C8B-B14F-4D97-AF65-F5344CB8AC3E}">
        <p14:creationId xmlns:p14="http://schemas.microsoft.com/office/powerpoint/2010/main" val="821194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E079181-8209-94E2-500A-C86CD5DFE3FD}"/>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Payroll Detail by Employee</a:t>
            </a:r>
          </a:p>
        </p:txBody>
      </p:sp>
      <p:sp>
        <p:nvSpPr>
          <p:cNvPr id="6" name="Rectangle 2">
            <a:extLst>
              <a:ext uri="{FF2B5EF4-FFF2-40B4-BE49-F238E27FC236}">
                <a16:creationId xmlns:a16="http://schemas.microsoft.com/office/drawing/2014/main" id="{CEB7E005-3CA3-1933-3614-636055BB30E7}"/>
              </a:ext>
            </a:extLst>
          </p:cNvPr>
          <p:cNvSpPr txBox="1">
            <a:spLocks noChangeArrowheads="1"/>
          </p:cNvSpPr>
          <p:nvPr/>
        </p:nvSpPr>
        <p:spPr>
          <a:xfrm>
            <a:off x="742006" y="455229"/>
            <a:ext cx="8435447" cy="69545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solidFill>
                  <a:srgbClr val="005A8B"/>
                </a:solidFill>
              </a:rPr>
              <a:t>SUMMIT – Detail Reports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7" y="1108645"/>
            <a:ext cx="10034177" cy="769441"/>
          </a:xfrm>
          <a:prstGeom prst="rect">
            <a:avLst/>
          </a:prstGeom>
          <a:noFill/>
        </p:spPr>
        <p:txBody>
          <a:bodyPr wrap="square" rtlCol="0">
            <a:spAutoFit/>
          </a:bodyPr>
          <a:lstStyle/>
          <a:p>
            <a:r>
              <a:rPr lang="en-US" sz="2400" b="1" dirty="0">
                <a:solidFill>
                  <a:srgbClr val="005A8B"/>
                </a:solidFill>
              </a:rPr>
              <a:t>Reporting in SUMMIT – Payroll Detail by Employee</a:t>
            </a:r>
          </a:p>
          <a:p>
            <a:pPr marL="800100" lvl="1" indent="-342900">
              <a:buFont typeface="Wingdings" panose="05000000000000000000" pitchFamily="2" charset="2"/>
              <a:buChar char="Ø"/>
            </a:pPr>
            <a:r>
              <a:rPr lang="en-US" sz="2000" dirty="0">
                <a:solidFill>
                  <a:srgbClr val="005A8B"/>
                </a:solidFill>
              </a:rPr>
              <a:t>Available by Payroll, Fringe, and Total Payroll and Fringe</a:t>
            </a:r>
          </a:p>
        </p:txBody>
      </p:sp>
      <p:pic>
        <p:nvPicPr>
          <p:cNvPr id="4" name="Picture 3" descr="Screenshot of the Payroll Detail by Employee widget with an arrow pointing at the Payroll Category dropdown options. ">
            <a:extLst>
              <a:ext uri="{FF2B5EF4-FFF2-40B4-BE49-F238E27FC236}">
                <a16:creationId xmlns:a16="http://schemas.microsoft.com/office/drawing/2014/main" id="{24B76B7F-EB2D-DCFA-66CD-528D36F73DB3}"/>
              </a:ext>
            </a:extLst>
          </p:cNvPr>
          <p:cNvPicPr>
            <a:picLocks noChangeAspect="1"/>
          </p:cNvPicPr>
          <p:nvPr/>
        </p:nvPicPr>
        <p:blipFill>
          <a:blip r:embed="rId3"/>
          <a:stretch>
            <a:fillRect/>
          </a:stretch>
        </p:blipFill>
        <p:spPr>
          <a:xfrm>
            <a:off x="2250603" y="2015002"/>
            <a:ext cx="7373478" cy="1653748"/>
          </a:xfrm>
          <a:prstGeom prst="rect">
            <a:avLst/>
          </a:prstGeom>
        </p:spPr>
      </p:pic>
      <p:sp>
        <p:nvSpPr>
          <p:cNvPr id="7" name="TextBox 6">
            <a:extLst>
              <a:ext uri="{FF2B5EF4-FFF2-40B4-BE49-F238E27FC236}">
                <a16:creationId xmlns:a16="http://schemas.microsoft.com/office/drawing/2014/main" id="{C086E973-7911-3CCD-E685-A21EDA17B0CD}"/>
              </a:ext>
            </a:extLst>
          </p:cNvPr>
          <p:cNvSpPr txBox="1"/>
          <p:nvPr/>
        </p:nvSpPr>
        <p:spPr>
          <a:xfrm>
            <a:off x="878193" y="3925002"/>
            <a:ext cx="10034177" cy="400110"/>
          </a:xfrm>
          <a:prstGeom prst="rect">
            <a:avLst/>
          </a:prstGeom>
          <a:noFill/>
        </p:spPr>
        <p:txBody>
          <a:bodyPr wrap="square" rtlCol="0">
            <a:spAutoFit/>
          </a:bodyPr>
          <a:lstStyle/>
          <a:p>
            <a:pPr marL="800100" lvl="1" indent="-342900">
              <a:buFont typeface="Wingdings" panose="05000000000000000000" pitchFamily="2" charset="2"/>
              <a:buChar char="Ø"/>
            </a:pPr>
            <a:r>
              <a:rPr lang="en-US" sz="2000" dirty="0">
                <a:solidFill>
                  <a:srgbClr val="005A8B"/>
                </a:solidFill>
              </a:rPr>
              <a:t>Provides list by Employee, includes HR Encumbrance End Date</a:t>
            </a:r>
          </a:p>
        </p:txBody>
      </p:sp>
      <p:pic>
        <p:nvPicPr>
          <p:cNvPr id="9" name="Picture 8" descr="Screenshot of the report column headers for the Payroll Detail by Employee report showing Employee Name, Selected Date Range Expenditures, Project to Date Expenditures, Encumbrances, Projected Payroll, and HR Encumbrance End Date.">
            <a:extLst>
              <a:ext uri="{FF2B5EF4-FFF2-40B4-BE49-F238E27FC236}">
                <a16:creationId xmlns:a16="http://schemas.microsoft.com/office/drawing/2014/main" id="{E3D983DD-06B3-01F6-09AE-60925B4B2C48}"/>
              </a:ext>
            </a:extLst>
          </p:cNvPr>
          <p:cNvPicPr>
            <a:picLocks noChangeAspect="1"/>
          </p:cNvPicPr>
          <p:nvPr/>
        </p:nvPicPr>
        <p:blipFill>
          <a:blip r:embed="rId4"/>
          <a:stretch>
            <a:fillRect/>
          </a:stretch>
        </p:blipFill>
        <p:spPr>
          <a:xfrm>
            <a:off x="742256" y="4555703"/>
            <a:ext cx="10306050" cy="628650"/>
          </a:xfrm>
          <a:prstGeom prst="rect">
            <a:avLst/>
          </a:prstGeom>
        </p:spPr>
      </p:pic>
    </p:spTree>
    <p:extLst>
      <p:ext uri="{BB962C8B-B14F-4D97-AF65-F5344CB8AC3E}">
        <p14:creationId xmlns:p14="http://schemas.microsoft.com/office/powerpoint/2010/main" val="2803326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6" y="455229"/>
            <a:ext cx="8435447"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Resources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7" y="1108645"/>
            <a:ext cx="8038109" cy="1692771"/>
          </a:xfrm>
          <a:prstGeom prst="rect">
            <a:avLst/>
          </a:prstGeom>
          <a:noFill/>
        </p:spPr>
        <p:txBody>
          <a:bodyPr wrap="square" lIns="91440" tIns="45720" rIns="91440" bIns="45720" rtlCol="0" anchor="t">
            <a:spAutoFit/>
          </a:bodyPr>
          <a:lstStyle/>
          <a:p>
            <a:r>
              <a:rPr lang="en-US" sz="2400" b="1" dirty="0">
                <a:solidFill>
                  <a:srgbClr val="005A8B"/>
                </a:solidFill>
              </a:rPr>
              <a:t>Ongoing Training</a:t>
            </a:r>
          </a:p>
          <a:p>
            <a:pPr marL="800100" lvl="1" indent="-342900">
              <a:buFont typeface="Wingdings" panose="05000000000000000000" pitchFamily="2" charset="2"/>
              <a:buChar char="Ø"/>
            </a:pPr>
            <a:r>
              <a:rPr lang="en-US" sz="2000" dirty="0">
                <a:solidFill>
                  <a:srgbClr val="005A8B"/>
                </a:solidFill>
              </a:rPr>
              <a:t>See </a:t>
            </a:r>
            <a:r>
              <a:rPr lang="en-US" sz="2000" dirty="0">
                <a:solidFill>
                  <a:srgbClr val="005A8B"/>
                </a:solidFill>
                <a:hlinkClick r:id="rId3"/>
              </a:rPr>
              <a:t>ORSP Training</a:t>
            </a:r>
            <a:r>
              <a:rPr lang="en-US" sz="2000" dirty="0">
                <a:solidFill>
                  <a:srgbClr val="005A8B"/>
                </a:solidFill>
              </a:rPr>
              <a:t> webpage where you can:</a:t>
            </a:r>
          </a:p>
          <a:p>
            <a:pPr marL="1257300" lvl="2" indent="-342900">
              <a:buFont typeface="Wingdings" panose="05000000000000000000" pitchFamily="2" charset="2"/>
              <a:buChar char="Ø"/>
            </a:pPr>
            <a:r>
              <a:rPr lang="en-US" sz="2000" dirty="0">
                <a:solidFill>
                  <a:srgbClr val="005A8B"/>
                </a:solidFill>
              </a:rPr>
              <a:t>Sign up for future training sessions</a:t>
            </a:r>
          </a:p>
          <a:p>
            <a:pPr marL="1257300" lvl="2" indent="-342900">
              <a:buFont typeface="Wingdings" panose="05000000000000000000" pitchFamily="2" charset="2"/>
              <a:buChar char="Ø"/>
            </a:pPr>
            <a:r>
              <a:rPr lang="en-US" sz="2000" dirty="0">
                <a:solidFill>
                  <a:srgbClr val="005A8B"/>
                </a:solidFill>
              </a:rPr>
              <a:t>Attend scheduled drop-in sessions </a:t>
            </a:r>
          </a:p>
          <a:p>
            <a:pPr marL="800100" lvl="1" indent="-342900">
              <a:buFont typeface="Wingdings" panose="05000000000000000000" pitchFamily="2" charset="2"/>
              <a:buChar char="Ø"/>
            </a:pPr>
            <a:r>
              <a:rPr lang="en-US" sz="2000" dirty="0">
                <a:solidFill>
                  <a:srgbClr val="005A8B"/>
                </a:solidFill>
              </a:rPr>
              <a:t>Additional group and one on one training is available upon request</a:t>
            </a:r>
          </a:p>
        </p:txBody>
      </p:sp>
      <p:sp>
        <p:nvSpPr>
          <p:cNvPr id="4" name="TextBox 3">
            <a:extLst>
              <a:ext uri="{FF2B5EF4-FFF2-40B4-BE49-F238E27FC236}">
                <a16:creationId xmlns:a16="http://schemas.microsoft.com/office/drawing/2014/main" id="{ECE20645-5EDB-9048-8687-3AA64581AE89}"/>
              </a:ext>
            </a:extLst>
          </p:cNvPr>
          <p:cNvSpPr txBox="1"/>
          <p:nvPr/>
        </p:nvSpPr>
        <p:spPr>
          <a:xfrm>
            <a:off x="882867" y="3027666"/>
            <a:ext cx="8038109" cy="1692771"/>
          </a:xfrm>
          <a:prstGeom prst="rect">
            <a:avLst/>
          </a:prstGeom>
          <a:noFill/>
        </p:spPr>
        <p:txBody>
          <a:bodyPr wrap="square" rtlCol="0">
            <a:spAutoFit/>
          </a:bodyPr>
          <a:lstStyle/>
          <a:p>
            <a:r>
              <a:rPr lang="en-US" sz="2400" b="1" dirty="0">
                <a:solidFill>
                  <a:srgbClr val="005A8B"/>
                </a:solidFill>
              </a:rPr>
              <a:t>Resources</a:t>
            </a:r>
          </a:p>
          <a:p>
            <a:pPr marL="800100" lvl="1" indent="-342900">
              <a:buFont typeface="Wingdings" panose="05000000000000000000" pitchFamily="2" charset="2"/>
              <a:buChar char="Ø"/>
            </a:pPr>
            <a:r>
              <a:rPr lang="en-US" sz="2000" dirty="0">
                <a:solidFill>
                  <a:srgbClr val="005A8B"/>
                </a:solidFill>
              </a:rPr>
              <a:t>Please reach out to Ginny Maki with any Sponsored Project related SUMMIT questions </a:t>
            </a:r>
          </a:p>
          <a:p>
            <a:pPr marL="800100" lvl="1" indent="-342900">
              <a:buFont typeface="Wingdings" panose="05000000000000000000" pitchFamily="2" charset="2"/>
              <a:buChar char="Ø"/>
            </a:pPr>
            <a:r>
              <a:rPr lang="en-US" sz="2000" dirty="0">
                <a:solidFill>
                  <a:srgbClr val="005A8B"/>
                </a:solidFill>
              </a:rPr>
              <a:t>Copies of this presentation can be emailed</a:t>
            </a:r>
          </a:p>
          <a:p>
            <a:pPr marL="800100" lvl="1" indent="-342900">
              <a:buFont typeface="Wingdings" panose="05000000000000000000" pitchFamily="2" charset="2"/>
              <a:buChar char="Ø"/>
            </a:pPr>
            <a:r>
              <a:rPr lang="en-US" sz="2000" dirty="0">
                <a:solidFill>
                  <a:srgbClr val="005A8B"/>
                </a:solidFill>
              </a:rPr>
              <a:t>Contact: </a:t>
            </a:r>
            <a:r>
              <a:rPr lang="en-US" sz="2000" dirty="0">
                <a:solidFill>
                  <a:srgbClr val="005A8B"/>
                </a:solidFill>
                <a:hlinkClick r:id="rId4"/>
              </a:rPr>
              <a:t>Virginia.Maki@umb.edu</a:t>
            </a:r>
            <a:r>
              <a:rPr lang="en-US" sz="2000" dirty="0">
                <a:solidFill>
                  <a:srgbClr val="005A8B"/>
                </a:solidFill>
              </a:rPr>
              <a:t> </a:t>
            </a:r>
          </a:p>
        </p:txBody>
      </p:sp>
      <p:sp>
        <p:nvSpPr>
          <p:cNvPr id="7" name="TextBox 6">
            <a:extLst>
              <a:ext uri="{FF2B5EF4-FFF2-40B4-BE49-F238E27FC236}">
                <a16:creationId xmlns:a16="http://schemas.microsoft.com/office/drawing/2014/main" id="{4BE37642-3A63-6065-4250-C039A78358A2}"/>
              </a:ext>
            </a:extLst>
          </p:cNvPr>
          <p:cNvSpPr txBox="1"/>
          <p:nvPr/>
        </p:nvSpPr>
        <p:spPr>
          <a:xfrm>
            <a:off x="1640435" y="6302524"/>
            <a:ext cx="5002306" cy="369332"/>
          </a:xfrm>
          <a:prstGeom prst="rect">
            <a:avLst/>
          </a:prstGeom>
          <a:noFill/>
        </p:spPr>
        <p:txBody>
          <a:bodyPr wrap="square" rtlCol="0">
            <a:spAutoFit/>
          </a:bodyPr>
          <a:lstStyle/>
          <a:p>
            <a:r>
              <a:rPr lang="en-US" b="1" dirty="0">
                <a:solidFill>
                  <a:srgbClr val="005A8B"/>
                </a:solidFill>
              </a:rPr>
              <a:t>Office of Research &amp; Sponsored Programs (ORSP)</a:t>
            </a:r>
          </a:p>
        </p:txBody>
      </p:sp>
    </p:spTree>
    <p:extLst>
      <p:ext uri="{BB962C8B-B14F-4D97-AF65-F5344CB8AC3E}">
        <p14:creationId xmlns:p14="http://schemas.microsoft.com/office/powerpoint/2010/main" val="3380901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6F15FE1E-D7BB-F88B-7BFD-E47E4CCD8023}"/>
              </a:ext>
            </a:extLst>
          </p:cNvPr>
          <p:cNvSpPr txBox="1">
            <a:spLocks noGrp="1" noChangeArrowheads="1"/>
          </p:cNvSpPr>
          <p:nvPr>
            <p:ph type="title" idx="4294967295"/>
          </p:nvPr>
        </p:nvSpPr>
        <p:spPr>
          <a:xfrm>
            <a:off x="652669" y="844821"/>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The Basics</a:t>
            </a:r>
          </a:p>
        </p:txBody>
      </p:sp>
      <p:sp>
        <p:nvSpPr>
          <p:cNvPr id="7" name="Rectangle 3">
            <a:extLst>
              <a:ext uri="{FF2B5EF4-FFF2-40B4-BE49-F238E27FC236}">
                <a16:creationId xmlns:a16="http://schemas.microsoft.com/office/drawing/2014/main" id="{4BBC318C-4E25-F079-6267-37DBFE77D4EA}"/>
              </a:ext>
            </a:extLst>
          </p:cNvPr>
          <p:cNvSpPr txBox="1">
            <a:spLocks noChangeArrowheads="1"/>
          </p:cNvSpPr>
          <p:nvPr/>
        </p:nvSpPr>
        <p:spPr>
          <a:xfrm>
            <a:off x="903674" y="1540277"/>
            <a:ext cx="9881705" cy="48815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chemeClr val="accent2"/>
              </a:buClr>
              <a:buNone/>
              <a:defRPr/>
            </a:pPr>
            <a:r>
              <a:rPr lang="en-US" altLang="en-US" sz="2400" b="1" dirty="0">
                <a:solidFill>
                  <a:srgbClr val="005A8B"/>
                </a:solidFill>
              </a:rPr>
              <a:t>What is SUMMIT?</a:t>
            </a:r>
          </a:p>
          <a:p>
            <a:pPr marL="457200" lvl="1" indent="0">
              <a:buClr>
                <a:schemeClr val="accent2"/>
              </a:buClr>
              <a:buNone/>
              <a:defRPr/>
            </a:pPr>
            <a:r>
              <a:rPr lang="en-US" altLang="en-US" sz="2000" b="1" dirty="0">
                <a:solidFill>
                  <a:srgbClr val="005A8B"/>
                </a:solidFill>
              </a:rPr>
              <a:t>SUMMIT is the enterprise reporting tool for the UMass system</a:t>
            </a:r>
          </a:p>
          <a:p>
            <a:pPr marL="457200" lvl="1" indent="0">
              <a:buClr>
                <a:schemeClr val="accent2"/>
              </a:buClr>
              <a:buNone/>
              <a:defRPr/>
            </a:pPr>
            <a:r>
              <a:rPr lang="en-US" altLang="en-US" sz="2000" b="1" dirty="0">
                <a:solidFill>
                  <a:srgbClr val="005A8B"/>
                </a:solidFill>
              </a:rPr>
              <a:t>SUMMIT delivers PeopleSoft data quickly and easily </a:t>
            </a:r>
          </a:p>
          <a:p>
            <a:pPr marL="342900" lvl="1" indent="0">
              <a:buClr>
                <a:schemeClr val="accent2"/>
              </a:buClr>
              <a:buNone/>
              <a:defRPr/>
            </a:pPr>
            <a:r>
              <a:rPr lang="en-US" altLang="en-US" sz="2000" b="1" dirty="0">
                <a:solidFill>
                  <a:srgbClr val="005A8B"/>
                </a:solidFill>
              </a:rPr>
              <a:t>			…if you know how to use it effectively</a:t>
            </a:r>
          </a:p>
          <a:p>
            <a:pPr marL="0" indent="-114300">
              <a:buClr>
                <a:schemeClr val="accent2"/>
              </a:buClr>
              <a:buNone/>
              <a:defRPr/>
            </a:pPr>
            <a:r>
              <a:rPr lang="en-US" altLang="en-US" sz="2400" b="1" dirty="0">
                <a:solidFill>
                  <a:srgbClr val="005A8B"/>
                </a:solidFill>
              </a:rPr>
              <a:t>What do I need to know?</a:t>
            </a:r>
          </a:p>
          <a:p>
            <a:pPr marL="461963" lvl="2" indent="0">
              <a:buClr>
                <a:schemeClr val="accent2"/>
              </a:buClr>
              <a:buNone/>
              <a:defRPr/>
            </a:pPr>
            <a:r>
              <a:rPr lang="en-US" altLang="en-US" b="1" dirty="0">
                <a:solidFill>
                  <a:srgbClr val="005A8B"/>
                </a:solidFill>
              </a:rPr>
              <a:t>SUMMIT is not dynamic </a:t>
            </a:r>
          </a:p>
          <a:p>
            <a:pPr marL="914400" lvl="1" indent="0">
              <a:buClr>
                <a:schemeClr val="accent2"/>
              </a:buClr>
              <a:buNone/>
              <a:defRPr/>
            </a:pPr>
            <a:r>
              <a:rPr lang="en-US" altLang="en-US" sz="2000" dirty="0">
                <a:solidFill>
                  <a:srgbClr val="005A8B"/>
                </a:solidFill>
              </a:rPr>
              <a:t>It is updated nightly through a data feed from PeopleSoft</a:t>
            </a:r>
          </a:p>
          <a:p>
            <a:pPr marL="461963" lvl="2" indent="0">
              <a:buClr>
                <a:schemeClr val="accent2"/>
              </a:buClr>
              <a:buNone/>
              <a:defRPr/>
            </a:pPr>
            <a:r>
              <a:rPr lang="en-US" altLang="en-US" b="1" dirty="0">
                <a:solidFill>
                  <a:srgbClr val="005A8B"/>
                </a:solidFill>
              </a:rPr>
              <a:t>Beware the Dunning-Kruger effect! </a:t>
            </a:r>
          </a:p>
          <a:p>
            <a:pPr marL="914400" lvl="1" indent="0">
              <a:buClr>
                <a:schemeClr val="accent2"/>
              </a:buClr>
              <a:buNone/>
              <a:defRPr/>
            </a:pPr>
            <a:r>
              <a:rPr lang="en-US" altLang="en-US" sz="2000" dirty="0">
                <a:solidFill>
                  <a:srgbClr val="005A8B"/>
                </a:solidFill>
              </a:rPr>
              <a:t>It is important to truly understand your data in SUMMIT</a:t>
            </a:r>
          </a:p>
          <a:p>
            <a:pPr marL="457200" lvl="1" indent="0">
              <a:buClr>
                <a:schemeClr val="accent2"/>
              </a:buClr>
              <a:buNone/>
              <a:defRPr/>
            </a:pPr>
            <a:r>
              <a:rPr lang="en-US" altLang="en-US" sz="2000" b="1" dirty="0">
                <a:solidFill>
                  <a:srgbClr val="005A8B"/>
                </a:solidFill>
              </a:rPr>
              <a:t>Utilize your resources – Departmental and ORSP</a:t>
            </a:r>
          </a:p>
          <a:p>
            <a:pPr marL="914400" lvl="1" indent="0">
              <a:buClr>
                <a:schemeClr val="accent2"/>
              </a:buClr>
              <a:buNone/>
              <a:defRPr/>
            </a:pPr>
            <a:r>
              <a:rPr lang="en-US" altLang="en-US" sz="2000" dirty="0">
                <a:solidFill>
                  <a:srgbClr val="005A8B"/>
                </a:solidFill>
              </a:rPr>
              <a:t>Your support staff are well versed in institutional policy and process as well as how to navigate the complex compliance concerns that are associated with sponsored programs.</a:t>
            </a:r>
          </a:p>
          <a:p>
            <a:pPr marL="457200" lvl="1" indent="0">
              <a:buFont typeface="Lucida Grande" pitchFamily="36" charset="0"/>
              <a:buNone/>
              <a:defRPr/>
            </a:pPr>
            <a:endParaRPr lang="en-US" altLang="en-US" dirty="0"/>
          </a:p>
        </p:txBody>
      </p:sp>
    </p:spTree>
    <p:extLst>
      <p:ext uri="{BB962C8B-B14F-4D97-AF65-F5344CB8AC3E}">
        <p14:creationId xmlns:p14="http://schemas.microsoft.com/office/powerpoint/2010/main" val="4226175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6" y="894522"/>
            <a:ext cx="8833793"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The Basics: Access &amp; Login</a:t>
            </a:r>
          </a:p>
        </p:txBody>
      </p:sp>
      <p:sp>
        <p:nvSpPr>
          <p:cNvPr id="5" name="Rectangle 3">
            <a:extLst>
              <a:ext uri="{FF2B5EF4-FFF2-40B4-BE49-F238E27FC236}">
                <a16:creationId xmlns:a16="http://schemas.microsoft.com/office/drawing/2014/main" id="{197E6272-F76D-76A5-C27D-1802B0D4C2B2}"/>
              </a:ext>
            </a:extLst>
          </p:cNvPr>
          <p:cNvSpPr txBox="1">
            <a:spLocks noChangeArrowheads="1"/>
          </p:cNvSpPr>
          <p:nvPr/>
        </p:nvSpPr>
        <p:spPr>
          <a:xfrm>
            <a:off x="1303283" y="1741644"/>
            <a:ext cx="8555419" cy="4443256"/>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005A8B"/>
              </a:buClr>
              <a:buNone/>
            </a:pPr>
            <a:r>
              <a:rPr lang="en-US" altLang="en-US" sz="2400" b="1" dirty="0">
                <a:solidFill>
                  <a:srgbClr val="005A8B"/>
                </a:solidFill>
              </a:rPr>
              <a:t>How do I get access?</a:t>
            </a:r>
          </a:p>
          <a:p>
            <a:pPr lvl="1">
              <a:buClr>
                <a:srgbClr val="005A8B"/>
              </a:buClr>
              <a:buFont typeface="Wingdings" panose="05000000000000000000" pitchFamily="2" charset="2"/>
              <a:buChar char="Ø"/>
            </a:pPr>
            <a:r>
              <a:rPr lang="en-US" altLang="en-US" sz="2000" dirty="0">
                <a:solidFill>
                  <a:srgbClr val="005A8B"/>
                </a:solidFill>
              </a:rPr>
              <a:t>As a PI, you should have access to SUMMIT</a:t>
            </a:r>
          </a:p>
          <a:p>
            <a:pPr lvl="2">
              <a:buClr>
                <a:srgbClr val="005A8B"/>
              </a:buClr>
              <a:buFont typeface="Wingdings" panose="05000000000000000000" pitchFamily="2" charset="2"/>
              <a:buChar char="Ø"/>
            </a:pPr>
            <a:r>
              <a:rPr lang="en-US" altLang="en-US" sz="1600" dirty="0">
                <a:solidFill>
                  <a:srgbClr val="005A8B"/>
                </a:solidFill>
              </a:rPr>
              <a:t>Use your regular login credential (same as email and HR)</a:t>
            </a:r>
          </a:p>
          <a:p>
            <a:pPr lvl="2">
              <a:buClr>
                <a:srgbClr val="005A8B"/>
              </a:buClr>
              <a:buFont typeface="Wingdings" panose="05000000000000000000" pitchFamily="2" charset="2"/>
              <a:buChar char="Ø"/>
            </a:pPr>
            <a:r>
              <a:rPr lang="en-US" altLang="en-US" sz="1600" dirty="0">
                <a:solidFill>
                  <a:srgbClr val="005A8B"/>
                </a:solidFill>
              </a:rPr>
              <a:t>You will only see what you have permission to view</a:t>
            </a:r>
          </a:p>
          <a:p>
            <a:pPr lvl="1">
              <a:buClr>
                <a:srgbClr val="005A8B"/>
              </a:buClr>
              <a:buFont typeface="Wingdings" panose="05000000000000000000" pitchFamily="2" charset="2"/>
              <a:buChar char="Ø"/>
            </a:pPr>
            <a:r>
              <a:rPr lang="en-US" altLang="en-US" sz="2000" dirty="0">
                <a:solidFill>
                  <a:srgbClr val="005A8B"/>
                </a:solidFill>
              </a:rPr>
              <a:t>If you cannot access to SUMMIT</a:t>
            </a:r>
          </a:p>
          <a:p>
            <a:pPr lvl="2">
              <a:buClr>
                <a:srgbClr val="005A8B"/>
              </a:buClr>
              <a:buFont typeface="Wingdings" panose="05000000000000000000" pitchFamily="2" charset="2"/>
              <a:buChar char="Ø"/>
            </a:pPr>
            <a:r>
              <a:rPr lang="en-US" altLang="en-US" sz="1600" dirty="0">
                <a:solidFill>
                  <a:srgbClr val="005A8B"/>
                </a:solidFill>
              </a:rPr>
              <a:t>Complete the CON-15 Form here: </a:t>
            </a:r>
            <a:r>
              <a:rPr lang="en-US" altLang="en-US" sz="1600" dirty="0">
                <a:solidFill>
                  <a:srgbClr val="005A8B"/>
                </a:solidFill>
                <a:hlinkClick r:id="rId3"/>
              </a:rPr>
              <a:t>Controller Forms</a:t>
            </a:r>
            <a:endParaRPr lang="en-US" altLang="en-US" sz="1600" dirty="0">
              <a:solidFill>
                <a:srgbClr val="005A8B"/>
              </a:solidFill>
              <a:ea typeface="Calibri"/>
              <a:cs typeface="Calibri"/>
            </a:endParaRPr>
          </a:p>
          <a:p>
            <a:pPr marL="0" indent="0">
              <a:buClr>
                <a:srgbClr val="005A8B"/>
              </a:buClr>
              <a:buNone/>
            </a:pPr>
            <a:endParaRPr lang="en-US" altLang="en-US" sz="800" dirty="0">
              <a:solidFill>
                <a:srgbClr val="005A8B"/>
              </a:solidFill>
            </a:endParaRPr>
          </a:p>
          <a:p>
            <a:pPr marL="0" indent="0">
              <a:buClr>
                <a:srgbClr val="005A8B"/>
              </a:buClr>
              <a:buNone/>
            </a:pPr>
            <a:r>
              <a:rPr lang="en-US" altLang="en-US" sz="2400" b="1" dirty="0">
                <a:solidFill>
                  <a:srgbClr val="005A8B"/>
                </a:solidFill>
              </a:rPr>
              <a:t>How do I login?</a:t>
            </a:r>
          </a:p>
          <a:p>
            <a:pPr lvl="1">
              <a:buClr>
                <a:srgbClr val="005A8B"/>
              </a:buClr>
              <a:buFont typeface="Wingdings" panose="05000000000000000000" pitchFamily="2" charset="2"/>
              <a:buChar char="Ø"/>
            </a:pPr>
            <a:r>
              <a:rPr lang="en-US" altLang="en-US" sz="2000" dirty="0">
                <a:solidFill>
                  <a:srgbClr val="005A8B"/>
                </a:solidFill>
              </a:rPr>
              <a:t>SUMMIT is accessible from the following webpages:</a:t>
            </a:r>
          </a:p>
          <a:p>
            <a:pPr lvl="2">
              <a:buClr>
                <a:srgbClr val="005A8B"/>
              </a:buClr>
              <a:buFont typeface="Wingdings" panose="05000000000000000000" pitchFamily="2" charset="2"/>
              <a:buChar char="Ø"/>
            </a:pPr>
            <a:r>
              <a:rPr lang="en-US" altLang="en-US" sz="1600" dirty="0">
                <a:solidFill>
                  <a:srgbClr val="005A8B"/>
                </a:solidFill>
              </a:rPr>
              <a:t>ORSP </a:t>
            </a:r>
            <a:r>
              <a:rPr lang="en-US" altLang="en-US" sz="1600" dirty="0">
                <a:solidFill>
                  <a:srgbClr val="005A8B"/>
                </a:solidFill>
                <a:hlinkClick r:id="rId4"/>
              </a:rPr>
              <a:t>Training</a:t>
            </a:r>
            <a:r>
              <a:rPr lang="en-US" altLang="en-US" sz="1600" dirty="0">
                <a:solidFill>
                  <a:srgbClr val="005A8B"/>
                </a:solidFill>
              </a:rPr>
              <a:t> and </a:t>
            </a:r>
            <a:r>
              <a:rPr lang="en-US" altLang="en-US" sz="1600" dirty="0">
                <a:solidFill>
                  <a:srgbClr val="005A8B"/>
                </a:solidFill>
                <a:hlinkClick r:id="rId5"/>
              </a:rPr>
              <a:t>Tools &amp; Resources</a:t>
            </a:r>
            <a:endParaRPr lang="en-US" altLang="en-US" sz="1600" dirty="0">
              <a:solidFill>
                <a:srgbClr val="005A8B"/>
              </a:solidFill>
            </a:endParaRPr>
          </a:p>
          <a:p>
            <a:pPr lvl="2">
              <a:buClr>
                <a:srgbClr val="005A8B"/>
              </a:buClr>
              <a:buFont typeface="Wingdings" panose="05000000000000000000" pitchFamily="2" charset="2"/>
              <a:buChar char="Ø"/>
            </a:pPr>
            <a:r>
              <a:rPr lang="en-US" altLang="en-US" sz="1600" dirty="0">
                <a:solidFill>
                  <a:srgbClr val="005A8B"/>
                </a:solidFill>
              </a:rPr>
              <a:t>UMass Boston Administration &amp; Finance › </a:t>
            </a:r>
            <a:r>
              <a:rPr lang="en-US" altLang="en-US" sz="1600" dirty="0">
                <a:solidFill>
                  <a:srgbClr val="005A8B"/>
                </a:solidFill>
                <a:hlinkClick r:id="rId6"/>
              </a:rPr>
              <a:t>Web Applications</a:t>
            </a:r>
            <a:endParaRPr lang="en-US" altLang="en-US" sz="1600" dirty="0">
              <a:solidFill>
                <a:srgbClr val="005A8B"/>
              </a:solidFill>
            </a:endParaRPr>
          </a:p>
          <a:p>
            <a:pPr lvl="2">
              <a:buClr>
                <a:srgbClr val="005A8B"/>
              </a:buClr>
              <a:buFont typeface="Wingdings" panose="05000000000000000000" pitchFamily="2" charset="2"/>
              <a:buChar char="Ø"/>
            </a:pPr>
            <a:r>
              <a:rPr lang="en-US" altLang="en-US" sz="1600" dirty="0">
                <a:solidFill>
                  <a:srgbClr val="005A8B"/>
                </a:solidFill>
              </a:rPr>
              <a:t>UMPO UITS </a:t>
            </a:r>
            <a:r>
              <a:rPr lang="en-US" altLang="en-US" sz="1600" dirty="0">
                <a:solidFill>
                  <a:srgbClr val="005A8B"/>
                </a:solidFill>
                <a:hlinkClick r:id="rId7"/>
              </a:rPr>
              <a:t>Product Catalog</a:t>
            </a:r>
            <a:endParaRPr lang="en-US" altLang="en-US" sz="1600" dirty="0">
              <a:solidFill>
                <a:srgbClr val="005A8B"/>
              </a:solidFill>
            </a:endParaRPr>
          </a:p>
          <a:p>
            <a:pPr marL="0" indent="0">
              <a:buClr>
                <a:schemeClr val="accent2"/>
              </a:buClr>
              <a:buNone/>
            </a:pPr>
            <a:endParaRPr lang="en-US" altLang="en-US" sz="2400" b="1" dirty="0">
              <a:solidFill>
                <a:srgbClr val="005A8B"/>
              </a:solidFill>
            </a:endParaRPr>
          </a:p>
        </p:txBody>
      </p:sp>
    </p:spTree>
    <p:extLst>
      <p:ext uri="{BB962C8B-B14F-4D97-AF65-F5344CB8AC3E}">
        <p14:creationId xmlns:p14="http://schemas.microsoft.com/office/powerpoint/2010/main" val="1981077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Logging In</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9" y="1108645"/>
            <a:ext cx="7367752" cy="738664"/>
          </a:xfrm>
          <a:prstGeom prst="rect">
            <a:avLst/>
          </a:prstGeom>
          <a:noFill/>
        </p:spPr>
        <p:txBody>
          <a:bodyPr wrap="square" rtlCol="0">
            <a:spAutoFit/>
          </a:bodyPr>
          <a:lstStyle/>
          <a:p>
            <a:r>
              <a:rPr lang="en-US" sz="2400" b="1" dirty="0">
                <a:solidFill>
                  <a:srgbClr val="005A8B"/>
                </a:solidFill>
              </a:rPr>
              <a:t>The SUMMIT link brings you to the login page</a:t>
            </a:r>
          </a:p>
          <a:p>
            <a:pPr marL="742950" lvl="1" indent="-285750">
              <a:buClr>
                <a:srgbClr val="005A8B"/>
              </a:buClr>
              <a:buFont typeface="Wingdings" panose="05000000000000000000" pitchFamily="2" charset="2"/>
              <a:buChar char="Ø"/>
            </a:pPr>
            <a:r>
              <a:rPr lang="en-US" dirty="0">
                <a:solidFill>
                  <a:srgbClr val="005A8B"/>
                </a:solidFill>
              </a:rPr>
              <a:t>Use your regular login credentials</a:t>
            </a:r>
          </a:p>
        </p:txBody>
      </p:sp>
      <p:pic>
        <p:nvPicPr>
          <p:cNvPr id="7" name="Picture 6" descr="University of Massachusetts Sign in with Campus listing, action buttons for each campus shown.">
            <a:extLst>
              <a:ext uri="{FF2B5EF4-FFF2-40B4-BE49-F238E27FC236}">
                <a16:creationId xmlns:a16="http://schemas.microsoft.com/office/drawing/2014/main" id="{A91A7DE4-CFDF-D659-C15E-2A3F064F5A55}"/>
              </a:ext>
            </a:extLst>
          </p:cNvPr>
          <p:cNvPicPr>
            <a:picLocks noChangeAspect="1"/>
          </p:cNvPicPr>
          <p:nvPr/>
        </p:nvPicPr>
        <p:blipFill>
          <a:blip r:embed="rId2"/>
          <a:stretch>
            <a:fillRect/>
          </a:stretch>
        </p:blipFill>
        <p:spPr>
          <a:xfrm>
            <a:off x="1156138" y="2213886"/>
            <a:ext cx="4330262" cy="2875923"/>
          </a:xfrm>
          <a:prstGeom prst="rect">
            <a:avLst/>
          </a:prstGeom>
        </p:spPr>
      </p:pic>
      <p:pic>
        <p:nvPicPr>
          <p:cNvPr id="5" name="Picture 6" descr="Screenshot of UMass Single Sign-on Secure Access Login screen. ">
            <a:extLst>
              <a:ext uri="{FF2B5EF4-FFF2-40B4-BE49-F238E27FC236}">
                <a16:creationId xmlns:a16="http://schemas.microsoft.com/office/drawing/2014/main" id="{A65F8321-61E9-75F8-13B9-4F7CF794F1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3535"/>
          <a:stretch>
            <a:fillRect/>
          </a:stretch>
        </p:blipFill>
        <p:spPr bwMode="auto">
          <a:xfrm>
            <a:off x="5801709" y="2213886"/>
            <a:ext cx="4330263" cy="2886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7398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Landing Page</a:t>
            </a:r>
          </a:p>
        </p:txBody>
      </p:sp>
      <p:sp>
        <p:nvSpPr>
          <p:cNvPr id="10" name="TextBox 9">
            <a:extLst>
              <a:ext uri="{FF2B5EF4-FFF2-40B4-BE49-F238E27FC236}">
                <a16:creationId xmlns:a16="http://schemas.microsoft.com/office/drawing/2014/main" id="{7A454CD6-4691-E6B5-EC94-63716AB96C1B}"/>
              </a:ext>
            </a:extLst>
          </p:cNvPr>
          <p:cNvSpPr txBox="1"/>
          <p:nvPr/>
        </p:nvSpPr>
        <p:spPr>
          <a:xfrm>
            <a:off x="900909" y="5153985"/>
            <a:ext cx="8686712" cy="707886"/>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rgbClr val="005A8B"/>
                </a:solidFill>
              </a:rPr>
              <a:t>Shows the recent areas you have visited, click to open or</a:t>
            </a:r>
          </a:p>
          <a:p>
            <a:pPr marL="342900" indent="-342900">
              <a:buFont typeface="Wingdings" panose="05000000000000000000" pitchFamily="2" charset="2"/>
              <a:buChar char="Ø"/>
            </a:pPr>
            <a:r>
              <a:rPr lang="en-US" sz="2000" dirty="0">
                <a:solidFill>
                  <a:srgbClr val="005A8B"/>
                </a:solidFill>
              </a:rPr>
              <a:t>Navigate to Dashboards using the dropdown menu on the upper right toolbar</a:t>
            </a:r>
          </a:p>
        </p:txBody>
      </p:sp>
      <p:pic>
        <p:nvPicPr>
          <p:cNvPr id="5" name="Picture 4" descr="Screenshot of the SUMMIT homepage showing the Recent section with Dashboards visited and the Dashboards dropdown menu in the upper righthand corner. ">
            <a:extLst>
              <a:ext uri="{FF2B5EF4-FFF2-40B4-BE49-F238E27FC236}">
                <a16:creationId xmlns:a16="http://schemas.microsoft.com/office/drawing/2014/main" id="{26AC3756-1EA8-987A-6FA7-F0A794EF848F}"/>
              </a:ext>
            </a:extLst>
          </p:cNvPr>
          <p:cNvPicPr>
            <a:picLocks noChangeAspect="1"/>
          </p:cNvPicPr>
          <p:nvPr/>
        </p:nvPicPr>
        <p:blipFill>
          <a:blip r:embed="rId2"/>
          <a:stretch>
            <a:fillRect/>
          </a:stretch>
        </p:blipFill>
        <p:spPr>
          <a:xfrm>
            <a:off x="742007" y="1350072"/>
            <a:ext cx="10035602" cy="3626573"/>
          </a:xfrm>
          <a:prstGeom prst="rect">
            <a:avLst/>
          </a:prstGeom>
        </p:spPr>
      </p:pic>
    </p:spTree>
    <p:extLst>
      <p:ext uri="{BB962C8B-B14F-4D97-AF65-F5344CB8AC3E}">
        <p14:creationId xmlns:p14="http://schemas.microsoft.com/office/powerpoint/2010/main" val="1627330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Dashboard Menu</a:t>
            </a:r>
          </a:p>
        </p:txBody>
      </p:sp>
      <p:sp>
        <p:nvSpPr>
          <p:cNvPr id="8" name="TextBox 7">
            <a:extLst>
              <a:ext uri="{FF2B5EF4-FFF2-40B4-BE49-F238E27FC236}">
                <a16:creationId xmlns:a16="http://schemas.microsoft.com/office/drawing/2014/main" id="{311F741A-0F7D-8E10-784A-7A315679CE6A}"/>
              </a:ext>
            </a:extLst>
          </p:cNvPr>
          <p:cNvSpPr txBox="1"/>
          <p:nvPr/>
        </p:nvSpPr>
        <p:spPr>
          <a:xfrm>
            <a:off x="898351" y="1135167"/>
            <a:ext cx="7367752" cy="461665"/>
          </a:xfrm>
          <a:prstGeom prst="rect">
            <a:avLst/>
          </a:prstGeom>
          <a:noFill/>
        </p:spPr>
        <p:txBody>
          <a:bodyPr wrap="square" rtlCol="0">
            <a:spAutoFit/>
          </a:bodyPr>
          <a:lstStyle/>
          <a:p>
            <a:r>
              <a:rPr lang="en-US" sz="2400" b="1" dirty="0">
                <a:solidFill>
                  <a:srgbClr val="005A8B"/>
                </a:solidFill>
              </a:rPr>
              <a:t>SUMMIT Dashboards dropdown menu:</a:t>
            </a:r>
          </a:p>
        </p:txBody>
      </p:sp>
      <p:pic>
        <p:nvPicPr>
          <p:cNvPr id="3" name="Picture 2" descr="Screenshot of the dropdwn menu Dashboard list with an arrow pointing to the FDM: Department Management dashboard.">
            <a:extLst>
              <a:ext uri="{FF2B5EF4-FFF2-40B4-BE49-F238E27FC236}">
                <a16:creationId xmlns:a16="http://schemas.microsoft.com/office/drawing/2014/main" id="{B6A45862-ED38-10F1-A000-F2D1C0C2BF50}"/>
              </a:ext>
            </a:extLst>
          </p:cNvPr>
          <p:cNvPicPr>
            <a:picLocks noChangeAspect="1"/>
          </p:cNvPicPr>
          <p:nvPr/>
        </p:nvPicPr>
        <p:blipFill rotWithShape="1">
          <a:blip r:embed="rId2"/>
          <a:srcRect l="1801" r="1244" b="1377"/>
          <a:stretch/>
        </p:blipFill>
        <p:spPr>
          <a:xfrm>
            <a:off x="2118512" y="1800326"/>
            <a:ext cx="3684760" cy="4283603"/>
          </a:xfrm>
          <a:prstGeom prst="rect">
            <a:avLst/>
          </a:prstGeom>
        </p:spPr>
      </p:pic>
      <p:sp>
        <p:nvSpPr>
          <p:cNvPr id="10" name="TextBox 9">
            <a:extLst>
              <a:ext uri="{FF2B5EF4-FFF2-40B4-BE49-F238E27FC236}">
                <a16:creationId xmlns:a16="http://schemas.microsoft.com/office/drawing/2014/main" id="{DF4248B8-D646-8E9E-2867-2C8218198DA6}"/>
              </a:ext>
            </a:extLst>
          </p:cNvPr>
          <p:cNvSpPr txBox="1"/>
          <p:nvPr/>
        </p:nvSpPr>
        <p:spPr>
          <a:xfrm>
            <a:off x="6096000" y="2549941"/>
            <a:ext cx="4666595" cy="1015663"/>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rgbClr val="005A8B"/>
                </a:solidFill>
              </a:rPr>
              <a:t>Dashboards you have access to will be available to select</a:t>
            </a:r>
          </a:p>
          <a:p>
            <a:pPr marL="342900" indent="-342900">
              <a:buFont typeface="Wingdings" panose="05000000000000000000" pitchFamily="2" charset="2"/>
              <a:buChar char="Ø"/>
            </a:pPr>
            <a:r>
              <a:rPr lang="en-US" sz="2000" dirty="0">
                <a:solidFill>
                  <a:srgbClr val="005A8B"/>
                </a:solidFill>
              </a:rPr>
              <a:t>Click FDM: Department Management </a:t>
            </a:r>
          </a:p>
        </p:txBody>
      </p:sp>
    </p:spTree>
    <p:extLst>
      <p:ext uri="{BB962C8B-B14F-4D97-AF65-F5344CB8AC3E}">
        <p14:creationId xmlns:p14="http://schemas.microsoft.com/office/powerpoint/2010/main" val="858952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Dashboards</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8576441" cy="2308324"/>
          </a:xfrm>
          <a:prstGeom prst="rect">
            <a:avLst/>
          </a:prstGeom>
          <a:noFill/>
        </p:spPr>
        <p:txBody>
          <a:bodyPr wrap="square" rtlCol="0">
            <a:spAutoFit/>
          </a:bodyPr>
          <a:lstStyle/>
          <a:p>
            <a:r>
              <a:rPr lang="en-US" sz="2400" b="1" dirty="0">
                <a:solidFill>
                  <a:srgbClr val="005A8B"/>
                </a:solidFill>
              </a:rPr>
              <a:t>SUMMIT Dashboards – What are they?</a:t>
            </a:r>
          </a:p>
          <a:p>
            <a:pPr marL="800100" lvl="1" indent="-342900">
              <a:buFont typeface="Wingdings" panose="05000000000000000000" pitchFamily="2" charset="2"/>
              <a:buChar char="Ø"/>
            </a:pPr>
            <a:r>
              <a:rPr lang="en-US" sz="2000" dirty="0">
                <a:solidFill>
                  <a:srgbClr val="005A8B"/>
                </a:solidFill>
              </a:rPr>
              <a:t>Dashboards are a collection of interactive tools called ‘widgets’ designed to enable end users to run ad-hoc reports and perform personalized analysis</a:t>
            </a:r>
          </a:p>
          <a:p>
            <a:pPr marL="800100" lvl="1" indent="-342900">
              <a:buFont typeface="Wingdings" panose="05000000000000000000" pitchFamily="2" charset="2"/>
              <a:buChar char="Ø"/>
            </a:pPr>
            <a:r>
              <a:rPr lang="en-US" sz="2000" dirty="0">
                <a:solidFill>
                  <a:srgbClr val="005A8B"/>
                </a:solidFill>
              </a:rPr>
              <a:t>UMass has designed the FDM: Financial Department Management  dashboard to provide a variety of tools for managing various fiscal areas, including sponsored projects</a:t>
            </a:r>
          </a:p>
        </p:txBody>
      </p:sp>
      <p:pic>
        <p:nvPicPr>
          <p:cNvPr id="4" name="Picture 3" descr="Screenshot of the navigation tabs across the top of the FDM: Department Management dashboard, shows: Summary, Activity, Transaction Detail, Chartfield Lookup, Business Managers, and Fiscal Reporting. ">
            <a:extLst>
              <a:ext uri="{FF2B5EF4-FFF2-40B4-BE49-F238E27FC236}">
                <a16:creationId xmlns:a16="http://schemas.microsoft.com/office/drawing/2014/main" id="{FD75C06B-D092-4402-9EDE-FD13B2C4A890}"/>
              </a:ext>
            </a:extLst>
          </p:cNvPr>
          <p:cNvPicPr>
            <a:picLocks noChangeAspect="1"/>
          </p:cNvPicPr>
          <p:nvPr/>
        </p:nvPicPr>
        <p:blipFill>
          <a:blip r:embed="rId2"/>
          <a:stretch>
            <a:fillRect/>
          </a:stretch>
        </p:blipFill>
        <p:spPr>
          <a:xfrm>
            <a:off x="1418567" y="3559487"/>
            <a:ext cx="8399819" cy="1128131"/>
          </a:xfrm>
          <a:prstGeom prst="rect">
            <a:avLst/>
          </a:prstGeom>
        </p:spPr>
      </p:pic>
      <p:sp>
        <p:nvSpPr>
          <p:cNvPr id="13" name="TextBox 12">
            <a:extLst>
              <a:ext uri="{FF2B5EF4-FFF2-40B4-BE49-F238E27FC236}">
                <a16:creationId xmlns:a16="http://schemas.microsoft.com/office/drawing/2014/main" id="{D1117F8B-2A1D-0506-57C7-1C800CF65917}"/>
              </a:ext>
            </a:extLst>
          </p:cNvPr>
          <p:cNvSpPr txBox="1"/>
          <p:nvPr/>
        </p:nvSpPr>
        <p:spPr>
          <a:xfrm>
            <a:off x="882868" y="4813738"/>
            <a:ext cx="8576441" cy="707886"/>
          </a:xfrm>
          <a:prstGeom prst="rect">
            <a:avLst/>
          </a:prstGeom>
          <a:noFill/>
        </p:spPr>
        <p:txBody>
          <a:bodyPr wrap="square" rtlCol="0">
            <a:spAutoFit/>
          </a:bodyPr>
          <a:lstStyle/>
          <a:p>
            <a:pPr marL="800100" lvl="1" indent="-342900">
              <a:buFont typeface="Wingdings" panose="05000000000000000000" pitchFamily="2" charset="2"/>
              <a:buChar char="Ø"/>
            </a:pPr>
            <a:r>
              <a:rPr lang="en-US" sz="2000" dirty="0">
                <a:solidFill>
                  <a:srgbClr val="005A8B"/>
                </a:solidFill>
              </a:rPr>
              <a:t>When accessing the FDM: Department Management Dashboard from the menu bar, you will always default to the Summary tab </a:t>
            </a:r>
          </a:p>
        </p:txBody>
      </p:sp>
    </p:spTree>
    <p:extLst>
      <p:ext uri="{BB962C8B-B14F-4D97-AF65-F5344CB8AC3E}">
        <p14:creationId xmlns:p14="http://schemas.microsoft.com/office/powerpoint/2010/main" val="2201316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EB7E005-3CA3-1933-3614-636055BB30E7}"/>
              </a:ext>
            </a:extLst>
          </p:cNvPr>
          <p:cNvSpPr txBox="1">
            <a:spLocks noGrp="1" noChangeArrowheads="1"/>
          </p:cNvSpPr>
          <p:nvPr>
            <p:ph type="title" idx="4294967295"/>
          </p:nvPr>
        </p:nvSpPr>
        <p:spPr>
          <a:xfrm>
            <a:off x="742007" y="455229"/>
            <a:ext cx="7848600" cy="6954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en-US" sz="4400" b="1" i="0" u="none" strike="noStrike" kern="1200" cap="none" spc="0" normalizeH="0" baseline="0" noProof="0" dirty="0">
                <a:ln>
                  <a:noFill/>
                </a:ln>
                <a:solidFill>
                  <a:srgbClr val="005A8B"/>
                </a:solidFill>
                <a:effectLst/>
                <a:uLnTx/>
                <a:uFillTx/>
                <a:latin typeface="+mj-lt"/>
                <a:ea typeface="+mj-ea"/>
                <a:cs typeface="+mj-cs"/>
              </a:rPr>
              <a:t>SUMMIT – The Summary Tab</a:t>
            </a:r>
          </a:p>
        </p:txBody>
      </p:sp>
      <p:sp>
        <p:nvSpPr>
          <p:cNvPr id="2" name="TextBox 1">
            <a:extLst>
              <a:ext uri="{FF2B5EF4-FFF2-40B4-BE49-F238E27FC236}">
                <a16:creationId xmlns:a16="http://schemas.microsoft.com/office/drawing/2014/main" id="{30AFFBAA-0224-6512-80ED-53E4B6159772}"/>
              </a:ext>
            </a:extLst>
          </p:cNvPr>
          <p:cNvSpPr txBox="1"/>
          <p:nvPr/>
        </p:nvSpPr>
        <p:spPr>
          <a:xfrm>
            <a:off x="882868" y="1108645"/>
            <a:ext cx="9942787" cy="1692771"/>
          </a:xfrm>
          <a:prstGeom prst="rect">
            <a:avLst/>
          </a:prstGeom>
          <a:noFill/>
        </p:spPr>
        <p:txBody>
          <a:bodyPr wrap="square" rtlCol="0">
            <a:spAutoFit/>
          </a:bodyPr>
          <a:lstStyle/>
          <a:p>
            <a:r>
              <a:rPr lang="en-US" sz="2400" b="1" dirty="0">
                <a:solidFill>
                  <a:srgbClr val="005A8B"/>
                </a:solidFill>
              </a:rPr>
              <a:t>Navigating SUMMIT Dashboards – The Summary Tab</a:t>
            </a:r>
          </a:p>
          <a:p>
            <a:pPr marL="800100" lvl="1" indent="-342900">
              <a:buFont typeface="Wingdings" panose="05000000000000000000" pitchFamily="2" charset="2"/>
              <a:buChar char="Ø"/>
            </a:pPr>
            <a:r>
              <a:rPr lang="en-US" sz="2000" dirty="0">
                <a:solidFill>
                  <a:srgbClr val="005A8B"/>
                </a:solidFill>
              </a:rPr>
              <a:t>On the Summary tab, scroll down to Sponsored Project Summary</a:t>
            </a:r>
          </a:p>
          <a:p>
            <a:pPr marL="800100" lvl="1" indent="-342900">
              <a:buFont typeface="Wingdings" panose="05000000000000000000" pitchFamily="2" charset="2"/>
              <a:buChar char="Ø"/>
            </a:pPr>
            <a:r>
              <a:rPr lang="en-US" sz="2000" dirty="0">
                <a:solidFill>
                  <a:srgbClr val="005A8B"/>
                </a:solidFill>
              </a:rPr>
              <a:t>What you can view is based on your access in PeopleSoft Finance</a:t>
            </a:r>
          </a:p>
          <a:p>
            <a:pPr marL="800100" lvl="1" indent="-342900">
              <a:buFont typeface="Wingdings" panose="05000000000000000000" pitchFamily="2" charset="2"/>
              <a:buChar char="Ø"/>
            </a:pPr>
            <a:r>
              <a:rPr lang="en-US" sz="2000" dirty="0">
                <a:solidFill>
                  <a:srgbClr val="005A8B"/>
                </a:solidFill>
              </a:rPr>
              <a:t>Type directly in the filter areas to narrow your results, once a filter is filled in, data available in additional filter fields is constrained by the selections already made</a:t>
            </a:r>
          </a:p>
        </p:txBody>
      </p:sp>
      <p:pic>
        <p:nvPicPr>
          <p:cNvPr id="14" name="Picture 13" descr="Screenshot of the Project Summary widget showing text being typed into the Award ID lookup tool.">
            <a:extLst>
              <a:ext uri="{FF2B5EF4-FFF2-40B4-BE49-F238E27FC236}">
                <a16:creationId xmlns:a16="http://schemas.microsoft.com/office/drawing/2014/main" id="{7101431B-C0CB-A959-066A-2D58B3048214}"/>
              </a:ext>
            </a:extLst>
          </p:cNvPr>
          <p:cNvPicPr>
            <a:picLocks noChangeAspect="1"/>
          </p:cNvPicPr>
          <p:nvPr/>
        </p:nvPicPr>
        <p:blipFill>
          <a:blip r:embed="rId2"/>
          <a:stretch>
            <a:fillRect/>
          </a:stretch>
        </p:blipFill>
        <p:spPr>
          <a:xfrm>
            <a:off x="1338262" y="2821367"/>
            <a:ext cx="9515475" cy="1866900"/>
          </a:xfrm>
          <a:prstGeom prst="rect">
            <a:avLst/>
          </a:prstGeom>
        </p:spPr>
      </p:pic>
      <p:sp>
        <p:nvSpPr>
          <p:cNvPr id="12" name="TextBox 11">
            <a:extLst>
              <a:ext uri="{FF2B5EF4-FFF2-40B4-BE49-F238E27FC236}">
                <a16:creationId xmlns:a16="http://schemas.microsoft.com/office/drawing/2014/main" id="{35D12841-CCF3-8054-1E7B-7C804CF361E5}"/>
              </a:ext>
            </a:extLst>
          </p:cNvPr>
          <p:cNvSpPr txBox="1"/>
          <p:nvPr/>
        </p:nvSpPr>
        <p:spPr>
          <a:xfrm>
            <a:off x="742007" y="4786872"/>
            <a:ext cx="9942787" cy="400110"/>
          </a:xfrm>
          <a:prstGeom prst="rect">
            <a:avLst/>
          </a:prstGeom>
          <a:noFill/>
        </p:spPr>
        <p:txBody>
          <a:bodyPr wrap="square" rtlCol="0">
            <a:spAutoFit/>
          </a:bodyPr>
          <a:lstStyle/>
          <a:p>
            <a:pPr marL="800100" lvl="1" indent="-342900">
              <a:buFont typeface="Wingdings" panose="05000000000000000000" pitchFamily="2" charset="2"/>
              <a:buChar char="Ø"/>
            </a:pPr>
            <a:r>
              <a:rPr lang="en-US" sz="2000" dirty="0">
                <a:solidFill>
                  <a:srgbClr val="005A8B"/>
                </a:solidFill>
              </a:rPr>
              <a:t>You don’t have to search using exact numbers</a:t>
            </a:r>
          </a:p>
        </p:txBody>
      </p:sp>
    </p:spTree>
    <p:extLst>
      <p:ext uri="{BB962C8B-B14F-4D97-AF65-F5344CB8AC3E}">
        <p14:creationId xmlns:p14="http://schemas.microsoft.com/office/powerpoint/2010/main" val="203232174"/>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11818</TotalTime>
  <Words>1741</Words>
  <Application>Microsoft Office PowerPoint</Application>
  <PresentationFormat>Widescreen</PresentationFormat>
  <Paragraphs>169</Paragraphs>
  <Slides>24</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Lucida Grande</vt:lpstr>
      <vt:lpstr>Wingdings</vt:lpstr>
      <vt:lpstr>Office Theme</vt:lpstr>
      <vt:lpstr>SUMMIT Fiscal Management of Sponsored Programs</vt:lpstr>
      <vt:lpstr>Topics: </vt:lpstr>
      <vt:lpstr>SUMMIT – The Basics</vt:lpstr>
      <vt:lpstr>SUMMIT – The Basics: Access &amp; Login</vt:lpstr>
      <vt:lpstr>SUMMIT – Logging In</vt:lpstr>
      <vt:lpstr>SUMMIT – Landing Page</vt:lpstr>
      <vt:lpstr>SUMMIT – Dashboard Menu</vt:lpstr>
      <vt:lpstr>SUMMIT – Dashboards</vt:lpstr>
      <vt:lpstr>SUMMIT – The Summary Tab</vt:lpstr>
      <vt:lpstr>Sponsored Project Summary on the Summary Tab</vt:lpstr>
      <vt:lpstr>Alerts on the Summary Tab</vt:lpstr>
      <vt:lpstr>SUMMIT – Sponsored Activity</vt:lpstr>
      <vt:lpstr>Filters on the Sponsored Activity Page</vt:lpstr>
      <vt:lpstr>SUMMIT – Filters</vt:lpstr>
      <vt:lpstr>Filters on the Sponsored Activity Page: Information Box</vt:lpstr>
      <vt:lpstr>Filters on the Sponsored Activity Page: Expenditure Summary</vt:lpstr>
      <vt:lpstr>SUMMIT – Information Section</vt:lpstr>
      <vt:lpstr>SUMMIT – Expenditure Summary</vt:lpstr>
      <vt:lpstr>Encumbrances</vt:lpstr>
      <vt:lpstr>Exporting Reports</vt:lpstr>
      <vt:lpstr>SUMMIT – Detail Transaction Reports</vt:lpstr>
      <vt:lpstr>SUMMIT – Detail Reports</vt:lpstr>
      <vt:lpstr>Payroll Detail by Employee</vt:lpstr>
      <vt:lpstr>SUMMIT –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SUMMIT for Sponsored Programs</dc:title>
  <dc:creator>Virginia L Maki</dc:creator>
  <cp:lastModifiedBy>Virginia L Maki</cp:lastModifiedBy>
  <cp:revision>22</cp:revision>
  <cp:lastPrinted>2023-08-29T15:15:41Z</cp:lastPrinted>
  <dcterms:created xsi:type="dcterms:W3CDTF">2022-06-14T18:17:50Z</dcterms:created>
  <dcterms:modified xsi:type="dcterms:W3CDTF">2026-04-21T20:58:33Z</dcterms:modified>
</cp:coreProperties>
</file>